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8"/>
  </p:notesMasterIdLst>
  <p:handoutMasterIdLst>
    <p:handoutMasterId r:id="rId239"/>
  </p:handoutMasterIdLst>
  <p:sldIdLst>
    <p:sldId id="478" r:id="rId2"/>
    <p:sldId id="481" r:id="rId3"/>
    <p:sldId id="493" r:id="rId4"/>
    <p:sldId id="483" r:id="rId5"/>
    <p:sldId id="1209" r:id="rId6"/>
    <p:sldId id="1212" r:id="rId7"/>
    <p:sldId id="1211" r:id="rId8"/>
    <p:sldId id="1210" r:id="rId9"/>
    <p:sldId id="1213" r:id="rId10"/>
    <p:sldId id="1208" r:id="rId11"/>
    <p:sldId id="1207" r:id="rId12"/>
    <p:sldId id="1206" r:id="rId13"/>
    <p:sldId id="1219" r:id="rId14"/>
    <p:sldId id="1218" r:id="rId15"/>
    <p:sldId id="1217" r:id="rId16"/>
    <p:sldId id="1216" r:id="rId17"/>
    <p:sldId id="1215" r:id="rId18"/>
    <p:sldId id="1214" r:id="rId19"/>
    <p:sldId id="1223" r:id="rId20"/>
    <p:sldId id="1231" r:id="rId21"/>
    <p:sldId id="1222" r:id="rId22"/>
    <p:sldId id="1221" r:id="rId23"/>
    <p:sldId id="1230" r:id="rId24"/>
    <p:sldId id="1229" r:id="rId25"/>
    <p:sldId id="1228" r:id="rId26"/>
    <p:sldId id="1227" r:id="rId27"/>
    <p:sldId id="1226" r:id="rId28"/>
    <p:sldId id="1225" r:id="rId29"/>
    <p:sldId id="1224" r:id="rId30"/>
    <p:sldId id="1220" r:id="rId31"/>
    <p:sldId id="1235" r:id="rId32"/>
    <p:sldId id="1234" r:id="rId33"/>
    <p:sldId id="1233" r:id="rId34"/>
    <p:sldId id="1236" r:id="rId35"/>
    <p:sldId id="1232" r:id="rId36"/>
    <p:sldId id="1205" r:id="rId37"/>
    <p:sldId id="1245" r:id="rId38"/>
    <p:sldId id="1244" r:id="rId39"/>
    <p:sldId id="1243" r:id="rId40"/>
    <p:sldId id="1242" r:id="rId41"/>
    <p:sldId id="1241" r:id="rId42"/>
    <p:sldId id="1240" r:id="rId43"/>
    <p:sldId id="1251" r:id="rId44"/>
    <p:sldId id="1250" r:id="rId45"/>
    <p:sldId id="1249" r:id="rId46"/>
    <p:sldId id="1248" r:id="rId47"/>
    <p:sldId id="1247" r:id="rId48"/>
    <p:sldId id="1246" r:id="rId49"/>
    <p:sldId id="1258" r:id="rId50"/>
    <p:sldId id="1257" r:id="rId51"/>
    <p:sldId id="1256" r:id="rId52"/>
    <p:sldId id="1255" r:id="rId53"/>
    <p:sldId id="1239" r:id="rId54"/>
    <p:sldId id="1254" r:id="rId55"/>
    <p:sldId id="1253" r:id="rId56"/>
    <p:sldId id="1285" r:id="rId57"/>
    <p:sldId id="1286" r:id="rId58"/>
    <p:sldId id="1287" r:id="rId59"/>
    <p:sldId id="1288" r:id="rId60"/>
    <p:sldId id="1289" r:id="rId61"/>
    <p:sldId id="1290" r:id="rId62"/>
    <p:sldId id="1298" r:id="rId63"/>
    <p:sldId id="1297" r:id="rId64"/>
    <p:sldId id="1296" r:id="rId65"/>
    <p:sldId id="1295" r:id="rId66"/>
    <p:sldId id="1294" r:id="rId67"/>
    <p:sldId id="1293" r:id="rId68"/>
    <p:sldId id="1305" r:id="rId69"/>
    <p:sldId id="1304" r:id="rId70"/>
    <p:sldId id="1303" r:id="rId71"/>
    <p:sldId id="1302" r:id="rId72"/>
    <p:sldId id="1271" r:id="rId73"/>
    <p:sldId id="1274" r:id="rId74"/>
    <p:sldId id="1273" r:id="rId75"/>
    <p:sldId id="1284" r:id="rId76"/>
    <p:sldId id="1310" r:id="rId77"/>
    <p:sldId id="1309" r:id="rId78"/>
    <p:sldId id="1308" r:id="rId79"/>
    <p:sldId id="1307" r:id="rId80"/>
    <p:sldId id="1306" r:id="rId81"/>
    <p:sldId id="1316" r:id="rId82"/>
    <p:sldId id="1317" r:id="rId83"/>
    <p:sldId id="1318" r:id="rId84"/>
    <p:sldId id="1315" r:id="rId85"/>
    <p:sldId id="1314" r:id="rId86"/>
    <p:sldId id="1313" r:id="rId87"/>
    <p:sldId id="1323" r:id="rId88"/>
    <p:sldId id="1322" r:id="rId89"/>
    <p:sldId id="1321" r:id="rId90"/>
    <p:sldId id="1320" r:id="rId91"/>
    <p:sldId id="1364" r:id="rId92"/>
    <p:sldId id="1319" r:id="rId93"/>
    <p:sldId id="1329" r:id="rId94"/>
    <p:sldId id="1328" r:id="rId95"/>
    <p:sldId id="1333" r:id="rId96"/>
    <p:sldId id="1332" r:id="rId97"/>
    <p:sldId id="1331" r:id="rId98"/>
    <p:sldId id="1330" r:id="rId99"/>
    <p:sldId id="1327" r:id="rId100"/>
    <p:sldId id="1326" r:id="rId101"/>
    <p:sldId id="1325" r:id="rId102"/>
    <p:sldId id="1324" r:id="rId103"/>
    <p:sldId id="1312" r:id="rId104"/>
    <p:sldId id="1311" r:id="rId105"/>
    <p:sldId id="1336" r:id="rId106"/>
    <p:sldId id="1335" r:id="rId107"/>
    <p:sldId id="1341" r:id="rId108"/>
    <p:sldId id="1340" r:id="rId109"/>
    <p:sldId id="1339" r:id="rId110"/>
    <p:sldId id="1338" r:id="rId111"/>
    <p:sldId id="1344" r:id="rId112"/>
    <p:sldId id="1343" r:id="rId113"/>
    <p:sldId id="1342" r:id="rId114"/>
    <p:sldId id="1345" r:id="rId115"/>
    <p:sldId id="1337" r:id="rId116"/>
    <p:sldId id="1349" r:id="rId117"/>
    <p:sldId id="1348" r:id="rId118"/>
    <p:sldId id="1347" r:id="rId119"/>
    <p:sldId id="1346" r:id="rId120"/>
    <p:sldId id="1357" r:id="rId121"/>
    <p:sldId id="1356" r:id="rId122"/>
    <p:sldId id="1355" r:id="rId123"/>
    <p:sldId id="1354" r:id="rId124"/>
    <p:sldId id="1361" r:id="rId125"/>
    <p:sldId id="1360" r:id="rId126"/>
    <p:sldId id="1359" r:id="rId127"/>
    <p:sldId id="1358" r:id="rId128"/>
    <p:sldId id="1353" r:id="rId129"/>
    <p:sldId id="1352" r:id="rId130"/>
    <p:sldId id="1351" r:id="rId131"/>
    <p:sldId id="1272" r:id="rId132"/>
    <p:sldId id="1283" r:id="rId133"/>
    <p:sldId id="1282" r:id="rId134"/>
    <p:sldId id="1281" r:id="rId135"/>
    <p:sldId id="1280" r:id="rId136"/>
    <p:sldId id="1279" r:id="rId137"/>
    <p:sldId id="1278" r:id="rId138"/>
    <p:sldId id="1277" r:id="rId139"/>
    <p:sldId id="1276" r:id="rId140"/>
    <p:sldId id="1275" r:id="rId141"/>
    <p:sldId id="1270" r:id="rId142"/>
    <p:sldId id="1267" r:id="rId143"/>
    <p:sldId id="1266" r:id="rId144"/>
    <p:sldId id="1265" r:id="rId145"/>
    <p:sldId id="1362" r:id="rId146"/>
    <p:sldId id="1363" r:id="rId147"/>
    <p:sldId id="1365" r:id="rId148"/>
    <p:sldId id="1375" r:id="rId149"/>
    <p:sldId id="1377" r:id="rId150"/>
    <p:sldId id="1376" r:id="rId151"/>
    <p:sldId id="1373" r:id="rId152"/>
    <p:sldId id="1383" r:id="rId153"/>
    <p:sldId id="1382" r:id="rId154"/>
    <p:sldId id="1386" r:id="rId155"/>
    <p:sldId id="1385" r:id="rId156"/>
    <p:sldId id="1384" r:id="rId157"/>
    <p:sldId id="1381" r:id="rId158"/>
    <p:sldId id="1380" r:id="rId159"/>
    <p:sldId id="1387" r:id="rId160"/>
    <p:sldId id="1379" r:id="rId161"/>
    <p:sldId id="1378" r:id="rId162"/>
    <p:sldId id="1392" r:id="rId163"/>
    <p:sldId id="1391" r:id="rId164"/>
    <p:sldId id="1390" r:id="rId165"/>
    <p:sldId id="1389" r:id="rId166"/>
    <p:sldId id="1388" r:id="rId167"/>
    <p:sldId id="1403" r:id="rId168"/>
    <p:sldId id="1405" r:id="rId169"/>
    <p:sldId id="1406" r:id="rId170"/>
    <p:sldId id="1407" r:id="rId171"/>
    <p:sldId id="1408" r:id="rId172"/>
    <p:sldId id="1409" r:id="rId173"/>
    <p:sldId id="1410" r:id="rId174"/>
    <p:sldId id="1411" r:id="rId175"/>
    <p:sldId id="1412" r:id="rId176"/>
    <p:sldId id="1413" r:id="rId177"/>
    <p:sldId id="1414" r:id="rId178"/>
    <p:sldId id="1394" r:id="rId179"/>
    <p:sldId id="1395" r:id="rId180"/>
    <p:sldId id="1367" r:id="rId181"/>
    <p:sldId id="1372" r:id="rId182"/>
    <p:sldId id="1371" r:id="rId183"/>
    <p:sldId id="1370" r:id="rId184"/>
    <p:sldId id="1369" r:id="rId185"/>
    <p:sldId id="1368" r:id="rId186"/>
    <p:sldId id="1396" r:id="rId187"/>
    <p:sldId id="1402" r:id="rId188"/>
    <p:sldId id="1401" r:id="rId189"/>
    <p:sldId id="1400" r:id="rId190"/>
    <p:sldId id="1416" r:id="rId191"/>
    <p:sldId id="1399" r:id="rId192"/>
    <p:sldId id="1431" r:id="rId193"/>
    <p:sldId id="1432" r:id="rId194"/>
    <p:sldId id="1398" r:id="rId195"/>
    <p:sldId id="1415" r:id="rId196"/>
    <p:sldId id="1423" r:id="rId197"/>
    <p:sldId id="1422" r:id="rId198"/>
    <p:sldId id="1421" r:id="rId199"/>
    <p:sldId id="1420" r:id="rId200"/>
    <p:sldId id="1419" r:id="rId201"/>
    <p:sldId id="1418" r:id="rId202"/>
    <p:sldId id="1417" r:id="rId203"/>
    <p:sldId id="1397" r:id="rId204"/>
    <p:sldId id="1262" r:id="rId205"/>
    <p:sldId id="1261" r:id="rId206"/>
    <p:sldId id="1260" r:id="rId207"/>
    <p:sldId id="1259" r:id="rId208"/>
    <p:sldId id="1427" r:id="rId209"/>
    <p:sldId id="1430" r:id="rId210"/>
    <p:sldId id="1429" r:id="rId211"/>
    <p:sldId id="1428" r:id="rId212"/>
    <p:sldId id="1433" r:id="rId213"/>
    <p:sldId id="1434" r:id="rId214"/>
    <p:sldId id="1425" r:id="rId215"/>
    <p:sldId id="1424" r:id="rId216"/>
    <p:sldId id="1237" r:id="rId217"/>
    <p:sldId id="1435" r:id="rId218"/>
    <p:sldId id="1439" r:id="rId219"/>
    <p:sldId id="1438" r:id="rId220"/>
    <p:sldId id="1437" r:id="rId221"/>
    <p:sldId id="1444" r:id="rId222"/>
    <p:sldId id="1443" r:id="rId223"/>
    <p:sldId id="1442" r:id="rId224"/>
    <p:sldId id="1441" r:id="rId225"/>
    <p:sldId id="1440" r:id="rId226"/>
    <p:sldId id="1449" r:id="rId227"/>
    <p:sldId id="1450" r:id="rId228"/>
    <p:sldId id="1451" r:id="rId229"/>
    <p:sldId id="1445" r:id="rId230"/>
    <p:sldId id="1448" r:id="rId231"/>
    <p:sldId id="1447" r:id="rId232"/>
    <p:sldId id="1446" r:id="rId233"/>
    <p:sldId id="1452" r:id="rId234"/>
    <p:sldId id="1453" r:id="rId235"/>
    <p:sldId id="1454" r:id="rId236"/>
    <p:sldId id="476" r:id="rId2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958"/>
    <a:srgbClr val="276A83"/>
    <a:srgbClr val="FD3AD1"/>
    <a:srgbClr val="C3C000"/>
    <a:srgbClr val="595959"/>
    <a:srgbClr val="379C35"/>
    <a:srgbClr val="AE0B0B"/>
    <a:srgbClr val="269999"/>
    <a:srgbClr val="C56883"/>
    <a:srgbClr val="B827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22" autoAdjust="0"/>
    <p:restoredTop sz="77838" autoAdjust="0"/>
  </p:normalViewPr>
  <p:slideViewPr>
    <p:cSldViewPr snapToGrid="0">
      <p:cViewPr varScale="1">
        <p:scale>
          <a:sx n="58" d="100"/>
          <a:sy n="58" d="100"/>
        </p:scale>
        <p:origin x="1074" y="60"/>
      </p:cViewPr>
      <p:guideLst>
        <p:guide orient="horz" pos="2160"/>
        <p:guide pos="3840"/>
      </p:guideLst>
    </p:cSldViewPr>
  </p:slideViewPr>
  <p:outlineViewPr>
    <p:cViewPr>
      <p:scale>
        <a:sx n="33" d="100"/>
        <a:sy n="33" d="100"/>
      </p:scale>
      <p:origin x="0" y="-46080"/>
    </p:cViewPr>
  </p:outlineViewPr>
  <p:notesTextViewPr>
    <p:cViewPr>
      <p:scale>
        <a:sx n="1" d="1"/>
        <a:sy n="1" d="1"/>
      </p:scale>
      <p:origin x="0" y="0"/>
    </p:cViewPr>
  </p:notesTextViewPr>
  <p:sorterViewPr>
    <p:cViewPr>
      <p:scale>
        <a:sx n="40" d="100"/>
        <a:sy n="40" d="100"/>
      </p:scale>
      <p:origin x="0" y="0"/>
    </p:cViewPr>
  </p:sorterViewPr>
  <p:notesViewPr>
    <p:cSldViewPr snapToGrid="0">
      <p:cViewPr varScale="1">
        <p:scale>
          <a:sx n="57" d="100"/>
          <a:sy n="57" d="100"/>
        </p:scale>
        <p:origin x="2034"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handoutMaster" Target="handoutMasters/handout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DAFF6-F84F-4348-8062-22F68F2F883C}" type="datetimeFigureOut">
              <a:rPr lang="zh-CN" altLang="en-US" smtClean="0"/>
              <a:pPr/>
              <a:t>2017/4/17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F3BBD-B065-4C1F-9D2D-1D16C98090FE}" type="slidenum">
              <a:rPr lang="zh-CN" altLang="en-US" smtClean="0"/>
              <a:pPr/>
              <a:t>‹#›</a:t>
            </a:fld>
            <a:endParaRPr lang="zh-CN" altLang="en-US"/>
          </a:p>
        </p:txBody>
      </p:sp>
    </p:spTree>
    <p:extLst>
      <p:ext uri="{BB962C8B-B14F-4D97-AF65-F5344CB8AC3E}">
        <p14:creationId xmlns:p14="http://schemas.microsoft.com/office/powerpoint/2010/main" val="548915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9AA82-4130-4734-8B4A-6884A5015015}" type="datetimeFigureOut">
              <a:rPr lang="zh-CN" altLang="en-US" smtClean="0"/>
              <a:pPr/>
              <a:t>2017/4/17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B019E-7D09-4A3E-A6A1-B4531B688387}" type="slidenum">
              <a:rPr lang="zh-CN" altLang="en-US" smtClean="0"/>
              <a:pPr/>
              <a:t>‹#›</a:t>
            </a:fld>
            <a:endParaRPr lang="zh-CN" altLang="en-US"/>
          </a:p>
        </p:txBody>
      </p:sp>
    </p:spTree>
    <p:extLst>
      <p:ext uri="{BB962C8B-B14F-4D97-AF65-F5344CB8AC3E}">
        <p14:creationId xmlns:p14="http://schemas.microsoft.com/office/powerpoint/2010/main" val="4023622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a:t>
            </a:fld>
            <a:endParaRPr lang="zh-CN" altLang="en-US"/>
          </a:p>
        </p:txBody>
      </p:sp>
    </p:spTree>
    <p:extLst>
      <p:ext uri="{BB962C8B-B14F-4D97-AF65-F5344CB8AC3E}">
        <p14:creationId xmlns:p14="http://schemas.microsoft.com/office/powerpoint/2010/main" val="3151710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87</a:t>
            </a:fld>
            <a:endParaRPr lang="zh-CN" altLang="en-US"/>
          </a:p>
        </p:txBody>
      </p:sp>
    </p:spTree>
    <p:extLst>
      <p:ext uri="{BB962C8B-B14F-4D97-AF65-F5344CB8AC3E}">
        <p14:creationId xmlns:p14="http://schemas.microsoft.com/office/powerpoint/2010/main" val="1893397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89</a:t>
            </a:fld>
            <a:endParaRPr lang="zh-CN" altLang="en-US"/>
          </a:p>
        </p:txBody>
      </p:sp>
    </p:spTree>
    <p:extLst>
      <p:ext uri="{BB962C8B-B14F-4D97-AF65-F5344CB8AC3E}">
        <p14:creationId xmlns:p14="http://schemas.microsoft.com/office/powerpoint/2010/main" val="2658623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93</a:t>
            </a:fld>
            <a:endParaRPr lang="zh-CN" altLang="en-US"/>
          </a:p>
        </p:txBody>
      </p:sp>
    </p:spTree>
    <p:extLst>
      <p:ext uri="{BB962C8B-B14F-4D97-AF65-F5344CB8AC3E}">
        <p14:creationId xmlns:p14="http://schemas.microsoft.com/office/powerpoint/2010/main" val="3092453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96</a:t>
            </a:fld>
            <a:endParaRPr lang="zh-CN" altLang="en-US"/>
          </a:p>
        </p:txBody>
      </p:sp>
    </p:spTree>
    <p:extLst>
      <p:ext uri="{BB962C8B-B14F-4D97-AF65-F5344CB8AC3E}">
        <p14:creationId xmlns:p14="http://schemas.microsoft.com/office/powerpoint/2010/main" val="3606971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106</a:t>
            </a:fld>
            <a:endParaRPr lang="zh-CN" altLang="en-US"/>
          </a:p>
        </p:txBody>
      </p:sp>
    </p:spTree>
    <p:extLst>
      <p:ext uri="{BB962C8B-B14F-4D97-AF65-F5344CB8AC3E}">
        <p14:creationId xmlns:p14="http://schemas.microsoft.com/office/powerpoint/2010/main" val="3991877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114</a:t>
            </a:fld>
            <a:endParaRPr lang="zh-CN" altLang="en-US"/>
          </a:p>
        </p:txBody>
      </p:sp>
    </p:spTree>
    <p:extLst>
      <p:ext uri="{BB962C8B-B14F-4D97-AF65-F5344CB8AC3E}">
        <p14:creationId xmlns:p14="http://schemas.microsoft.com/office/powerpoint/2010/main" val="3044578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116</a:t>
            </a:fld>
            <a:endParaRPr lang="zh-CN" altLang="en-US"/>
          </a:p>
        </p:txBody>
      </p:sp>
    </p:spTree>
    <p:extLst>
      <p:ext uri="{BB962C8B-B14F-4D97-AF65-F5344CB8AC3E}">
        <p14:creationId xmlns:p14="http://schemas.microsoft.com/office/powerpoint/2010/main" val="4140488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117</a:t>
            </a:fld>
            <a:endParaRPr lang="zh-CN" altLang="en-US"/>
          </a:p>
        </p:txBody>
      </p:sp>
    </p:spTree>
    <p:extLst>
      <p:ext uri="{BB962C8B-B14F-4D97-AF65-F5344CB8AC3E}">
        <p14:creationId xmlns:p14="http://schemas.microsoft.com/office/powerpoint/2010/main" val="2840613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119</a:t>
            </a:fld>
            <a:endParaRPr lang="zh-CN" altLang="en-US"/>
          </a:p>
        </p:txBody>
      </p:sp>
    </p:spTree>
    <p:extLst>
      <p:ext uri="{BB962C8B-B14F-4D97-AF65-F5344CB8AC3E}">
        <p14:creationId xmlns:p14="http://schemas.microsoft.com/office/powerpoint/2010/main" val="131570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144</a:t>
            </a:fld>
            <a:endParaRPr lang="zh-CN" altLang="en-US"/>
          </a:p>
        </p:txBody>
      </p:sp>
    </p:spTree>
    <p:extLst>
      <p:ext uri="{BB962C8B-B14F-4D97-AF65-F5344CB8AC3E}">
        <p14:creationId xmlns:p14="http://schemas.microsoft.com/office/powerpoint/2010/main" val="4195560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本章引言</a:t>
            </a:r>
            <a:r>
              <a:rPr lang="en-US" altLang="zh-CN" dirty="0" smtClean="0"/>
              <a:t>】</a:t>
            </a:r>
          </a:p>
          <a:p>
            <a:r>
              <a:rPr lang="en-US" altLang="zh-CN" baseline="0" dirty="0" smtClean="0"/>
              <a:t>	</a:t>
            </a:r>
            <a:r>
              <a:rPr lang="zh-CN" altLang="en-US" baseline="0" dirty="0" smtClean="0"/>
              <a:t>数组为我们之前程序中的数据统一管理提供了支持，作为一种典型的集合操作工具，几乎是每一个应用中需要必备的组成部分。但是单纯使用数组来解决代码中遇到的集合数据统一管理还存在一些问题，甚至遇到一些极端情况可能无法完成程序功能。因此，在本章中我们要破除大家听到的所谓“</a:t>
            </a:r>
            <a:r>
              <a:rPr lang="en-US" altLang="zh-CN" baseline="0" dirty="0" smtClean="0"/>
              <a:t>Java</a:t>
            </a:r>
            <a:r>
              <a:rPr lang="zh-CN" altLang="en-US" baseline="0" dirty="0" smtClean="0"/>
              <a:t>简单好学且不需要关注数据结构”的荒谬说法，来探讨一下一些基础的数据结构和算法的实现原理。并详细介绍</a:t>
            </a:r>
            <a:r>
              <a:rPr lang="en-US" altLang="zh-CN" baseline="0" dirty="0" smtClean="0"/>
              <a:t>Java</a:t>
            </a:r>
            <a:r>
              <a:rPr lang="zh-CN" altLang="en-US" baseline="0" dirty="0" smtClean="0"/>
              <a:t>中已经提供的集合框架来完成数组不方便或无法实现的统一数据管理功能。</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a:t>
            </a:fld>
            <a:endParaRPr lang="zh-CN" altLang="en-US"/>
          </a:p>
        </p:txBody>
      </p:sp>
    </p:spTree>
    <p:extLst>
      <p:ext uri="{BB962C8B-B14F-4D97-AF65-F5344CB8AC3E}">
        <p14:creationId xmlns:p14="http://schemas.microsoft.com/office/powerpoint/2010/main" val="1444775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145</a:t>
            </a:fld>
            <a:endParaRPr lang="zh-CN" altLang="en-US"/>
          </a:p>
        </p:txBody>
      </p:sp>
    </p:spTree>
    <p:extLst>
      <p:ext uri="{BB962C8B-B14F-4D97-AF65-F5344CB8AC3E}">
        <p14:creationId xmlns:p14="http://schemas.microsoft.com/office/powerpoint/2010/main" val="2012322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细心的同学会发现，我们在实现广度优先算法对矩阵进行遍历的示例代码中，自己实现了一个能够存放对象数据的线性表</a:t>
            </a:r>
            <a:r>
              <a:rPr lang="en-US" altLang="zh-CN" dirty="0" smtClean="0"/>
              <a:t>PathLine.java</a:t>
            </a:r>
            <a:r>
              <a:rPr lang="zh-CN" altLang="en-US" dirty="0" smtClean="0"/>
              <a:t>（链表的功能子集），在这个代码中出现了</a:t>
            </a:r>
            <a:r>
              <a:rPr lang="en-US" altLang="zh-CN" dirty="0" smtClean="0"/>
              <a:t>&lt;T&gt;</a:t>
            </a:r>
            <a:r>
              <a:rPr lang="zh-CN" altLang="en-US" dirty="0" smtClean="0"/>
              <a:t>这样的在以前的</a:t>
            </a:r>
            <a:r>
              <a:rPr lang="en-US" altLang="zh-CN" dirty="0" smtClean="0"/>
              <a:t>Java</a:t>
            </a:r>
            <a:r>
              <a:rPr lang="zh-CN" altLang="en-US" dirty="0" smtClean="0"/>
              <a:t>代码中不曾出现的代码组件，仔细观察一下代码的实现，会发现，在代码中将尖括号中的</a:t>
            </a:r>
            <a:r>
              <a:rPr lang="en-US" altLang="zh-CN" dirty="0" smtClean="0"/>
              <a:t>T</a:t>
            </a:r>
            <a:r>
              <a:rPr lang="zh-CN" altLang="en-US" dirty="0" smtClean="0"/>
              <a:t>看作了一种数据类型说明符使用，这种做法被称为泛型，那么</a:t>
            </a:r>
            <a:r>
              <a:rPr lang="en-US" altLang="zh-CN" dirty="0" smtClean="0"/>
              <a:t>Java</a:t>
            </a:r>
            <a:r>
              <a:rPr lang="zh-CN" altLang="en-US" dirty="0" smtClean="0"/>
              <a:t>中的泛型究竟有什么特点，能给我们带来什么好处，我们将在本节中详细介绍</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147</a:t>
            </a:fld>
            <a:endParaRPr lang="zh-CN" altLang="en-US"/>
          </a:p>
        </p:txBody>
      </p:sp>
    </p:spTree>
    <p:extLst>
      <p:ext uri="{BB962C8B-B14F-4D97-AF65-F5344CB8AC3E}">
        <p14:creationId xmlns:p14="http://schemas.microsoft.com/office/powerpoint/2010/main" val="117924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148</a:t>
            </a:fld>
            <a:endParaRPr lang="zh-CN" altLang="en-US"/>
          </a:p>
        </p:txBody>
      </p:sp>
    </p:spTree>
    <p:extLst>
      <p:ext uri="{BB962C8B-B14F-4D97-AF65-F5344CB8AC3E}">
        <p14:creationId xmlns:p14="http://schemas.microsoft.com/office/powerpoint/2010/main" val="204632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157</a:t>
            </a:fld>
            <a:endParaRPr lang="zh-CN" altLang="en-US"/>
          </a:p>
        </p:txBody>
      </p:sp>
    </p:spTree>
    <p:extLst>
      <p:ext uri="{BB962C8B-B14F-4D97-AF65-F5344CB8AC3E}">
        <p14:creationId xmlns:p14="http://schemas.microsoft.com/office/powerpoint/2010/main" val="1136122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178</a:t>
            </a:fld>
            <a:endParaRPr lang="zh-CN" altLang="en-US"/>
          </a:p>
        </p:txBody>
      </p:sp>
    </p:spTree>
    <p:extLst>
      <p:ext uri="{BB962C8B-B14F-4D97-AF65-F5344CB8AC3E}">
        <p14:creationId xmlns:p14="http://schemas.microsoft.com/office/powerpoint/2010/main" val="2110006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本节引言</a:t>
            </a:r>
            <a:r>
              <a:rPr lang="en-US" altLang="zh-CN" dirty="0" smtClean="0"/>
              <a:t>】</a:t>
            </a:r>
          </a:p>
          <a:p>
            <a:r>
              <a:rPr lang="zh-CN" altLang="en-US" dirty="0" smtClean="0"/>
              <a:t>在本章的第一节中，我们为大家介绍了一些基础的数据结构，可以发现，我们构建的符合数据结构的主要功能都是为了描述一个群体并对其进行统一管理，例如线性表中的链表，可以突破构建时的大小设定，动态的向其中加入新元素，而栈和队列在线性表的基础上加以了更为严格的数据访问规则。我们已经可以通过代码实现这些简单的集合结构。而</a:t>
            </a:r>
            <a:r>
              <a:rPr lang="en-US" altLang="zh-CN" dirty="0" smtClean="0"/>
              <a:t>JDK</a:t>
            </a:r>
            <a:r>
              <a:rPr lang="zh-CN" altLang="en-US" dirty="0" smtClean="0"/>
              <a:t>本身为了解放开发人员的时间，提高效率，内置了一个集合框架可以帮助我们快速编写应用程序，通过大量测试的内置实现也提供了更好的性能和安全性保证。本节将详细描述这个内置的集合框架。</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180</a:t>
            </a:fld>
            <a:endParaRPr lang="zh-CN" altLang="en-US"/>
          </a:p>
        </p:txBody>
      </p:sp>
    </p:spTree>
    <p:extLst>
      <p:ext uri="{BB962C8B-B14F-4D97-AF65-F5344CB8AC3E}">
        <p14:creationId xmlns:p14="http://schemas.microsoft.com/office/powerpoint/2010/main" val="2695316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209</a:t>
            </a:fld>
            <a:endParaRPr lang="zh-CN" altLang="en-US"/>
          </a:p>
        </p:txBody>
      </p:sp>
    </p:spTree>
    <p:extLst>
      <p:ext uri="{BB962C8B-B14F-4D97-AF65-F5344CB8AC3E}">
        <p14:creationId xmlns:p14="http://schemas.microsoft.com/office/powerpoint/2010/main" val="3923746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212</a:t>
            </a:fld>
            <a:endParaRPr lang="zh-CN" altLang="en-US"/>
          </a:p>
        </p:txBody>
      </p:sp>
    </p:spTree>
    <p:extLst>
      <p:ext uri="{BB962C8B-B14F-4D97-AF65-F5344CB8AC3E}">
        <p14:creationId xmlns:p14="http://schemas.microsoft.com/office/powerpoint/2010/main" val="1222895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在介绍集合框架体系时，我们提到了，如果希望能够对</a:t>
            </a:r>
            <a:r>
              <a:rPr lang="en-US" altLang="zh-CN" dirty="0" smtClean="0"/>
              <a:t>Collection</a:t>
            </a:r>
            <a:r>
              <a:rPr lang="zh-CN" altLang="en-US" dirty="0" smtClean="0"/>
              <a:t>集合进行遍历，除了使用标准的循环方式（增强型</a:t>
            </a:r>
            <a:r>
              <a:rPr lang="en-US" altLang="zh-CN" dirty="0" smtClean="0"/>
              <a:t>for</a:t>
            </a:r>
            <a:r>
              <a:rPr lang="zh-CN" altLang="en-US" dirty="0" smtClean="0"/>
              <a:t>循环，有序序列</a:t>
            </a:r>
            <a:r>
              <a:rPr lang="en-US" altLang="zh-CN" dirty="0" smtClean="0"/>
              <a:t>List</a:t>
            </a:r>
            <a:r>
              <a:rPr lang="zh-CN" altLang="en-US" dirty="0" smtClean="0"/>
              <a:t>可以使用索引值、列表长度结合普通的循环进行遍历）之外，还可以使用内置的迭代器（事实上，增强型</a:t>
            </a:r>
            <a:r>
              <a:rPr lang="en-US" altLang="zh-CN" dirty="0" smtClean="0"/>
              <a:t>for</a:t>
            </a:r>
            <a:r>
              <a:rPr lang="zh-CN" altLang="en-US" dirty="0" smtClean="0"/>
              <a:t>循环的内部支持就是迭代器），而且我们发现，对于</a:t>
            </a:r>
            <a:r>
              <a:rPr lang="en-US" altLang="zh-CN" dirty="0" smtClean="0"/>
              <a:t>Set</a:t>
            </a:r>
            <a:r>
              <a:rPr lang="zh-CN" altLang="en-US" dirty="0" smtClean="0"/>
              <a:t>这种没有元素索引的集合而言，对有效的遍历方法的需求是即为迫切的，那么迭代器究竟是一种什么工具，它又具备什么样的特性呢？这些都将在本节为大家揭晓</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214</a:t>
            </a:fld>
            <a:endParaRPr lang="zh-CN" altLang="en-US"/>
          </a:p>
        </p:txBody>
      </p:sp>
    </p:spTree>
    <p:extLst>
      <p:ext uri="{BB962C8B-B14F-4D97-AF65-F5344CB8AC3E}">
        <p14:creationId xmlns:p14="http://schemas.microsoft.com/office/powerpoint/2010/main" val="2265235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226</a:t>
            </a:fld>
            <a:endParaRPr lang="zh-CN" altLang="en-US"/>
          </a:p>
        </p:txBody>
      </p:sp>
    </p:spTree>
    <p:extLst>
      <p:ext uri="{BB962C8B-B14F-4D97-AF65-F5344CB8AC3E}">
        <p14:creationId xmlns:p14="http://schemas.microsoft.com/office/powerpoint/2010/main" val="2204451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DCB019E-7D09-4A3E-A6A1-B4531B688387}" type="slidenum">
              <a:rPr lang="zh-CN" altLang="en-US" smtClean="0"/>
              <a:pPr/>
              <a:t>3</a:t>
            </a:fld>
            <a:endParaRPr lang="zh-CN" altLang="en-US"/>
          </a:p>
        </p:txBody>
      </p:sp>
    </p:spTree>
    <p:extLst>
      <p:ext uri="{BB962C8B-B14F-4D97-AF65-F5344CB8AC3E}">
        <p14:creationId xmlns:p14="http://schemas.microsoft.com/office/powerpoint/2010/main" val="984581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227</a:t>
            </a:fld>
            <a:endParaRPr lang="zh-CN" altLang="en-US"/>
          </a:p>
        </p:txBody>
      </p:sp>
    </p:spTree>
    <p:extLst>
      <p:ext uri="{BB962C8B-B14F-4D97-AF65-F5344CB8AC3E}">
        <p14:creationId xmlns:p14="http://schemas.microsoft.com/office/powerpoint/2010/main" val="3583022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就像针对数组提供了</a:t>
            </a:r>
            <a:r>
              <a:rPr lang="en-US" altLang="zh-CN" dirty="0" smtClean="0"/>
              <a:t>Array</a:t>
            </a:r>
            <a:r>
              <a:rPr lang="zh-CN" altLang="en-US" dirty="0" smtClean="0"/>
              <a:t>和</a:t>
            </a:r>
            <a:r>
              <a:rPr lang="en-US" altLang="zh-CN" dirty="0" smtClean="0"/>
              <a:t>Arrays</a:t>
            </a:r>
            <a:r>
              <a:rPr lang="zh-CN" altLang="en-US" dirty="0" smtClean="0"/>
              <a:t>工具一样，集合框架提供了</a:t>
            </a:r>
            <a:r>
              <a:rPr lang="en-US" altLang="zh-CN" dirty="0" smtClean="0"/>
              <a:t>Collection</a:t>
            </a:r>
            <a:r>
              <a:rPr lang="zh-CN" altLang="en-US" dirty="0" smtClean="0"/>
              <a:t>，也提供了</a:t>
            </a:r>
            <a:r>
              <a:rPr lang="en-US" altLang="zh-CN" dirty="0" smtClean="0"/>
              <a:t>Collections</a:t>
            </a:r>
            <a:r>
              <a:rPr lang="zh-CN" altLang="en-US" dirty="0" smtClean="0"/>
              <a:t>工具简化对集合的操作，这个工具中我们最常使用的就是集合元素的排序以及为集合框架中的各类非同步的工具提供线程安全版本。</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228</a:t>
            </a:fld>
            <a:endParaRPr lang="zh-CN" altLang="en-US"/>
          </a:p>
        </p:txBody>
      </p:sp>
    </p:spTree>
    <p:extLst>
      <p:ext uri="{BB962C8B-B14F-4D97-AF65-F5344CB8AC3E}">
        <p14:creationId xmlns:p14="http://schemas.microsoft.com/office/powerpoint/2010/main" val="2219958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229</a:t>
            </a:fld>
            <a:endParaRPr lang="zh-CN" altLang="en-US"/>
          </a:p>
        </p:txBody>
      </p:sp>
    </p:spTree>
    <p:extLst>
      <p:ext uri="{BB962C8B-B14F-4D97-AF65-F5344CB8AC3E}">
        <p14:creationId xmlns:p14="http://schemas.microsoft.com/office/powerpoint/2010/main" val="41024461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230</a:t>
            </a:fld>
            <a:endParaRPr lang="zh-CN" altLang="en-US"/>
          </a:p>
        </p:txBody>
      </p:sp>
    </p:spTree>
    <p:extLst>
      <p:ext uri="{BB962C8B-B14F-4D97-AF65-F5344CB8AC3E}">
        <p14:creationId xmlns:p14="http://schemas.microsoft.com/office/powerpoint/2010/main" val="778783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231</a:t>
            </a:fld>
            <a:endParaRPr lang="zh-CN" altLang="en-US"/>
          </a:p>
        </p:txBody>
      </p:sp>
    </p:spTree>
    <p:extLst>
      <p:ext uri="{BB962C8B-B14F-4D97-AF65-F5344CB8AC3E}">
        <p14:creationId xmlns:p14="http://schemas.microsoft.com/office/powerpoint/2010/main" val="3901270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233</a:t>
            </a:fld>
            <a:endParaRPr lang="zh-CN" altLang="en-US"/>
          </a:p>
        </p:txBody>
      </p:sp>
    </p:spTree>
    <p:extLst>
      <p:ext uri="{BB962C8B-B14F-4D97-AF65-F5344CB8AC3E}">
        <p14:creationId xmlns:p14="http://schemas.microsoft.com/office/powerpoint/2010/main" val="778170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234</a:t>
            </a:fld>
            <a:endParaRPr lang="zh-CN" altLang="en-US"/>
          </a:p>
        </p:txBody>
      </p:sp>
    </p:spTree>
    <p:extLst>
      <p:ext uri="{BB962C8B-B14F-4D97-AF65-F5344CB8AC3E}">
        <p14:creationId xmlns:p14="http://schemas.microsoft.com/office/powerpoint/2010/main" val="3911112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9AB3F-D91E-4CD1-B0FE-A16B096DF36B}" type="slidenum">
              <a:rPr lang="zh-CN" altLang="en-US" smtClean="0">
                <a:solidFill>
                  <a:prstClr val="black"/>
                </a:solidFill>
              </a:rPr>
              <a:pPr/>
              <a:t>236</a:t>
            </a:fld>
            <a:endParaRPr lang="zh-CN" altLang="en-US">
              <a:solidFill>
                <a:prstClr val="black"/>
              </a:solidFill>
            </a:endParaRPr>
          </a:p>
        </p:txBody>
      </p:sp>
    </p:spTree>
    <p:extLst>
      <p:ext uri="{BB962C8B-B14F-4D97-AF65-F5344CB8AC3E}">
        <p14:creationId xmlns:p14="http://schemas.microsoft.com/office/powerpoint/2010/main" val="70061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a:t>
            </a:fld>
            <a:endParaRPr lang="zh-CN" altLang="en-US"/>
          </a:p>
        </p:txBody>
      </p:sp>
    </p:spTree>
    <p:extLst>
      <p:ext uri="{BB962C8B-B14F-4D97-AF65-F5344CB8AC3E}">
        <p14:creationId xmlns:p14="http://schemas.microsoft.com/office/powerpoint/2010/main" val="133458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12</a:t>
            </a:fld>
            <a:endParaRPr lang="zh-CN" altLang="en-US"/>
          </a:p>
        </p:txBody>
      </p:sp>
    </p:spTree>
    <p:extLst>
      <p:ext uri="{BB962C8B-B14F-4D97-AF65-F5344CB8AC3E}">
        <p14:creationId xmlns:p14="http://schemas.microsoft.com/office/powerpoint/2010/main" val="307992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20</a:t>
            </a:fld>
            <a:endParaRPr lang="zh-CN" altLang="en-US"/>
          </a:p>
        </p:txBody>
      </p:sp>
    </p:spTree>
    <p:extLst>
      <p:ext uri="{BB962C8B-B14F-4D97-AF65-F5344CB8AC3E}">
        <p14:creationId xmlns:p14="http://schemas.microsoft.com/office/powerpoint/2010/main" val="2682145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81</a:t>
            </a:fld>
            <a:endParaRPr lang="zh-CN" altLang="en-US"/>
          </a:p>
        </p:txBody>
      </p:sp>
    </p:spTree>
    <p:extLst>
      <p:ext uri="{BB962C8B-B14F-4D97-AF65-F5344CB8AC3E}">
        <p14:creationId xmlns:p14="http://schemas.microsoft.com/office/powerpoint/2010/main" val="136452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本节引言</a:t>
            </a:r>
            <a:r>
              <a:rPr lang="en-US" altLang="zh-CN" dirty="0" smtClean="0"/>
              <a:t>】</a:t>
            </a:r>
          </a:p>
          <a:p>
            <a:r>
              <a:rPr lang="zh-CN" altLang="en-US" dirty="0" smtClean="0"/>
              <a:t>仅仅是能够通过编码的方式表达单个或者群体的数据还不足以满足我们完成完成的应用软件项目，除了数据本身外，对数据的处理才是应用软件的灵魂，我们需要系统的了解如何通过数据的输入计算出预想的结果内容。算法就是指解决实际问题方案的准确完整的描述，是一系列解决问题的清晰指令，算法代表着用系统的方法描述解决问题的策略机制。也就是说，能够对一定规范的输入，在有限时间内获得所要求的输出。如果一个算法有缺陷，或不适合于某个问题，执行这个算法将不会解决这个问题。在本节的内容中，我们将简要向大家介绍在基础软件开发中常用的一些入门算法，帮助大家提高利用程序解决问题的能力。</a:t>
            </a:r>
          </a:p>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83</a:t>
            </a:fld>
            <a:endParaRPr lang="zh-CN" altLang="en-US"/>
          </a:p>
        </p:txBody>
      </p:sp>
    </p:spTree>
    <p:extLst>
      <p:ext uri="{BB962C8B-B14F-4D97-AF65-F5344CB8AC3E}">
        <p14:creationId xmlns:p14="http://schemas.microsoft.com/office/powerpoint/2010/main" val="193099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84</a:t>
            </a:fld>
            <a:endParaRPr lang="zh-CN" altLang="en-US"/>
          </a:p>
        </p:txBody>
      </p:sp>
    </p:spTree>
    <p:extLst>
      <p:ext uri="{BB962C8B-B14F-4D97-AF65-F5344CB8AC3E}">
        <p14:creationId xmlns:p14="http://schemas.microsoft.com/office/powerpoint/2010/main" val="779136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0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pic>
        <p:nvPicPr>
          <p:cNvPr id="8" name="Picture 7" descr="Picture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51569" y="179024"/>
            <a:ext cx="2153196" cy="720894"/>
          </a:xfrm>
          <a:prstGeom prst="rect">
            <a:avLst/>
          </a:prstGeom>
        </p:spPr>
      </p:pic>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Picture 3" descr="C:\Users\wangwengping\Desktop\logo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535631" y="161755"/>
            <a:ext cx="1224569" cy="1236832"/>
          </a:xfrm>
          <a:prstGeom prst="rect">
            <a:avLst/>
          </a:prstGeom>
          <a:noFill/>
          <a:ln w="9525">
            <a:noFill/>
            <a:miter lim="800000"/>
            <a:headEnd/>
            <a:tailEnd/>
          </a:ln>
        </p:spPr>
      </p:pic>
      <p:sp>
        <p:nvSpPr>
          <p:cNvPr id="2" name="标题 1"/>
          <p:cNvSpPr>
            <a:spLocks noGrp="1"/>
          </p:cNvSpPr>
          <p:nvPr>
            <p:ph type="title"/>
          </p:nvPr>
        </p:nvSpPr>
        <p:spPr>
          <a:xfrm>
            <a:off x="173508" y="881"/>
            <a:ext cx="11573813" cy="849126"/>
          </a:xfrm>
        </p:spPr>
        <p:txBody>
          <a:bodyPr>
            <a:normAutofit/>
          </a:bodyPr>
          <a:lstStyle>
            <a:lvl1pPr>
              <a:defRPr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186570" y="899047"/>
            <a:ext cx="11792070" cy="5448937"/>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9" name="矩形 8"/>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pic>
        <p:nvPicPr>
          <p:cNvPr id="10" name="Picture 9" descr="Picture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78141" y="6062200"/>
            <a:ext cx="1787437" cy="598437"/>
          </a:xfrm>
          <a:prstGeom prst="rect">
            <a:avLst/>
          </a:prstGeom>
        </p:spPr>
      </p:pic>
    </p:spTree>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73510" y="12302"/>
            <a:ext cx="11637135" cy="819731"/>
          </a:xfrm>
        </p:spPr>
        <p:txBody>
          <a:bodyPr vert="horz" lIns="91440" tIns="45720" rIns="91440" bIns="45720" rtlCol="0" anchor="ctr">
            <a:normAutofit/>
          </a:bodyPr>
          <a:lstStyle>
            <a:lvl1pPr>
              <a:defRPr lang="zh-CN" altLang="en-US"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2017/4/17</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8" name="矩形 7"/>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2017/4/17</a:t>
            </a:fld>
            <a:endParaRPr lang="zh-CN" altLang="en-US"/>
          </a:p>
        </p:txBody>
      </p:sp>
      <p:sp>
        <p:nvSpPr>
          <p:cNvPr id="8" name="页脚占位符 7"/>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2017/4/17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2017/4/17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atin typeface="微软雅黑 Light" panose="020B0502040204020203" pitchFamily="34" charset="-122"/>
                <a:ea typeface="微软雅黑 Light" panose="020B0502040204020203" pitchFamily="34" charset="-122"/>
              </a:defRPr>
            </a:lvl1pPr>
            <a:lvl2pPr>
              <a:defRPr sz="2800">
                <a:latin typeface="微软雅黑 Light" panose="020B0502040204020203" pitchFamily="34" charset="-122"/>
                <a:ea typeface="微软雅黑 Light" panose="020B0502040204020203" pitchFamily="34" charset="-122"/>
              </a:defRPr>
            </a:lvl2pPr>
            <a:lvl3pPr>
              <a:defRPr sz="2400">
                <a:latin typeface="微软雅黑 Light" panose="020B0502040204020203" pitchFamily="34" charset="-122"/>
                <a:ea typeface="微软雅黑 Light" panose="020B0502040204020203" pitchFamily="34" charset="-122"/>
              </a:defRPr>
            </a:lvl3pPr>
            <a:lvl4pPr>
              <a:defRPr sz="2000">
                <a:latin typeface="微软雅黑 Light" panose="020B0502040204020203" pitchFamily="34" charset="-122"/>
                <a:ea typeface="微软雅黑 Light" panose="020B0502040204020203" pitchFamily="34" charset="-122"/>
              </a:defRPr>
            </a:lvl4pPr>
            <a:lvl5pPr>
              <a:defRPr sz="2000">
                <a:latin typeface="微软雅黑 Light" panose="020B0502040204020203" pitchFamily="34" charset="-122"/>
                <a:ea typeface="微软雅黑 Light" panose="020B0502040204020203"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2017/4/17</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atin typeface="微软雅黑 Light" panose="020B0502040204020203" pitchFamily="34" charset="-122"/>
                <a:ea typeface="微软雅黑 Light" panose="020B0502040204020203"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2017/4/17</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B6DDD-08F0-436D-982C-F99374840B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2.png"/><Relationship Id="rId4" Type="http://schemas.openxmlformats.org/officeDocument/2006/relationships/image" Target="../media/image51.png"/></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15.xml.rels><?xml version="1.0" encoding="UTF-8" standalone="yes"?>
<Relationships xmlns="http://schemas.openxmlformats.org/package/2006/relationships"><Relationship Id="rId3" Type="http://schemas.openxmlformats.org/officeDocument/2006/relationships/hyperlink" Target="&#35838;&#22530;&#26696;&#20363;/&#31532;2&#33410;-&#31639;&#27861;/FindPath.java" TargetMode="External"/><Relationship Id="rId2" Type="http://schemas.openxmlformats.org/officeDocument/2006/relationships/hyperlink" Target="&#35838;&#22530;&#26696;&#20363;/&#31532;2&#33410;-&#31639;&#27861;/ConnectedNum.java"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35838;&#22530;&#26696;&#20363;/&#31532;2&#33410;-&#31639;&#27861;/CreateMaze.java"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35838;&#22530;&#26696;&#20363;/&#31532;2&#33410;-&#31639;&#27861;/ShortPath.java" TargetMode="External"/><Relationship Id="rId2" Type="http://schemas.openxmlformats.org/officeDocument/2006/relationships/hyperlink" Target="&#35838;&#22530;&#26696;&#20363;/&#31532;2&#33410;-&#31639;&#27861;/PathLine.java"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35838;&#22530;&#26696;&#20363;/&#31532;2&#33410;-&#31639;&#27861;/AStarEstimate.java" TargetMode="External"/><Relationship Id="rId2" Type="http://schemas.openxmlformats.org/officeDocument/2006/relationships/hyperlink" Target="&#35838;&#22530;&#26696;&#20363;/&#31532;2&#33410;-&#31639;&#27861;/AStar.java" TargetMode="External"/><Relationship Id="rId1" Type="http://schemas.openxmlformats.org/officeDocument/2006/relationships/slideLayout" Target="../slideLayouts/slideLayout2.xml"/><Relationship Id="rId4" Type="http://schemas.openxmlformats.org/officeDocument/2006/relationships/hyperlink" Target="&#35838;&#22530;&#26696;&#20363;/&#31532;2&#33410;-&#31639;&#27861;/TestAStar.java"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35838;&#22530;&#26696;&#20363;/&#31532;2&#33410;-&#31639;&#27861;/Ant.java" TargetMode="External"/><Relationship Id="rId2" Type="http://schemas.openxmlformats.org/officeDocument/2006/relationships/hyperlink" Target="&#35838;&#22530;&#26696;&#20363;/&#31532;2&#33410;-&#31639;&#27861;/ACO.java" TargetMode="External"/><Relationship Id="rId1" Type="http://schemas.openxmlformats.org/officeDocument/2006/relationships/slideLayout" Target="../slideLayouts/slideLayout2.xml"/><Relationship Id="rId4" Type="http://schemas.openxmlformats.org/officeDocument/2006/relationships/hyperlink" Target="&#35838;&#22530;&#26696;&#20363;/&#31532;2&#33410;-&#31639;&#27861;/TestTSP.java"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35838;&#22530;&#26696;&#20363;/&#31532;2&#33410;-&#31639;&#27861;/MatrixUDG.java"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35838;&#22530;&#26696;&#20363;/&#31532;2&#33410;-&#31639;&#27861;/MatrixUDGDijkstra.jav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35838;&#22530;&#26696;&#20363;/&#31532;1&#33410;-&#25968;&#25454;&#32467;&#26500;/MyLine.jav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35838;&#22530;&#26696;&#20363;/&#31532;3&#33410;-&#27867;&#22411;/GenericMethodTest.java"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35838;&#22530;&#26696;&#20363;/&#31532;3&#33410;-&#27867;&#22411;/Box.java"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35838;&#22530;&#26696;&#20363;/&#31532;3&#33410;-&#27867;&#22411;/MyArray.java" TargetMode="Externa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5.png"/></Relationships>
</file>

<file path=ppt/slides/_rels/slide1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35838;&#22530;&#26696;&#20363;/&#31532;3&#33410;-&#27867;&#22411;/CovariantArrays.java" TargetMode="Externa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35838;&#22530;&#26696;&#20363;/&#31532;3&#33410;-&#27867;&#22411;/GenericsAndCovariance.jav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35838;&#22530;&#26696;&#20363;/&#31532;3&#33410;-&#27867;&#22411;/Holder.jav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35838;&#22530;&#26696;&#20363;/&#31532;3&#33410;-&#27867;&#22411;/CollectionsUtil.jav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35838;&#22530;&#26696;&#20363;/&#31532;4&#33410;-&#38598;&#21512;&#25509;&#21475;/TestQueue.java" TargetMode="Externa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35838;&#22530;&#26696;&#20363;/&#31532;4&#33410;-&#38598;&#21512;&#25509;&#21475;/Sudoku.java" TargetMode="Externa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1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35838;&#22530;&#26696;&#20363;/&#31532;4&#33410;-&#38598;&#21512;&#25509;&#21475;/TestHashSet.java" TargetMode="Externa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hyperlink" Target="&#35838;&#22530;&#26696;&#20363;/&#31532;4&#33410;-&#38598;&#21512;&#25509;&#21475;/TestHashSet1.java" TargetMode="Externa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5.png"/></Relationships>
</file>

<file path=ppt/slides/_rels/slide203.xml.rels><?xml version="1.0" encoding="UTF-8" standalone="yes"?>
<Relationships xmlns="http://schemas.openxmlformats.org/package/2006/relationships"><Relationship Id="rId2" Type="http://schemas.openxmlformats.org/officeDocument/2006/relationships/hyperlink" Target="&#35838;&#22530;&#26696;&#20363;/&#31532;4&#33410;-&#38598;&#21512;&#25509;&#21475;/TestTreeSet.java"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35838;&#22530;&#26696;&#20363;/&#31532;4&#33410;-&#38598;&#21512;&#25509;&#21475;/TestHashMap.java" TargetMode="Externa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35838;&#22530;&#26696;&#20363;/&#31532;4&#33410;-&#38598;&#21512;&#25509;&#21475;/TestWeakHashMap.java" TargetMode="External"/><Relationship Id="rId7"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0.png"/><Relationship Id="rId4" Type="http://schemas.openxmlformats.org/officeDocument/2006/relationships/hyperlink" Target="&#35838;&#22530;&#26696;&#20363;/&#31532;4&#33410;-&#38598;&#21512;&#25509;&#21475;/TestWeakHashMap1.jav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35838;&#22530;&#26696;&#20363;/&#31532;5&#33410;-Iterator/Teacher.java" TargetMode="External"/><Relationship Id="rId2" Type="http://schemas.openxmlformats.org/officeDocument/2006/relationships/hyperlink" Target="&#35838;&#22530;&#26696;&#20363;/&#31532;5&#33410;-Iterator/Iterator.java" TargetMode="Externa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hyperlink" Target="&#35838;&#22530;&#26696;&#20363;/&#31532;5&#33410;-Iterator/Test.java" TargetMode="External"/><Relationship Id="rId4" Type="http://schemas.openxmlformats.org/officeDocument/2006/relationships/hyperlink" Target="&#35838;&#22530;&#26696;&#20363;/&#31532;5&#33410;-Iterator/ConcreteTeacher.java"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35838;&#22530;&#26696;&#20363;/&#31532;5&#33410;-Iterator/TestIterator.java" TargetMode="Externa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5.png"/></Relationships>
</file>

<file path=ppt/slides/_rels/slide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hyperlink" Target="&#35838;&#22530;&#26696;&#20363;/&#31532;6&#33410;-Collecitons/TestCollectionSort.java" TargetMode="External"/><Relationship Id="rId7"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5.png"/><Relationship Id="rId4" Type="http://schemas.openxmlformats.org/officeDocument/2006/relationships/image" Target="../media/image124.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35838;&#22530;&#26696;&#20363;/&#31532;1&#33410;-&#25968;&#25454;&#32467;&#26500;/MyStack.jav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35838;&#22530;&#26696;&#20363;/&#31532;1&#33410;-&#25968;&#25454;&#32467;&#26500;/MyQueue.jav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35838;&#22530;&#26696;&#20363;/&#31532;1&#33410;-&#25968;&#25454;&#32467;&#26500;/MyTree.jav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hyperlink" Target="&#35838;&#22530;&#26696;&#20363;/&#31532;1&#33410;-&#25968;&#25454;&#32467;&#26500;/MyMap.java"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35838;&#22530;&#26696;&#20363;/&#31532;2&#33410;-&#31639;&#27861;/Exhaustivity.java"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35838;&#22530;&#26696;&#20363;/&#31532;2&#33410;-&#31639;&#27861;/NumberCompare.jav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10230"/>
            <a:ext cx="9144000" cy="2387600"/>
          </a:xfrm>
        </p:spPr>
        <p:txBody>
          <a:bodyPr anchor="ctr">
            <a:normAutofit/>
          </a:bodyPr>
          <a:lstStyle/>
          <a:p>
            <a:r>
              <a:rPr lang="zh-CN" altLang="en-US" sz="6000" dirty="0" smtClean="0">
                <a:solidFill>
                  <a:schemeClr val="tx1">
                    <a:lumMod val="65000"/>
                    <a:lumOff val="35000"/>
                  </a:schemeClr>
                </a:solidFill>
              </a:rPr>
              <a:t>数据结构入门与集合框架</a:t>
            </a:r>
            <a:endParaRPr lang="zh-CN" altLang="en-US" sz="6000" dirty="0">
              <a:solidFill>
                <a:schemeClr val="tx1">
                  <a:lumMod val="65000"/>
                  <a:lumOff val="35000"/>
                </a:schemeClr>
              </a:solidFill>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首先，在这个应用中，不可能用一个数组即能解决问题，原因是：</a:t>
            </a:r>
            <a:endParaRPr lang="zh-CN" altLang="en-US" dirty="0"/>
          </a:p>
        </p:txBody>
      </p:sp>
      <p:pic>
        <p:nvPicPr>
          <p:cNvPr id="4" name="图片 3"/>
          <p:cNvPicPr>
            <a:picLocks noChangeAspect="1"/>
          </p:cNvPicPr>
          <p:nvPr/>
        </p:nvPicPr>
        <p:blipFill rotWithShape="1">
          <a:blip r:embed="rId2"/>
          <a:srcRect b="1630"/>
          <a:stretch/>
        </p:blipFill>
        <p:spPr>
          <a:xfrm>
            <a:off x="1961804" y="2333433"/>
            <a:ext cx="7331825" cy="4516249"/>
          </a:xfrm>
          <a:prstGeom prst="rect">
            <a:avLst/>
          </a:prstGeom>
        </p:spPr>
      </p:pic>
      <p:sp>
        <p:nvSpPr>
          <p:cNvPr id="5" name="等腰三角形 4"/>
          <p:cNvSpPr/>
          <p:nvPr/>
        </p:nvSpPr>
        <p:spPr>
          <a:xfrm rot="10800000">
            <a:off x="5209300" y="2009677"/>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097867" y="1647069"/>
            <a:ext cx="653802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认为和自家阿猫阿狗是同一种数据类型的请举手</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6509796"/>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smtClean="0"/>
              <a:t>冒泡排序的基本实现：</a:t>
            </a:r>
            <a:endParaRPr lang="zh-CN" altLang="en-US" dirty="0"/>
          </a:p>
        </p:txBody>
      </p:sp>
      <p:pic>
        <p:nvPicPr>
          <p:cNvPr id="4" name="图片 3"/>
          <p:cNvPicPr>
            <a:picLocks noChangeAspect="1"/>
          </p:cNvPicPr>
          <p:nvPr/>
        </p:nvPicPr>
        <p:blipFill>
          <a:blip r:embed="rId2"/>
          <a:stretch>
            <a:fillRect/>
          </a:stretch>
        </p:blipFill>
        <p:spPr>
          <a:xfrm>
            <a:off x="567630" y="1636183"/>
            <a:ext cx="11029950" cy="27051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657845548"/>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a:t>插入排序与选择排序</a:t>
            </a:r>
            <a:r>
              <a:rPr lang="zh-CN" altLang="en-US" dirty="0" smtClean="0"/>
              <a:t>类似，需要</a:t>
            </a:r>
            <a:r>
              <a:rPr lang="zh-CN" altLang="en-US" dirty="0"/>
              <a:t>将数组分为有序与无序两</a:t>
            </a:r>
            <a:r>
              <a:rPr lang="zh-CN" altLang="en-US" dirty="0" smtClean="0"/>
              <a:t>部分。但</a:t>
            </a:r>
            <a:r>
              <a:rPr lang="zh-CN" altLang="en-US" dirty="0"/>
              <a:t>插入不会去到无序部分</a:t>
            </a:r>
            <a:r>
              <a:rPr lang="zh-CN" altLang="en-US" dirty="0" smtClean="0"/>
              <a:t>选择，而是</a:t>
            </a:r>
            <a:r>
              <a:rPr lang="zh-CN" altLang="en-US" dirty="0"/>
              <a:t>随意选取一个无序部分</a:t>
            </a:r>
            <a:r>
              <a:rPr lang="zh-CN" altLang="en-US" dirty="0" smtClean="0"/>
              <a:t>元素到</a:t>
            </a:r>
            <a:r>
              <a:rPr lang="zh-CN" altLang="en-US" dirty="0"/>
              <a:t>有序部分中寻找它所在的位置进行插入保持有序部分仍然</a:t>
            </a:r>
            <a:r>
              <a:rPr lang="zh-CN" altLang="en-US" dirty="0" smtClean="0"/>
              <a:t>有序，如果要对数据进行排序：</a:t>
            </a:r>
            <a:endParaRPr lang="en-US" altLang="zh-CN" dirty="0" smtClean="0"/>
          </a:p>
          <a:p>
            <a:endParaRPr lang="en-US" altLang="zh-CN" dirty="0"/>
          </a:p>
          <a:p>
            <a:r>
              <a:rPr lang="zh-CN" altLang="en-US" dirty="0"/>
              <a:t>首先认为第一个元素部分为有序</a:t>
            </a:r>
            <a:r>
              <a:rPr lang="zh-CN" altLang="en-US" dirty="0" smtClean="0"/>
              <a:t>部分：</a:t>
            </a:r>
            <a:endParaRPr lang="en-US" altLang="zh-CN" dirty="0" smtClean="0"/>
          </a:p>
          <a:p>
            <a:endParaRPr lang="en-US" altLang="zh-CN" dirty="0" smtClean="0"/>
          </a:p>
          <a:p>
            <a:endParaRPr lang="en-US" altLang="zh-CN" dirty="0"/>
          </a:p>
          <a:p>
            <a:endParaRPr lang="zh-CN" altLang="en-US" dirty="0"/>
          </a:p>
        </p:txBody>
      </p:sp>
      <p:graphicFrame>
        <p:nvGraphicFramePr>
          <p:cNvPr id="4" name="Group 66"/>
          <p:cNvGraphicFramePr>
            <a:graphicFrameLocks noGrp="1"/>
          </p:cNvGraphicFramePr>
          <p:nvPr>
            <p:extLst>
              <p:ext uri="{D42A27DB-BD31-4B8C-83A1-F6EECF244321}">
                <p14:modId xmlns:p14="http://schemas.microsoft.com/office/powerpoint/2010/main" val="1065495724"/>
              </p:ext>
            </p:extLst>
          </p:nvPr>
        </p:nvGraphicFramePr>
        <p:xfrm>
          <a:off x="560222" y="2886915"/>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graphicFrame>
        <p:nvGraphicFramePr>
          <p:cNvPr id="5" name="Group 66"/>
          <p:cNvGraphicFramePr>
            <a:graphicFrameLocks noGrp="1"/>
          </p:cNvGraphicFramePr>
          <p:nvPr>
            <p:extLst>
              <p:ext uri="{D42A27DB-BD31-4B8C-83A1-F6EECF244321}">
                <p14:modId xmlns:p14="http://schemas.microsoft.com/office/powerpoint/2010/main" val="1305179444"/>
              </p:ext>
            </p:extLst>
          </p:nvPr>
        </p:nvGraphicFramePr>
        <p:xfrm>
          <a:off x="560222" y="4617449"/>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spTree>
    <p:extLst>
      <p:ext uri="{BB962C8B-B14F-4D97-AF65-F5344CB8AC3E}">
        <p14:creationId xmlns:p14="http://schemas.microsoft.com/office/powerpoint/2010/main" val="1543598183"/>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smtClean="0"/>
              <a:t>选取</a:t>
            </a:r>
            <a:r>
              <a:rPr lang="zh-CN" altLang="en-US" dirty="0"/>
              <a:t>无序部分的第一个元素</a:t>
            </a:r>
            <a:r>
              <a:rPr lang="en-US" altLang="zh-CN" dirty="0"/>
              <a:t>,</a:t>
            </a:r>
            <a:r>
              <a:rPr lang="zh-CN" altLang="en-US" dirty="0"/>
              <a:t>到有序部分中寻找位置并</a:t>
            </a:r>
            <a:r>
              <a:rPr lang="zh-CN" altLang="en-US" dirty="0" smtClean="0"/>
              <a:t>插入：</a:t>
            </a:r>
            <a:endParaRPr lang="en-US" altLang="zh-CN" dirty="0" smtClean="0"/>
          </a:p>
          <a:p>
            <a:endParaRPr lang="en-US" altLang="zh-CN" dirty="0"/>
          </a:p>
          <a:p>
            <a:r>
              <a:rPr lang="zh-CN" altLang="en-US" dirty="0"/>
              <a:t>其后依次</a:t>
            </a:r>
            <a:r>
              <a:rPr lang="zh-CN" altLang="en-US" dirty="0" smtClean="0"/>
              <a:t>进行：</a:t>
            </a:r>
            <a:endParaRPr lang="zh-CN" altLang="en-US" dirty="0"/>
          </a:p>
          <a:p>
            <a:endParaRPr lang="en-US" altLang="zh-CN" dirty="0" smtClean="0"/>
          </a:p>
          <a:p>
            <a:endParaRPr lang="en-US" altLang="zh-CN" dirty="0"/>
          </a:p>
          <a:p>
            <a:endParaRPr lang="zh-CN" altLang="en-US" dirty="0"/>
          </a:p>
        </p:txBody>
      </p:sp>
      <p:graphicFrame>
        <p:nvGraphicFramePr>
          <p:cNvPr id="4" name="Group 66"/>
          <p:cNvGraphicFramePr>
            <a:graphicFrameLocks noGrp="1"/>
          </p:cNvGraphicFramePr>
          <p:nvPr>
            <p:extLst>
              <p:ext uri="{D42A27DB-BD31-4B8C-83A1-F6EECF244321}">
                <p14:modId xmlns:p14="http://schemas.microsoft.com/office/powerpoint/2010/main" val="1245985033"/>
              </p:ext>
            </p:extLst>
          </p:nvPr>
        </p:nvGraphicFramePr>
        <p:xfrm>
          <a:off x="509422" y="1704916"/>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graphicFrame>
        <p:nvGraphicFramePr>
          <p:cNvPr id="5" name="Group 66"/>
          <p:cNvGraphicFramePr>
            <a:graphicFrameLocks noGrp="1"/>
          </p:cNvGraphicFramePr>
          <p:nvPr>
            <p:extLst>
              <p:ext uri="{D42A27DB-BD31-4B8C-83A1-F6EECF244321}">
                <p14:modId xmlns:p14="http://schemas.microsoft.com/office/powerpoint/2010/main" val="2473375045"/>
              </p:ext>
            </p:extLst>
          </p:nvPr>
        </p:nvGraphicFramePr>
        <p:xfrm>
          <a:off x="509422" y="3247385"/>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spTree>
    <p:extLst>
      <p:ext uri="{BB962C8B-B14F-4D97-AF65-F5344CB8AC3E}">
        <p14:creationId xmlns:p14="http://schemas.microsoft.com/office/powerpoint/2010/main" val="515436888"/>
      </p:ext>
    </p:extLst>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smtClean="0"/>
              <a:t>插入排序：</a:t>
            </a:r>
            <a:endParaRPr lang="zh-CN" altLang="en-US" dirty="0"/>
          </a:p>
        </p:txBody>
      </p:sp>
      <p:graphicFrame>
        <p:nvGraphicFramePr>
          <p:cNvPr id="4" name="Group 66"/>
          <p:cNvGraphicFramePr>
            <a:graphicFrameLocks noGrp="1"/>
          </p:cNvGraphicFramePr>
          <p:nvPr>
            <p:extLst>
              <p:ext uri="{D42A27DB-BD31-4B8C-83A1-F6EECF244321}">
                <p14:modId xmlns:p14="http://schemas.microsoft.com/office/powerpoint/2010/main" val="4116738827"/>
              </p:ext>
            </p:extLst>
          </p:nvPr>
        </p:nvGraphicFramePr>
        <p:xfrm>
          <a:off x="204622" y="1621785"/>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graphicFrame>
        <p:nvGraphicFramePr>
          <p:cNvPr id="5" name="Group 66"/>
          <p:cNvGraphicFramePr>
            <a:graphicFrameLocks noGrp="1"/>
          </p:cNvGraphicFramePr>
          <p:nvPr>
            <p:extLst>
              <p:ext uri="{D42A27DB-BD31-4B8C-83A1-F6EECF244321}">
                <p14:modId xmlns:p14="http://schemas.microsoft.com/office/powerpoint/2010/main" val="1390282297"/>
              </p:ext>
            </p:extLst>
          </p:nvPr>
        </p:nvGraphicFramePr>
        <p:xfrm>
          <a:off x="204622" y="2476506"/>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graphicFrame>
        <p:nvGraphicFramePr>
          <p:cNvPr id="6" name="Group 66"/>
          <p:cNvGraphicFramePr>
            <a:graphicFrameLocks noGrp="1"/>
          </p:cNvGraphicFramePr>
          <p:nvPr>
            <p:extLst>
              <p:ext uri="{D42A27DB-BD31-4B8C-83A1-F6EECF244321}">
                <p14:modId xmlns:p14="http://schemas.microsoft.com/office/powerpoint/2010/main" val="3636647735"/>
              </p:ext>
            </p:extLst>
          </p:nvPr>
        </p:nvGraphicFramePr>
        <p:xfrm>
          <a:off x="204622" y="3331227"/>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graphicFrame>
        <p:nvGraphicFramePr>
          <p:cNvPr id="7" name="Group 66"/>
          <p:cNvGraphicFramePr>
            <a:graphicFrameLocks noGrp="1"/>
          </p:cNvGraphicFramePr>
          <p:nvPr>
            <p:extLst>
              <p:ext uri="{D42A27DB-BD31-4B8C-83A1-F6EECF244321}">
                <p14:modId xmlns:p14="http://schemas.microsoft.com/office/powerpoint/2010/main" val="325880488"/>
              </p:ext>
            </p:extLst>
          </p:nvPr>
        </p:nvGraphicFramePr>
        <p:xfrm>
          <a:off x="204622" y="4185948"/>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graphicFrame>
        <p:nvGraphicFramePr>
          <p:cNvPr id="8" name="Group 66"/>
          <p:cNvGraphicFramePr>
            <a:graphicFrameLocks noGrp="1"/>
          </p:cNvGraphicFramePr>
          <p:nvPr>
            <p:extLst>
              <p:ext uri="{D42A27DB-BD31-4B8C-83A1-F6EECF244321}">
                <p14:modId xmlns:p14="http://schemas.microsoft.com/office/powerpoint/2010/main" val="2307452726"/>
              </p:ext>
            </p:extLst>
          </p:nvPr>
        </p:nvGraphicFramePr>
        <p:xfrm>
          <a:off x="204622" y="5040669"/>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graphicFrame>
        <p:nvGraphicFramePr>
          <p:cNvPr id="9" name="Group 66"/>
          <p:cNvGraphicFramePr>
            <a:graphicFrameLocks noGrp="1"/>
          </p:cNvGraphicFramePr>
          <p:nvPr>
            <p:extLst>
              <p:ext uri="{D42A27DB-BD31-4B8C-83A1-F6EECF244321}">
                <p14:modId xmlns:p14="http://schemas.microsoft.com/office/powerpoint/2010/main" val="3491188444"/>
              </p:ext>
            </p:extLst>
          </p:nvPr>
        </p:nvGraphicFramePr>
        <p:xfrm>
          <a:off x="204622" y="5895390"/>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bg1"/>
                          </a:solidFill>
                          <a:effectLst/>
                          <a:latin typeface="Trebuchet MS" panose="020B0603020202020204" pitchFamily="34" charset="0"/>
                          <a:ea typeface="华文新魏" panose="02010800040101010101" pitchFamily="2" charset="-122"/>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pic>
        <p:nvPicPr>
          <p:cNvPr id="10" name="图片 9"/>
          <p:cNvPicPr>
            <a:picLocks noChangeAspect="1"/>
          </p:cNvPicPr>
          <p:nvPr/>
        </p:nvPicPr>
        <p:blipFill>
          <a:blip r:embed="rId2"/>
          <a:stretch>
            <a:fillRect/>
          </a:stretch>
        </p:blipFill>
        <p:spPr>
          <a:xfrm>
            <a:off x="6485572" y="2205394"/>
            <a:ext cx="5572125" cy="3571875"/>
          </a:xfrm>
          <a:prstGeom prst="rect">
            <a:avLst/>
          </a:prstGeom>
          <a:blipFill>
            <a:blip r:embed="rId3"/>
            <a:stretch>
              <a:fillRect/>
            </a:stretch>
          </a:blipFill>
          <a:ln w="101600">
            <a:solidFill>
              <a:srgbClr val="339933">
                <a:alpha val="96000"/>
              </a:srgbClr>
            </a:solidFill>
          </a:ln>
        </p:spPr>
      </p:pic>
      <p:sp>
        <p:nvSpPr>
          <p:cNvPr id="11" name="矩形 10"/>
          <p:cNvSpPr/>
          <p:nvPr/>
        </p:nvSpPr>
        <p:spPr>
          <a:xfrm>
            <a:off x="6266452" y="5886319"/>
            <a:ext cx="4064000" cy="923330"/>
          </a:xfrm>
          <a:prstGeom prst="rect">
            <a:avLst/>
          </a:prstGeom>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选择排序运算主要集中在查找位置及元素的移动上</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如果在链表中进行插入排序</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会比数组中排序效率高</a:t>
            </a:r>
          </a:p>
        </p:txBody>
      </p:sp>
    </p:spTree>
    <p:extLst>
      <p:ext uri="{BB962C8B-B14F-4D97-AF65-F5344CB8AC3E}">
        <p14:creationId xmlns:p14="http://schemas.microsoft.com/office/powerpoint/2010/main" val="24197520"/>
      </p:ext>
    </p:extLst>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smtClean="0"/>
              <a:t>正如之前的章节介绍的，</a:t>
            </a:r>
            <a:r>
              <a:rPr lang="en-US" altLang="zh-CN" dirty="0" smtClean="0"/>
              <a:t>Java</a:t>
            </a:r>
            <a:r>
              <a:rPr lang="zh-CN" altLang="en-US" dirty="0" smtClean="0"/>
              <a:t>中已经实现了数组排序的方法（</a:t>
            </a:r>
            <a:r>
              <a:rPr lang="en-US" altLang="zh-CN" dirty="0" err="1" smtClean="0"/>
              <a:t>Arrays.sort</a:t>
            </a:r>
            <a:r>
              <a:rPr lang="en-US" altLang="zh-CN" dirty="0" smtClean="0"/>
              <a:t>()</a:t>
            </a:r>
            <a:r>
              <a:rPr lang="zh-CN" altLang="en-US" dirty="0" smtClean="0"/>
              <a:t>），该方法不仅可以对数字类型数据进行排序，还可以通过提供比较器的方式对对象数组进行排序</a:t>
            </a:r>
            <a:endParaRPr lang="zh-CN" altLang="en-US" dirty="0"/>
          </a:p>
        </p:txBody>
      </p:sp>
    </p:spTree>
    <p:extLst>
      <p:ext uri="{BB962C8B-B14F-4D97-AF65-F5344CB8AC3E}">
        <p14:creationId xmlns:p14="http://schemas.microsoft.com/office/powerpoint/2010/main" val="4259358084"/>
      </p:ext>
    </p:extLst>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：深度优先遍历</a:t>
            </a:r>
            <a:r>
              <a:rPr lang="zh-CN" altLang="en-US" dirty="0" smtClean="0"/>
              <a:t>算法</a:t>
            </a:r>
            <a:endParaRPr lang="zh-CN" altLang="en-US" dirty="0"/>
          </a:p>
        </p:txBody>
      </p:sp>
      <p:sp>
        <p:nvSpPr>
          <p:cNvPr id="3" name="内容占位符 2"/>
          <p:cNvSpPr>
            <a:spLocks noGrp="1"/>
          </p:cNvSpPr>
          <p:nvPr>
            <p:ph idx="1"/>
          </p:nvPr>
        </p:nvSpPr>
        <p:spPr/>
        <p:txBody>
          <a:bodyPr/>
          <a:lstStyle/>
          <a:p>
            <a:r>
              <a:rPr lang="zh-CN" altLang="en-US" dirty="0" smtClean="0"/>
              <a:t>之前我们介绍了图，在接下来的时间了，我们将会把二维数组看作一个矩阵有向图，来探讨一些常见的和路径相关的话题，如果大家要完成游戏娱乐应用，那么可以让我们的应用告别“猪</a:t>
            </a:r>
            <a:r>
              <a:rPr lang="en-US" altLang="zh-CN" dirty="0" smtClean="0"/>
              <a:t>AI</a:t>
            </a:r>
            <a:r>
              <a:rPr lang="zh-CN" altLang="en-US" dirty="0" smtClean="0"/>
              <a:t>”</a:t>
            </a:r>
            <a:endParaRPr lang="zh-CN" altLang="en-US" dirty="0"/>
          </a:p>
        </p:txBody>
      </p:sp>
    </p:spTree>
    <p:extLst>
      <p:ext uri="{BB962C8B-B14F-4D97-AF65-F5344CB8AC3E}">
        <p14:creationId xmlns:p14="http://schemas.microsoft.com/office/powerpoint/2010/main" val="2362761380"/>
      </p:ext>
    </p:extLst>
  </p:cSld>
  <p:clrMapOvr>
    <a:masterClrMapping/>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sp>
        <p:nvSpPr>
          <p:cNvPr id="3" name="内容占位符 2"/>
          <p:cNvSpPr>
            <a:spLocks noGrp="1"/>
          </p:cNvSpPr>
          <p:nvPr>
            <p:ph idx="1"/>
          </p:nvPr>
        </p:nvSpPr>
        <p:spPr/>
        <p:txBody>
          <a:bodyPr/>
          <a:lstStyle/>
          <a:p>
            <a:r>
              <a:rPr lang="zh-CN" altLang="en-US" dirty="0" smtClean="0"/>
              <a:t>先来看看现实生活给我们提出的要求：</a:t>
            </a:r>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13367" b="3857"/>
          <a:stretch/>
        </p:blipFill>
        <p:spPr>
          <a:xfrm>
            <a:off x="0" y="1635369"/>
            <a:ext cx="12192000" cy="5222631"/>
          </a:xfrm>
          <a:prstGeom prst="rect">
            <a:avLst/>
          </a:prstGeom>
        </p:spPr>
      </p:pic>
      <p:sp>
        <p:nvSpPr>
          <p:cNvPr id="5" name="标题 3"/>
          <p:cNvSpPr txBox="1">
            <a:spLocks/>
          </p:cNvSpPr>
          <p:nvPr/>
        </p:nvSpPr>
        <p:spPr>
          <a:xfrm>
            <a:off x="126551" y="6137163"/>
            <a:ext cx="5494357" cy="620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a:solidFill>
                  <a:schemeClr val="tx1">
                    <a:lumMod val="65000"/>
                    <a:lumOff val="35000"/>
                  </a:schemeClr>
                </a:solidFill>
                <a:latin typeface="微软雅黑 Light" panose="020B0502040204020203" pitchFamily="34" charset="-122"/>
                <a:ea typeface="微软雅黑 Light" panose="020B0502040204020203" pitchFamily="34" charset="-122"/>
                <a:cs typeface="+mj-cs"/>
              </a:defRPr>
            </a:lvl1pPr>
          </a:lstStyle>
          <a:p>
            <a:r>
              <a:rPr lang="zh-CN" altLang="en-US" dirty="0" smtClean="0">
                <a:solidFill>
                  <a:schemeClr val="bg1"/>
                </a:solidFill>
              </a:rPr>
              <a:t>生物学活动更简洁贴切的名称</a:t>
            </a:r>
            <a:endParaRPr lang="zh-CN" altLang="en-US" dirty="0">
              <a:solidFill>
                <a:schemeClr val="bg1"/>
              </a:solidFill>
            </a:endParaRPr>
          </a:p>
        </p:txBody>
      </p:sp>
      <p:sp>
        <p:nvSpPr>
          <p:cNvPr id="6" name="矩形 5"/>
          <p:cNvSpPr/>
          <p:nvPr/>
        </p:nvSpPr>
        <p:spPr>
          <a:xfrm>
            <a:off x="4210006" y="2519199"/>
            <a:ext cx="453336" cy="807947"/>
          </a:xfrm>
          <a:prstGeom prst="rect">
            <a:avLst/>
          </a:prstGeom>
          <a:noFill/>
          <a:ln w="133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91478" y="2274117"/>
            <a:ext cx="2307102" cy="707886"/>
          </a:xfrm>
          <a:prstGeom prst="rect">
            <a:avLst/>
          </a:prstGeom>
          <a:noFill/>
        </p:spPr>
        <p:txBody>
          <a:bodyPr wrap="square" rtlCol="0">
            <a:spAutoFit/>
          </a:bodyPr>
          <a:lstStyle/>
          <a:p>
            <a:r>
              <a:rPr lang="en-US" altLang="zh-CN" sz="2000" cap="all" dirty="0" err="1" smtClean="0">
                <a:latin typeface="Impact" panose="020B0806030902050204" pitchFamily="34" charset="0"/>
              </a:rPr>
              <a:t>NationalGeographic</a:t>
            </a:r>
            <a:endParaRPr lang="zh-CN" altLang="en-US" sz="2000" cap="all" dirty="0">
              <a:latin typeface="Impact" panose="020B0806030902050204" pitchFamily="34" charset="0"/>
            </a:endParaRPr>
          </a:p>
        </p:txBody>
      </p:sp>
      <p:sp>
        <p:nvSpPr>
          <p:cNvPr id="8" name="文本框 7"/>
          <p:cNvSpPr txBox="1"/>
          <p:nvPr/>
        </p:nvSpPr>
        <p:spPr>
          <a:xfrm>
            <a:off x="3751384" y="2670264"/>
            <a:ext cx="8344025" cy="999825"/>
          </a:xfrm>
          <a:prstGeom prst="rect">
            <a:avLst/>
          </a:prstGeom>
          <a:noFill/>
        </p:spPr>
        <p:txBody>
          <a:bodyPr wrap="square" rtlCol="0">
            <a:spAutoFit/>
          </a:bodyPr>
          <a:lstStyle/>
          <a:p>
            <a:pPr algn="ctr">
              <a:lnSpc>
                <a:spcPts val="7000"/>
              </a:lnSpc>
            </a:pPr>
            <a:r>
              <a:rPr lang="en-US" altLang="zh-CN" sz="4400" dirty="0" err="1" smtClean="0">
                <a:solidFill>
                  <a:schemeClr val="bg1"/>
                </a:solidFill>
                <a:effectLst/>
                <a:latin typeface="Impact" panose="020B0806030902050204" pitchFamily="34" charset="0"/>
              </a:rPr>
              <a:t>Great</a:t>
            </a:r>
            <a:r>
              <a:rPr lang="en-US" altLang="zh-CN" sz="8800" b="1" dirty="0" err="1" smtClean="0">
                <a:solidFill>
                  <a:schemeClr val="bg1"/>
                </a:solidFill>
                <a:effectLst/>
                <a:latin typeface="Impact" panose="020B0806030902050204" pitchFamily="34" charset="0"/>
              </a:rPr>
              <a:t>Migrations</a:t>
            </a:r>
            <a:endParaRPr lang="zh-CN" altLang="en-US" sz="8800" dirty="0">
              <a:solidFill>
                <a:schemeClr val="bg1"/>
              </a:solidFill>
              <a:latin typeface="Impact" panose="020B0806030902050204" pitchFamily="34" charset="0"/>
            </a:endParaRPr>
          </a:p>
        </p:txBody>
      </p:sp>
      <p:cxnSp>
        <p:nvCxnSpPr>
          <p:cNvPr id="9" name="直接连接符 8"/>
          <p:cNvCxnSpPr/>
          <p:nvPr/>
        </p:nvCxnSpPr>
        <p:spPr>
          <a:xfrm>
            <a:off x="3896751" y="3556769"/>
            <a:ext cx="8295249" cy="0"/>
          </a:xfrm>
          <a:prstGeom prst="line">
            <a:avLst/>
          </a:prstGeom>
          <a:ln w="508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210006" y="3656021"/>
            <a:ext cx="910634" cy="886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210006" y="3516513"/>
            <a:ext cx="2274277" cy="1107996"/>
          </a:xfrm>
          <a:prstGeom prst="rect">
            <a:avLst/>
          </a:prstGeom>
          <a:noFill/>
        </p:spPr>
        <p:txBody>
          <a:bodyPr wrap="square" rtlCol="0">
            <a:spAutoFit/>
          </a:bodyPr>
          <a:lstStyle/>
          <a:p>
            <a:r>
              <a:rPr lang="zh-CN" altLang="en-US" sz="6600" b="1" dirty="0" smtClean="0">
                <a:latin typeface="微软雅黑" panose="020B0503020204020204" pitchFamily="34" charset="-122"/>
                <a:ea typeface="微软雅黑" panose="020B0503020204020204" pitchFamily="34" charset="-122"/>
              </a:rPr>
              <a:t>春</a:t>
            </a:r>
            <a:r>
              <a:rPr lang="zh-CN" altLang="en-US" sz="6600" b="1" dirty="0" smtClean="0">
                <a:solidFill>
                  <a:schemeClr val="bg1"/>
                </a:solidFill>
                <a:latin typeface="微软雅黑" panose="020B0503020204020204" pitchFamily="34" charset="-122"/>
                <a:ea typeface="微软雅黑" panose="020B0503020204020204" pitchFamily="34" charset="-122"/>
              </a:rPr>
              <a:t>运</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7585" y="1613824"/>
            <a:ext cx="12218790" cy="548807"/>
          </a:xfrm>
          <a:prstGeom prst="rect">
            <a:avLst/>
          </a:prstGeom>
          <a:gradFill>
            <a:gsLst>
              <a:gs pos="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3305464"/>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pic>
        <p:nvPicPr>
          <p:cNvPr id="4" name="Picture 2" descr="http://picture.youth.cn/qtdb/201410/W020141001564296224029.jpg"/>
          <p:cNvPicPr>
            <a:picLocks noChangeAspect="1" noChangeArrowheads="1"/>
          </p:cNvPicPr>
          <p:nvPr/>
        </p:nvPicPr>
        <p:blipFill rotWithShape="1">
          <a:blip r:embed="rId2">
            <a:extLst>
              <a:ext uri="{28A0092B-C50C-407E-A947-70E740481C1C}">
                <a14:useLocalDpi xmlns:a14="http://schemas.microsoft.com/office/drawing/2010/main" val="0"/>
              </a:ext>
            </a:extLst>
          </a:blip>
          <a:srcRect t="12003" b="9209"/>
          <a:stretch/>
        </p:blipFill>
        <p:spPr bwMode="auto">
          <a:xfrm>
            <a:off x="0" y="1086261"/>
            <a:ext cx="9376812" cy="492517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rot="16200000">
            <a:off x="3646152" y="-2614882"/>
            <a:ext cx="2220672" cy="9573520"/>
          </a:xfrm>
          <a:prstGeom prst="rect">
            <a:avLst/>
          </a:prstGeom>
          <a:gradFill>
            <a:gsLst>
              <a:gs pos="0">
                <a:schemeClr val="bg1">
                  <a:alpha val="0"/>
                </a:schemeClr>
              </a:gs>
              <a:gs pos="46000">
                <a:srgbClr val="FFFFFF">
                  <a:alpha val="70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880484" y="692714"/>
            <a:ext cx="2496327" cy="5378677"/>
          </a:xfrm>
          <a:prstGeom prst="rect">
            <a:avLst/>
          </a:prstGeom>
          <a:gradFill>
            <a:gsLst>
              <a:gs pos="0">
                <a:schemeClr val="bg1">
                  <a:alpha val="0"/>
                </a:schemeClr>
              </a:gs>
              <a:gs pos="46000">
                <a:srgbClr val="FFFFFF">
                  <a:alpha val="70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0800000">
            <a:off x="-3665" y="642484"/>
            <a:ext cx="2038662" cy="5378677"/>
          </a:xfrm>
          <a:prstGeom prst="rect">
            <a:avLst/>
          </a:prstGeom>
          <a:gradFill>
            <a:gsLst>
              <a:gs pos="0">
                <a:schemeClr val="bg1">
                  <a:alpha val="0"/>
                </a:schemeClr>
              </a:gs>
              <a:gs pos="46000">
                <a:srgbClr val="FFFFFF">
                  <a:alpha val="70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rot="5400000">
            <a:off x="3676424" y="124064"/>
            <a:ext cx="2220672" cy="9573520"/>
          </a:xfrm>
          <a:prstGeom prst="rect">
            <a:avLst/>
          </a:prstGeom>
          <a:gradFill>
            <a:gsLst>
              <a:gs pos="0">
                <a:schemeClr val="bg1">
                  <a:alpha val="0"/>
                </a:schemeClr>
              </a:gs>
              <a:gs pos="46000">
                <a:srgbClr val="FFFFFF">
                  <a:alpha val="70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997" y="1300297"/>
            <a:ext cx="7669627" cy="6135702"/>
          </a:xfrm>
          <a:prstGeom prst="rect">
            <a:avLst/>
          </a:prstGeom>
        </p:spPr>
      </p:pic>
      <p:sp>
        <p:nvSpPr>
          <p:cNvPr id="10" name="矩形 9"/>
          <p:cNvSpPr/>
          <p:nvPr/>
        </p:nvSpPr>
        <p:spPr>
          <a:xfrm>
            <a:off x="11326" y="2147553"/>
            <a:ext cx="5405833" cy="209070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21039" y="2254186"/>
            <a:ext cx="5320958" cy="1877437"/>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先别着急求心里阴影面积</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因为春运带来的不仅仅是拥挤，不仅仅是互相之间身体力量的抗争，</a:t>
            </a:r>
            <a:endParaRPr lang="en-US" altLang="zh-CN" sz="2400" dirty="0" smtClean="0">
              <a:latin typeface="微软雅黑" panose="020B0503020204020204" pitchFamily="34" charset="-122"/>
              <a:ea typeface="微软雅黑" panose="020B0503020204020204" pitchFamily="34" charset="-122"/>
            </a:endParaRPr>
          </a:p>
          <a:p>
            <a:r>
              <a:rPr lang="zh-CN" altLang="en-US" sz="4400" dirty="0" smtClean="0">
                <a:latin typeface="微软雅黑" panose="020B0503020204020204" pitchFamily="34" charset="-122"/>
                <a:ea typeface="微软雅黑" panose="020B0503020204020204" pitchFamily="34" charset="-122"/>
              </a:rPr>
              <a:t>还有</a:t>
            </a:r>
            <a:r>
              <a:rPr lang="zh-CN" altLang="en-US" sz="4400" b="1" dirty="0" smtClean="0">
                <a:solidFill>
                  <a:srgbClr val="C00000"/>
                </a:solidFill>
                <a:latin typeface="微软雅黑" panose="020B0503020204020204" pitchFamily="34" charset="-122"/>
                <a:ea typeface="微软雅黑" panose="020B0503020204020204" pitchFamily="34" charset="-122"/>
              </a:rPr>
              <a:t>深深滴思考</a:t>
            </a:r>
            <a:r>
              <a:rPr lang="en-US" altLang="zh-CN" sz="4400" dirty="0" smtClean="0">
                <a:solidFill>
                  <a:srgbClr val="C00000"/>
                </a:solidFill>
                <a:latin typeface="微软雅黑" panose="020B0503020204020204" pitchFamily="34" charset="-122"/>
                <a:ea typeface="微软雅黑" panose="020B0503020204020204" pitchFamily="34" charset="-122"/>
              </a:rPr>
              <a:t>…</a:t>
            </a:r>
            <a:endParaRPr lang="zh-CN" altLang="en-US" sz="4400" dirty="0">
              <a:solidFill>
                <a:srgbClr val="C0000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9192" y="2929811"/>
            <a:ext cx="3148873" cy="2195032"/>
          </a:xfrm>
          <a:prstGeom prst="rect">
            <a:avLst/>
          </a:prstGeom>
        </p:spPr>
      </p:pic>
    </p:spTree>
    <p:extLst>
      <p:ext uri="{BB962C8B-B14F-4D97-AF65-F5344CB8AC3E}">
        <p14:creationId xmlns:p14="http://schemas.microsoft.com/office/powerpoint/2010/main" val="638222168"/>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pic>
        <p:nvPicPr>
          <p:cNvPr id="4" name="图片 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40965" t="27887" r="38199" b="35626"/>
          <a:stretch/>
        </p:blipFill>
        <p:spPr>
          <a:xfrm>
            <a:off x="6906108" y="5499388"/>
            <a:ext cx="953036" cy="136516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717" y="2659597"/>
            <a:ext cx="5030318" cy="4114800"/>
          </a:xfrm>
          <a:prstGeom prst="rect">
            <a:avLst/>
          </a:prstGeom>
        </p:spPr>
      </p:pic>
      <p:sp>
        <p:nvSpPr>
          <p:cNvPr id="6" name="矩形 5"/>
          <p:cNvSpPr/>
          <p:nvPr/>
        </p:nvSpPr>
        <p:spPr>
          <a:xfrm>
            <a:off x="4586990" y="2192103"/>
            <a:ext cx="7605010" cy="466542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880916" y="931124"/>
            <a:ext cx="6576792" cy="4883590"/>
            <a:chOff x="296294" y="871164"/>
            <a:chExt cx="6576792" cy="4883590"/>
          </a:xfrm>
        </p:grpSpPr>
        <p:sp>
          <p:nvSpPr>
            <p:cNvPr id="8" name="椭圆 7"/>
            <p:cNvSpPr>
              <a:spLocks noChangeAspect="1"/>
            </p:cNvSpPr>
            <p:nvPr/>
          </p:nvSpPr>
          <p:spPr>
            <a:xfrm>
              <a:off x="296294" y="1006074"/>
              <a:ext cx="720000" cy="720000"/>
            </a:xfrm>
            <a:prstGeom prst="ellipse">
              <a:avLst/>
            </a:prstGeom>
            <a:blipFill>
              <a:blip r:embed="rId4"/>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rot="16200000">
              <a:off x="2967880" y="-631675"/>
              <a:ext cx="689549" cy="4407460"/>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24429" y="1373975"/>
              <a:ext cx="359764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我们读书少，你别</a:t>
              </a:r>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rPr>
                <a:t>骗</a:t>
              </a:r>
              <a:r>
                <a:rPr lang="zh-CN" altLang="en-US" sz="2000" dirty="0" smtClean="0">
                  <a:latin typeface="微软雅黑" panose="020B0503020204020204" pitchFamily="34" charset="-122"/>
                  <a:ea typeface="微软雅黑" panose="020B0503020204020204" pitchFamily="34" charset="-122"/>
                </a:rPr>
                <a:t>我们！</a:t>
              </a:r>
              <a:endParaRPr lang="zh-CN" altLang="en-US" sz="2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635" y="1302544"/>
              <a:ext cx="509041" cy="509041"/>
            </a:xfrm>
            <a:prstGeom prst="rect">
              <a:avLst/>
            </a:prstGeom>
          </p:spPr>
        </p:pic>
        <p:sp>
          <p:nvSpPr>
            <p:cNvPr id="12" name="文本框 11"/>
            <p:cNvSpPr txBox="1"/>
            <p:nvPr/>
          </p:nvSpPr>
          <p:spPr>
            <a:xfrm>
              <a:off x="1198864" y="871164"/>
              <a:ext cx="2728563"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听众甲</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3" name="椭圆 12"/>
            <p:cNvSpPr>
              <a:spLocks noChangeAspect="1"/>
            </p:cNvSpPr>
            <p:nvPr/>
          </p:nvSpPr>
          <p:spPr>
            <a:xfrm>
              <a:off x="6088955" y="2297368"/>
              <a:ext cx="720000" cy="720000"/>
            </a:xfrm>
            <a:prstGeom prst="ellipse">
              <a:avLst/>
            </a:prstGeom>
            <a:blipFill>
              <a:blip r:embed="rId6"/>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a:off x="3677242" y="2240499"/>
              <a:ext cx="2254085" cy="2427783"/>
            </a:xfrm>
            <a:custGeom>
              <a:avLst/>
              <a:gdLst>
                <a:gd name="connsiteX0" fmla="*/ 0 w 2254085"/>
                <a:gd name="connsiteY0" fmla="*/ 2201991 h 2427783"/>
                <a:gd name="connsiteX1" fmla="*/ 0 w 2254085"/>
                <a:gd name="connsiteY1" fmla="*/ 393724 h 2427783"/>
                <a:gd name="connsiteX2" fmla="*/ 225793 w 2254085"/>
                <a:gd name="connsiteY2" fmla="*/ 167932 h 2427783"/>
                <a:gd name="connsiteX3" fmla="*/ 258625 w 2254085"/>
                <a:gd name="connsiteY3" fmla="*/ 167932 h 2427783"/>
                <a:gd name="connsiteX4" fmla="*/ 363313 w 2254085"/>
                <a:gd name="connsiteY4" fmla="*/ 0 h 2427783"/>
                <a:gd name="connsiteX5" fmla="*/ 468002 w 2254085"/>
                <a:gd name="connsiteY5" fmla="*/ 167932 h 2427783"/>
                <a:gd name="connsiteX6" fmla="*/ 2028293 w 2254085"/>
                <a:gd name="connsiteY6" fmla="*/ 167932 h 2427783"/>
                <a:gd name="connsiteX7" fmla="*/ 2254085 w 2254085"/>
                <a:gd name="connsiteY7" fmla="*/ 393724 h 2427783"/>
                <a:gd name="connsiteX8" fmla="*/ 2254085 w 2254085"/>
                <a:gd name="connsiteY8" fmla="*/ 2201991 h 2427783"/>
                <a:gd name="connsiteX9" fmla="*/ 2028293 w 2254085"/>
                <a:gd name="connsiteY9" fmla="*/ 2427783 h 2427783"/>
                <a:gd name="connsiteX10" fmla="*/ 225793 w 2254085"/>
                <a:gd name="connsiteY10" fmla="*/ 2427783 h 2427783"/>
                <a:gd name="connsiteX11" fmla="*/ 0 w 2254085"/>
                <a:gd name="connsiteY11" fmla="*/ 2201991 h 242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4085" h="2427783">
                  <a:moveTo>
                    <a:pt x="0" y="2201991"/>
                  </a:moveTo>
                  <a:lnTo>
                    <a:pt x="0" y="393724"/>
                  </a:lnTo>
                  <a:cubicBezTo>
                    <a:pt x="0" y="269023"/>
                    <a:pt x="101091" y="167932"/>
                    <a:pt x="225793" y="167932"/>
                  </a:cubicBezTo>
                  <a:lnTo>
                    <a:pt x="258625" y="167932"/>
                  </a:lnTo>
                  <a:lnTo>
                    <a:pt x="363313" y="0"/>
                  </a:lnTo>
                  <a:lnTo>
                    <a:pt x="468002" y="167932"/>
                  </a:lnTo>
                  <a:lnTo>
                    <a:pt x="2028293" y="167932"/>
                  </a:lnTo>
                  <a:cubicBezTo>
                    <a:pt x="2152994" y="167932"/>
                    <a:pt x="2254085" y="269023"/>
                    <a:pt x="2254085" y="393724"/>
                  </a:cubicBezTo>
                  <a:lnTo>
                    <a:pt x="2254085" y="2201991"/>
                  </a:lnTo>
                  <a:cubicBezTo>
                    <a:pt x="2254085" y="2326692"/>
                    <a:pt x="2152994" y="2427783"/>
                    <a:pt x="2028293" y="2427783"/>
                  </a:cubicBezTo>
                  <a:lnTo>
                    <a:pt x="225793" y="2427783"/>
                  </a:lnTo>
                  <a:cubicBezTo>
                    <a:pt x="101091" y="2427783"/>
                    <a:pt x="0" y="2326692"/>
                    <a:pt x="0" y="2201991"/>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23955" t="19891" r="22942" b="16721"/>
            <a:stretch/>
          </p:blipFill>
          <p:spPr>
            <a:xfrm>
              <a:off x="3725303" y="2405901"/>
              <a:ext cx="2075991" cy="2027062"/>
            </a:xfrm>
            <a:prstGeom prst="rect">
              <a:avLst/>
            </a:prstGeom>
          </p:spPr>
        </p:pic>
        <p:sp>
          <p:nvSpPr>
            <p:cNvPr id="16" name="文本框 15"/>
            <p:cNvSpPr txBox="1"/>
            <p:nvPr/>
          </p:nvSpPr>
          <p:spPr>
            <a:xfrm>
              <a:off x="4067627" y="1988261"/>
              <a:ext cx="2728563" cy="369332"/>
            </a:xfrm>
            <a:prstGeom prst="rect">
              <a:avLst/>
            </a:prstGeom>
            <a:noFill/>
          </p:spPr>
          <p:txBody>
            <a:bodyPr wrap="square" rtlCol="0">
              <a:spAutoFit/>
            </a:bodyPr>
            <a:lstStyle/>
            <a:p>
              <a:r>
                <a:rPr lang="en-US" altLang="zh-CN" b="1" dirty="0" smtClean="0">
                  <a:solidFill>
                    <a:schemeClr val="bg2">
                      <a:lumMod val="25000"/>
                    </a:schemeClr>
                  </a:solidFill>
                  <a:latin typeface="微软雅黑" panose="020B0503020204020204" pitchFamily="34" charset="-122"/>
                  <a:ea typeface="微软雅黑" panose="020B0503020204020204" pitchFamily="34" charset="-122"/>
                </a:rPr>
                <a:t>ETC</a:t>
              </a:r>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死胖子老师</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7" name="椭圆 16"/>
            <p:cNvSpPr>
              <a:spLocks noChangeAspect="1"/>
            </p:cNvSpPr>
            <p:nvPr/>
          </p:nvSpPr>
          <p:spPr>
            <a:xfrm>
              <a:off x="6153086" y="4827048"/>
              <a:ext cx="720000" cy="720000"/>
            </a:xfrm>
            <a:prstGeom prst="ellipse">
              <a:avLst/>
            </a:prstGeom>
            <a:blipFill>
              <a:blip r:embed="rId6"/>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6200000" flipV="1">
              <a:off x="3486253" y="3222832"/>
              <a:ext cx="689549" cy="4374296"/>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067627" y="4732069"/>
              <a:ext cx="2728563" cy="369332"/>
            </a:xfrm>
            <a:prstGeom prst="rect">
              <a:avLst/>
            </a:prstGeom>
            <a:noFill/>
          </p:spPr>
          <p:txBody>
            <a:bodyPr wrap="square" rtlCol="0">
              <a:spAutoFit/>
            </a:bodyPr>
            <a:lstStyle/>
            <a:p>
              <a:r>
                <a:rPr lang="en-US" altLang="zh-CN" b="1" dirty="0">
                  <a:solidFill>
                    <a:schemeClr val="bg2">
                      <a:lumMod val="25000"/>
                    </a:schemeClr>
                  </a:solidFill>
                  <a:latin typeface="微软雅黑" panose="020B0503020204020204" pitchFamily="34" charset="-122"/>
                  <a:ea typeface="微软雅黑" panose="020B0503020204020204" pitchFamily="34" charset="-122"/>
                </a:rPr>
                <a:t>ETC</a:t>
              </a:r>
              <a:r>
                <a:rPr lang="zh-CN" altLang="en-US" b="1" dirty="0">
                  <a:solidFill>
                    <a:schemeClr val="bg2">
                      <a:lumMod val="25000"/>
                    </a:schemeClr>
                  </a:solidFill>
                  <a:latin typeface="微软雅黑" panose="020B0503020204020204" pitchFamily="34" charset="-122"/>
                  <a:ea typeface="微软雅黑" panose="020B0503020204020204" pitchFamily="34" charset="-122"/>
                </a:rPr>
                <a:t>死胖子老师</a:t>
              </a:r>
            </a:p>
          </p:txBody>
        </p:sp>
        <p:sp>
          <p:nvSpPr>
            <p:cNvPr id="20" name="文本框 19"/>
            <p:cNvSpPr txBox="1"/>
            <p:nvPr/>
          </p:nvSpPr>
          <p:spPr>
            <a:xfrm>
              <a:off x="2956335" y="5267026"/>
              <a:ext cx="359764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见楼上！</a:t>
              </a:r>
              <a:endParaRPr lang="zh-CN" altLang="en-US" sz="2000"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0463" y="5174278"/>
              <a:ext cx="507600" cy="507600"/>
            </a:xfrm>
            <a:prstGeom prst="rect">
              <a:avLst/>
            </a:prstGeom>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469" y="5174278"/>
              <a:ext cx="507600" cy="507600"/>
            </a:xfrm>
            <a:prstGeom prst="rect">
              <a:avLst/>
            </a:prstGeom>
          </p:spPr>
        </p:pic>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590" y="5193072"/>
              <a:ext cx="507600" cy="507600"/>
            </a:xfrm>
            <a:prstGeom prst="rect">
              <a:avLst/>
            </a:prstGeom>
          </p:spPr>
        </p:pic>
      </p:grpSp>
      <p:sp>
        <p:nvSpPr>
          <p:cNvPr id="24" name="文本框 23"/>
          <p:cNvSpPr txBox="1"/>
          <p:nvPr/>
        </p:nvSpPr>
        <p:spPr>
          <a:xfrm>
            <a:off x="7648831" y="3424245"/>
            <a:ext cx="4456793" cy="1415772"/>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至于你信不信</a:t>
            </a:r>
            <a:endParaRPr lang="en-US" altLang="zh-CN" sz="3200" dirty="0" smtClean="0">
              <a:latin typeface="微软雅黑" panose="020B0503020204020204" pitchFamily="34" charset="-122"/>
              <a:ea typeface="微软雅黑" panose="020B0503020204020204" pitchFamily="34" charset="-122"/>
            </a:endParaRPr>
          </a:p>
          <a:p>
            <a:r>
              <a:rPr lang="zh-CN" altLang="en-US" sz="5400" dirty="0" smtClean="0">
                <a:latin typeface="微软雅黑" panose="020B0503020204020204" pitchFamily="34" charset="-122"/>
                <a:ea typeface="微软雅黑" panose="020B0503020204020204" pitchFamily="34" charset="-122"/>
              </a:rPr>
              <a:t>我</a:t>
            </a:r>
            <a:r>
              <a:rPr lang="zh-CN" altLang="en-US" sz="5400" b="1" dirty="0" smtClean="0">
                <a:solidFill>
                  <a:srgbClr val="C00000"/>
                </a:solidFill>
                <a:latin typeface="微软雅黑" panose="020B0503020204020204" pitchFamily="34" charset="-122"/>
                <a:ea typeface="微软雅黑" panose="020B0503020204020204" pitchFamily="34" charset="-122"/>
              </a:rPr>
              <a:t>反正信了</a:t>
            </a:r>
            <a:endParaRPr lang="zh-CN" altLang="en-US" sz="5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0886103"/>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r>
              <a:rPr lang="zh-CN" altLang="en-US" dirty="0" smtClean="0"/>
              <a:t>如何才能在各种没票的环境中买到火车片？</a:t>
            </a: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3132" t="12897" r="3151" b="12569"/>
          <a:stretch/>
        </p:blipFill>
        <p:spPr>
          <a:xfrm>
            <a:off x="5807236" y="899047"/>
            <a:ext cx="5741234" cy="5111646"/>
          </a:xfrm>
          <a:prstGeom prst="rect">
            <a:avLst/>
          </a:prstGeom>
        </p:spPr>
      </p:pic>
      <p:sp>
        <p:nvSpPr>
          <p:cNvPr id="5" name="矩形 4"/>
          <p:cNvSpPr/>
          <p:nvPr/>
        </p:nvSpPr>
        <p:spPr>
          <a:xfrm>
            <a:off x="0" y="3823296"/>
            <a:ext cx="4922816" cy="75700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82569" y="1321935"/>
            <a:ext cx="4716607" cy="4071022"/>
            <a:chOff x="2313778" y="1585571"/>
            <a:chExt cx="4716607" cy="4071022"/>
          </a:xfrm>
        </p:grpSpPr>
        <p:sp>
          <p:nvSpPr>
            <p:cNvPr id="7" name="文本框 6"/>
            <p:cNvSpPr txBox="1"/>
            <p:nvPr/>
          </p:nvSpPr>
          <p:spPr>
            <a:xfrm>
              <a:off x="2313778" y="1585571"/>
              <a:ext cx="1708879" cy="3770263"/>
            </a:xfrm>
            <a:prstGeom prst="rect">
              <a:avLst/>
            </a:prstGeom>
            <a:noFill/>
          </p:spPr>
          <p:txBody>
            <a:bodyPr wrap="square" rtlCol="0">
              <a:spAutoFit/>
            </a:bodyPr>
            <a:lstStyle/>
            <a:p>
              <a:r>
                <a:rPr lang="zh-CN" altLang="en-US" sz="23900" b="1"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239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文本框 7"/>
            <p:cNvSpPr txBox="1"/>
            <p:nvPr/>
          </p:nvSpPr>
          <p:spPr>
            <a:xfrm>
              <a:off x="2448688" y="2863121"/>
              <a:ext cx="4581697" cy="830997"/>
            </a:xfrm>
            <a:prstGeom prst="rect">
              <a:avLst/>
            </a:prstGeom>
            <a:noFill/>
          </p:spPr>
          <p:txBody>
            <a:bodyPr wrap="square" rtlCol="0">
              <a:spAutoFit/>
            </a:bodyPr>
            <a:lstStyle/>
            <a:p>
              <a:r>
                <a:rPr lang="zh-CN" altLang="en-US" sz="3600" dirty="0" smtClean="0">
                  <a:latin typeface="微软雅黑" panose="020B0503020204020204" pitchFamily="34" charset="-122"/>
                  <a:ea typeface="微软雅黑" panose="020B0503020204020204" pitchFamily="34" charset="-122"/>
                </a:rPr>
                <a:t>旁观者的</a:t>
              </a:r>
              <a:r>
                <a:rPr lang="zh-CN" altLang="en-US" sz="4800" b="1" dirty="0" smtClean="0">
                  <a:solidFill>
                    <a:srgbClr val="C00000"/>
                  </a:solidFill>
                  <a:latin typeface="微软雅黑" panose="020B0503020204020204" pitchFamily="34" charset="-122"/>
                  <a:ea typeface="微软雅黑" panose="020B0503020204020204" pitchFamily="34" charset="-122"/>
                </a:rPr>
                <a:t>姓名</a:t>
              </a:r>
              <a:endParaRPr lang="zh-CN" altLang="en-US" sz="4800" b="1"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458683" y="3475882"/>
              <a:ext cx="4467067" cy="646331"/>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ea typeface="微软雅黑" panose="020B0503020204020204" pitchFamily="34" charset="-122"/>
                </a:rPr>
                <a:t>永远</a:t>
              </a:r>
              <a:r>
                <a:rPr lang="zh-CN" altLang="en-US" sz="3600" dirty="0">
                  <a:latin typeface="微软雅黑" panose="020B0503020204020204" pitchFamily="34" charset="-122"/>
                  <a:ea typeface="微软雅黑" panose="020B0503020204020204" pitchFamily="34" charset="-122"/>
                </a:rPr>
                <a:t>爬不到</a:t>
              </a:r>
            </a:p>
          </p:txBody>
        </p:sp>
        <p:sp>
          <p:nvSpPr>
            <p:cNvPr id="10" name="文本框 9"/>
            <p:cNvSpPr txBox="1"/>
            <p:nvPr/>
          </p:nvSpPr>
          <p:spPr>
            <a:xfrm>
              <a:off x="2448688" y="3957768"/>
              <a:ext cx="3102964"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回家的</a:t>
              </a:r>
            </a:p>
          </p:txBody>
        </p:sp>
        <p:sp>
          <p:nvSpPr>
            <p:cNvPr id="11" name="文本框 10"/>
            <p:cNvSpPr txBox="1"/>
            <p:nvPr/>
          </p:nvSpPr>
          <p:spPr>
            <a:xfrm>
              <a:off x="2448688" y="4411200"/>
              <a:ext cx="3102964" cy="769441"/>
            </a:xfrm>
            <a:prstGeom prst="rect">
              <a:avLst/>
            </a:prstGeom>
            <a:noFill/>
          </p:spPr>
          <p:txBody>
            <a:bodyPr wrap="square" rtlCol="0">
              <a:spAutoFit/>
            </a:bodyPr>
            <a:lstStyle/>
            <a:p>
              <a:r>
                <a:rPr lang="zh-CN" altLang="en-US" sz="4400" b="1" dirty="0" smtClean="0">
                  <a:solidFill>
                    <a:srgbClr val="C00000"/>
                  </a:solidFill>
                  <a:latin typeface="微软雅黑" panose="020B0503020204020204" pitchFamily="34" charset="-122"/>
                  <a:ea typeface="微软雅黑" panose="020B0503020204020204" pitchFamily="34" charset="-122"/>
                </a:rPr>
                <a:t>火车票</a:t>
              </a:r>
              <a:r>
                <a:rPr lang="zh-CN" altLang="en-US" sz="4400" dirty="0" smtClean="0">
                  <a:latin typeface="微软雅黑" panose="020B0503020204020204" pitchFamily="34" charset="-122"/>
                  <a:ea typeface="微软雅黑" panose="020B0503020204020204" pitchFamily="34" charset="-122"/>
                </a:rPr>
                <a:t>上</a:t>
              </a:r>
              <a:endParaRPr lang="zh-CN" altLang="en-US" sz="344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矩形 11"/>
            <p:cNvSpPr/>
            <p:nvPr/>
          </p:nvSpPr>
          <p:spPr>
            <a:xfrm>
              <a:off x="4621903" y="4086933"/>
              <a:ext cx="595035" cy="1569660"/>
            </a:xfrm>
            <a:prstGeom prst="rect">
              <a:avLst/>
            </a:prstGeom>
          </p:spPr>
          <p:txBody>
            <a:bodyPr wrap="none">
              <a:spAutoFit/>
            </a:bodyPr>
            <a:lstStyle/>
            <a:p>
              <a:r>
                <a:rPr lang="en-US" altLang="zh-CN" sz="9600" b="1"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481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18483691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事实上不同的宠物也是不同的数据类型，如果存在</a:t>
            </a:r>
            <a:r>
              <a:rPr lang="en-US" altLang="zh-CN" dirty="0" smtClean="0"/>
              <a:t>10</a:t>
            </a:r>
            <a:r>
              <a:rPr lang="zh-CN" altLang="en-US" dirty="0" smtClean="0"/>
              <a:t>中类型的宠物，那么本示例将需要</a:t>
            </a:r>
            <a:r>
              <a:rPr lang="en-US" altLang="zh-CN" dirty="0" smtClean="0"/>
              <a:t>11</a:t>
            </a:r>
            <a:r>
              <a:rPr lang="zh-CN" altLang="en-US" dirty="0" smtClean="0"/>
              <a:t>个数组来存放数据（</a:t>
            </a:r>
            <a:r>
              <a:rPr lang="en-US" altLang="zh-CN" dirty="0" smtClean="0"/>
              <a:t>1</a:t>
            </a:r>
            <a:r>
              <a:rPr lang="zh-CN" altLang="en-US" dirty="0" smtClean="0"/>
              <a:t>个数组存人，</a:t>
            </a:r>
            <a:r>
              <a:rPr lang="en-US" altLang="zh-CN" dirty="0" smtClean="0"/>
              <a:t>10</a:t>
            </a:r>
            <a:r>
              <a:rPr lang="zh-CN" altLang="en-US" dirty="0" smtClean="0"/>
              <a:t>个数组存宠物）</a:t>
            </a:r>
            <a:endParaRPr lang="en-US" altLang="zh-CN" dirty="0" smtClean="0"/>
          </a:p>
          <a:p>
            <a:r>
              <a:rPr lang="zh-CN" altLang="en-US" dirty="0" smtClean="0"/>
              <a:t>如果使用数组保存数据，由于数组大小不能扩展，因此在创建时需要以元素极端多的情况考虑问题，而根据哲学家的说法，世界上所有人都存在关系，因此每个数组的大小都应该跟全球人数相当（事实上，情况可能会更复杂），那么我们会需要</a:t>
            </a:r>
            <a:r>
              <a:rPr lang="en-US" altLang="zh-CN" dirty="0" smtClean="0"/>
              <a:t>11</a:t>
            </a:r>
            <a:r>
              <a:rPr lang="zh-CN" altLang="en-US" dirty="0" smtClean="0"/>
              <a:t>个</a:t>
            </a:r>
            <a:r>
              <a:rPr lang="en-US" altLang="zh-CN" dirty="0" smtClean="0"/>
              <a:t>70</a:t>
            </a:r>
            <a:r>
              <a:rPr lang="zh-CN" altLang="en-US" dirty="0" smtClean="0"/>
              <a:t>亿元素的数组，如果每个节点用一个字节来描述的话</a:t>
            </a:r>
            <a:r>
              <a:rPr lang="en-US" altLang="zh-CN" dirty="0" smtClean="0"/>
              <a:t>…</a:t>
            </a:r>
            <a:endParaRPr lang="zh-CN" altLang="en-US" dirty="0"/>
          </a:p>
        </p:txBody>
      </p:sp>
    </p:spTree>
    <p:extLst>
      <p:ext uri="{BB962C8B-B14F-4D97-AF65-F5344CB8AC3E}">
        <p14:creationId xmlns:p14="http://schemas.microsoft.com/office/powerpoint/2010/main" val="2849641673"/>
      </p:ext>
    </p:extLst>
  </p:cSld>
  <p:clrMapOvr>
    <a:masterClrMapping/>
  </p:clrMapOvr>
  <p:transition spd="slow">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sp>
        <p:nvSpPr>
          <p:cNvPr id="3" name="内容占位符 2"/>
          <p:cNvSpPr>
            <a:spLocks noGrp="1"/>
          </p:cNvSpPr>
          <p:nvPr>
            <p:ph idx="1"/>
          </p:nvPr>
        </p:nvSpPr>
        <p:spPr/>
        <p:txBody>
          <a:bodyPr/>
          <a:lstStyle/>
          <a:p>
            <a:r>
              <a:rPr lang="zh-CN" altLang="en-US" dirty="0" smtClean="0"/>
              <a:t>反复尝试，遇到没票的障碍就更换中转站：</a:t>
            </a:r>
            <a:endParaRPr lang="zh-CN" altLang="en-US" dirty="0"/>
          </a:p>
        </p:txBody>
      </p:sp>
      <p:sp>
        <p:nvSpPr>
          <p:cNvPr id="4" name="任意多边形 3"/>
          <p:cNvSpPr/>
          <p:nvPr/>
        </p:nvSpPr>
        <p:spPr>
          <a:xfrm>
            <a:off x="240540" y="2732158"/>
            <a:ext cx="12222050" cy="1802445"/>
          </a:xfrm>
          <a:custGeom>
            <a:avLst/>
            <a:gdLst>
              <a:gd name="connsiteX0" fmla="*/ 0 w 9171295"/>
              <a:gd name="connsiteY0" fmla="*/ 627797 h 1815153"/>
              <a:gd name="connsiteX1" fmla="*/ 1705970 w 9171295"/>
              <a:gd name="connsiteY1" fmla="*/ 13648 h 1815153"/>
              <a:gd name="connsiteX2" fmla="*/ 5950424 w 9171295"/>
              <a:gd name="connsiteY2" fmla="*/ 0 h 1815153"/>
              <a:gd name="connsiteX3" fmla="*/ 9171295 w 9171295"/>
              <a:gd name="connsiteY3" fmla="*/ 641445 h 1815153"/>
              <a:gd name="connsiteX4" fmla="*/ 9171295 w 9171295"/>
              <a:gd name="connsiteY4" fmla="*/ 1815153 h 1815153"/>
              <a:gd name="connsiteX5" fmla="*/ 27295 w 9171295"/>
              <a:gd name="connsiteY5" fmla="*/ 1801505 h 1815153"/>
              <a:gd name="connsiteX6" fmla="*/ 0 w 9171295"/>
              <a:gd name="connsiteY6" fmla="*/ 627797 h 1815153"/>
              <a:gd name="connsiteX0" fmla="*/ 0 w 9171295"/>
              <a:gd name="connsiteY0" fmla="*/ 614149 h 1801505"/>
              <a:gd name="connsiteX1" fmla="*/ 1705970 w 9171295"/>
              <a:gd name="connsiteY1" fmla="*/ 0 h 1801505"/>
              <a:gd name="connsiteX2" fmla="*/ 5484876 w 9171295"/>
              <a:gd name="connsiteY2" fmla="*/ 12097 h 1801505"/>
              <a:gd name="connsiteX3" fmla="*/ 9171295 w 9171295"/>
              <a:gd name="connsiteY3" fmla="*/ 627797 h 1801505"/>
              <a:gd name="connsiteX4" fmla="*/ 9171295 w 9171295"/>
              <a:gd name="connsiteY4" fmla="*/ 1801505 h 1801505"/>
              <a:gd name="connsiteX5" fmla="*/ 27295 w 9171295"/>
              <a:gd name="connsiteY5" fmla="*/ 1787857 h 1801505"/>
              <a:gd name="connsiteX6" fmla="*/ 0 w 9171295"/>
              <a:gd name="connsiteY6" fmla="*/ 614149 h 1801505"/>
              <a:gd name="connsiteX0" fmla="*/ 0 w 11045125"/>
              <a:gd name="connsiteY0" fmla="*/ 614149 h 1801505"/>
              <a:gd name="connsiteX1" fmla="*/ 170597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 name="connsiteX0" fmla="*/ 0 w 11045125"/>
              <a:gd name="connsiteY0" fmla="*/ 614149 h 1801505"/>
              <a:gd name="connsiteX1" fmla="*/ 153139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5125" h="1801505">
                <a:moveTo>
                  <a:pt x="0" y="614149"/>
                </a:moveTo>
                <a:lnTo>
                  <a:pt x="1531390" y="0"/>
                </a:lnTo>
                <a:lnTo>
                  <a:pt x="5484876" y="12097"/>
                </a:lnTo>
                <a:lnTo>
                  <a:pt x="11045125" y="640670"/>
                </a:lnTo>
                <a:lnTo>
                  <a:pt x="9171295" y="1801505"/>
                </a:lnTo>
                <a:lnTo>
                  <a:pt x="27295" y="1787857"/>
                </a:lnTo>
                <a:lnTo>
                  <a:pt x="0" y="614149"/>
                </a:lnTo>
                <a:close/>
              </a:path>
            </a:pathLst>
          </a:custGeom>
          <a:gradFill>
            <a:gsLst>
              <a:gs pos="0">
                <a:schemeClr val="bg1">
                  <a:alpha val="0"/>
                </a:schemeClr>
              </a:gs>
              <a:gs pos="100000">
                <a:schemeClr val="bg1">
                  <a:lumMod val="50000"/>
                  <a:alpha val="14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5120108" y="4055765"/>
            <a:ext cx="1926684" cy="557723"/>
          </a:xfrm>
          <a:prstGeom prst="ellipse">
            <a:avLst/>
          </a:prstGeom>
          <a:gradFill flip="none" rotWithShape="1">
            <a:gsLst>
              <a:gs pos="88000">
                <a:schemeClr val="bg1">
                  <a:alpha val="0"/>
                </a:schemeClr>
              </a:gs>
              <a:gs pos="16000">
                <a:schemeClr val="bg1">
                  <a:lumMod val="65000"/>
                </a:scheme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6" name="椭圆 5"/>
          <p:cNvSpPr/>
          <p:nvPr/>
        </p:nvSpPr>
        <p:spPr>
          <a:xfrm>
            <a:off x="3242719" y="3421927"/>
            <a:ext cx="1405684" cy="406908"/>
          </a:xfrm>
          <a:prstGeom prst="ellipse">
            <a:avLst/>
          </a:prstGeom>
          <a:gradFill flip="none" rotWithShape="1">
            <a:gsLst>
              <a:gs pos="88000">
                <a:schemeClr val="bg1">
                  <a:alpha val="0"/>
                </a:schemeClr>
              </a:gs>
              <a:gs pos="16000">
                <a:schemeClr val="bg1">
                  <a:lumMod val="65000"/>
                </a:scheme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7" name="椭圆 6"/>
          <p:cNvSpPr/>
          <p:nvPr/>
        </p:nvSpPr>
        <p:spPr>
          <a:xfrm>
            <a:off x="6342488" y="3093349"/>
            <a:ext cx="1289305" cy="373219"/>
          </a:xfrm>
          <a:prstGeom prst="ellipse">
            <a:avLst/>
          </a:prstGeom>
          <a:gradFill flip="none" rotWithShape="1">
            <a:gsLst>
              <a:gs pos="88000">
                <a:schemeClr val="bg1">
                  <a:alpha val="0"/>
                </a:schemeClr>
              </a:gs>
              <a:gs pos="16000">
                <a:schemeClr val="bg1">
                  <a:lumMod val="65000"/>
                </a:scheme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8" name="椭圆 7"/>
          <p:cNvSpPr/>
          <p:nvPr/>
        </p:nvSpPr>
        <p:spPr>
          <a:xfrm>
            <a:off x="7670747" y="4047533"/>
            <a:ext cx="1308302" cy="378718"/>
          </a:xfrm>
          <a:prstGeom prst="ellipse">
            <a:avLst/>
          </a:prstGeom>
          <a:gradFill flip="none" rotWithShape="1">
            <a:gsLst>
              <a:gs pos="88000">
                <a:schemeClr val="bg1">
                  <a:alpha val="0"/>
                </a:schemeClr>
              </a:gs>
              <a:gs pos="16000">
                <a:schemeClr val="bg1">
                  <a:lumMod val="65000"/>
                </a:scheme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9" name="椭圆 8"/>
          <p:cNvSpPr/>
          <p:nvPr/>
        </p:nvSpPr>
        <p:spPr>
          <a:xfrm>
            <a:off x="6981713" y="5514236"/>
            <a:ext cx="1345110" cy="389373"/>
          </a:xfrm>
          <a:prstGeom prst="ellipse">
            <a:avLst/>
          </a:prstGeom>
          <a:gradFill flip="none" rotWithShape="1">
            <a:gsLst>
              <a:gs pos="88000">
                <a:schemeClr val="bg1">
                  <a:alpha val="0"/>
                </a:schemeClr>
              </a:gs>
              <a:gs pos="16000">
                <a:schemeClr val="bg1">
                  <a:lumMod val="65000"/>
                </a:scheme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0" name="椭圆 9"/>
          <p:cNvSpPr/>
          <p:nvPr/>
        </p:nvSpPr>
        <p:spPr>
          <a:xfrm>
            <a:off x="4048461" y="5476406"/>
            <a:ext cx="1606475" cy="465031"/>
          </a:xfrm>
          <a:prstGeom prst="ellipse">
            <a:avLst/>
          </a:prstGeom>
          <a:gradFill flip="none" rotWithShape="1">
            <a:gsLst>
              <a:gs pos="88000">
                <a:schemeClr val="bg1">
                  <a:alpha val="58000"/>
                </a:schemeClr>
              </a:gs>
              <a:gs pos="16000">
                <a:schemeClr val="bg1">
                  <a:lumMod val="65000"/>
                </a:scheme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1" name="椭圆 10"/>
          <p:cNvSpPr/>
          <p:nvPr/>
        </p:nvSpPr>
        <p:spPr>
          <a:xfrm>
            <a:off x="2412884" y="4669696"/>
            <a:ext cx="1448874" cy="419410"/>
          </a:xfrm>
          <a:prstGeom prst="ellipse">
            <a:avLst/>
          </a:prstGeom>
          <a:gradFill flip="none" rotWithShape="1">
            <a:gsLst>
              <a:gs pos="88000">
                <a:schemeClr val="bg1">
                  <a:alpha val="0"/>
                </a:schemeClr>
              </a:gs>
              <a:gs pos="16000">
                <a:schemeClr val="bg1">
                  <a:lumMod val="65000"/>
                </a:scheme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2" name="任意多边形 11"/>
          <p:cNvSpPr/>
          <p:nvPr/>
        </p:nvSpPr>
        <p:spPr>
          <a:xfrm>
            <a:off x="3991087" y="2857594"/>
            <a:ext cx="2097741" cy="1323212"/>
          </a:xfrm>
          <a:custGeom>
            <a:avLst/>
            <a:gdLst>
              <a:gd name="connsiteX0" fmla="*/ 0 w 2097741"/>
              <a:gd name="connsiteY0" fmla="*/ 634723 h 1323212"/>
              <a:gd name="connsiteX1" fmla="*/ 1172584 w 2097741"/>
              <a:gd name="connsiteY1" fmla="*/ 21537 h 1323212"/>
              <a:gd name="connsiteX2" fmla="*/ 2097741 w 2097741"/>
              <a:gd name="connsiteY2" fmla="*/ 1323212 h 1323212"/>
            </a:gdLst>
            <a:ahLst/>
            <a:cxnLst>
              <a:cxn ang="0">
                <a:pos x="connsiteX0" y="connsiteY0"/>
              </a:cxn>
              <a:cxn ang="0">
                <a:pos x="connsiteX1" y="connsiteY1"/>
              </a:cxn>
              <a:cxn ang="0">
                <a:pos x="connsiteX2" y="connsiteY2"/>
              </a:cxn>
            </a:cxnLst>
            <a:rect l="l" t="t" r="r" b="b"/>
            <a:pathLst>
              <a:path w="2097741" h="1323212">
                <a:moveTo>
                  <a:pt x="0" y="634723"/>
                </a:moveTo>
                <a:cubicBezTo>
                  <a:pt x="411480" y="270756"/>
                  <a:pt x="822961" y="-93211"/>
                  <a:pt x="1172584" y="21537"/>
                </a:cubicBezTo>
                <a:cubicBezTo>
                  <a:pt x="1522207" y="136285"/>
                  <a:pt x="1809974" y="729748"/>
                  <a:pt x="2097741" y="1323212"/>
                </a:cubicBezTo>
              </a:path>
            </a:pathLst>
          </a:cu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3" name="任意多边形 12"/>
          <p:cNvSpPr/>
          <p:nvPr/>
        </p:nvSpPr>
        <p:spPr>
          <a:xfrm>
            <a:off x="6099586" y="3311798"/>
            <a:ext cx="2323652" cy="858251"/>
          </a:xfrm>
          <a:custGeom>
            <a:avLst/>
            <a:gdLst>
              <a:gd name="connsiteX0" fmla="*/ 0 w 2323652"/>
              <a:gd name="connsiteY0" fmla="*/ 858251 h 858251"/>
              <a:gd name="connsiteX1" fmla="*/ 1011219 w 2323652"/>
              <a:gd name="connsiteY1" fmla="*/ 72943 h 858251"/>
              <a:gd name="connsiteX2" fmla="*/ 1818042 w 2323652"/>
              <a:gd name="connsiteY2" fmla="*/ 115973 h 858251"/>
              <a:gd name="connsiteX3" fmla="*/ 2323652 w 2323652"/>
              <a:gd name="connsiteY3" fmla="*/ 793705 h 858251"/>
            </a:gdLst>
            <a:ahLst/>
            <a:cxnLst>
              <a:cxn ang="0">
                <a:pos x="connsiteX0" y="connsiteY0"/>
              </a:cxn>
              <a:cxn ang="0">
                <a:pos x="connsiteX1" y="connsiteY1"/>
              </a:cxn>
              <a:cxn ang="0">
                <a:pos x="connsiteX2" y="connsiteY2"/>
              </a:cxn>
              <a:cxn ang="0">
                <a:pos x="connsiteX3" y="connsiteY3"/>
              </a:cxn>
            </a:cxnLst>
            <a:rect l="l" t="t" r="r" b="b"/>
            <a:pathLst>
              <a:path w="2323652" h="858251">
                <a:moveTo>
                  <a:pt x="0" y="858251"/>
                </a:moveTo>
                <a:cubicBezTo>
                  <a:pt x="354106" y="527453"/>
                  <a:pt x="708212" y="196656"/>
                  <a:pt x="1011219" y="72943"/>
                </a:cubicBezTo>
                <a:cubicBezTo>
                  <a:pt x="1314226" y="-50770"/>
                  <a:pt x="1599303" y="-4154"/>
                  <a:pt x="1818042" y="115973"/>
                </a:cubicBezTo>
                <a:cubicBezTo>
                  <a:pt x="2036781" y="236100"/>
                  <a:pt x="2180216" y="514902"/>
                  <a:pt x="2323652" y="793705"/>
                </a:cubicBezTo>
              </a:path>
            </a:pathLst>
          </a:cu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4" name="任意多边形 13"/>
          <p:cNvSpPr/>
          <p:nvPr/>
        </p:nvSpPr>
        <p:spPr>
          <a:xfrm>
            <a:off x="6078071" y="2445355"/>
            <a:ext cx="946673" cy="1692421"/>
          </a:xfrm>
          <a:custGeom>
            <a:avLst/>
            <a:gdLst>
              <a:gd name="connsiteX0" fmla="*/ 0 w 946673"/>
              <a:gd name="connsiteY0" fmla="*/ 1692421 h 1692421"/>
              <a:gd name="connsiteX1" fmla="*/ 107576 w 946673"/>
              <a:gd name="connsiteY1" fmla="*/ 336957 h 1692421"/>
              <a:gd name="connsiteX2" fmla="*/ 398033 w 946673"/>
              <a:gd name="connsiteY2" fmla="*/ 14228 h 1692421"/>
              <a:gd name="connsiteX3" fmla="*/ 946673 w 946673"/>
              <a:gd name="connsiteY3" fmla="*/ 659687 h 1692421"/>
            </a:gdLst>
            <a:ahLst/>
            <a:cxnLst>
              <a:cxn ang="0">
                <a:pos x="connsiteX0" y="connsiteY0"/>
              </a:cxn>
              <a:cxn ang="0">
                <a:pos x="connsiteX1" y="connsiteY1"/>
              </a:cxn>
              <a:cxn ang="0">
                <a:pos x="connsiteX2" y="connsiteY2"/>
              </a:cxn>
              <a:cxn ang="0">
                <a:pos x="connsiteX3" y="connsiteY3"/>
              </a:cxn>
            </a:cxnLst>
            <a:rect l="l" t="t" r="r" b="b"/>
            <a:pathLst>
              <a:path w="946673" h="1692421">
                <a:moveTo>
                  <a:pt x="0" y="1692421"/>
                </a:moveTo>
                <a:cubicBezTo>
                  <a:pt x="20618" y="1154538"/>
                  <a:pt x="41237" y="616656"/>
                  <a:pt x="107576" y="336957"/>
                </a:cubicBezTo>
                <a:cubicBezTo>
                  <a:pt x="173915" y="57258"/>
                  <a:pt x="258184" y="-39560"/>
                  <a:pt x="398033" y="14228"/>
                </a:cubicBezTo>
                <a:cubicBezTo>
                  <a:pt x="537882" y="68016"/>
                  <a:pt x="742277" y="363851"/>
                  <a:pt x="946673" y="659687"/>
                </a:cubicBezTo>
              </a:path>
            </a:pathLst>
          </a:cu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5" name="任意多边形 14"/>
          <p:cNvSpPr/>
          <p:nvPr/>
        </p:nvSpPr>
        <p:spPr>
          <a:xfrm>
            <a:off x="3162748" y="3596864"/>
            <a:ext cx="2936838" cy="1100310"/>
          </a:xfrm>
          <a:custGeom>
            <a:avLst/>
            <a:gdLst>
              <a:gd name="connsiteX0" fmla="*/ 2936838 w 2936838"/>
              <a:gd name="connsiteY0" fmla="*/ 573185 h 1100310"/>
              <a:gd name="connsiteX1" fmla="*/ 1871831 w 2936838"/>
              <a:gd name="connsiteY1" fmla="*/ 89091 h 1100310"/>
              <a:gd name="connsiteX2" fmla="*/ 957431 w 2936838"/>
              <a:gd name="connsiteY2" fmla="*/ 99848 h 1100310"/>
              <a:gd name="connsiteX3" fmla="*/ 0 w 2936838"/>
              <a:gd name="connsiteY3" fmla="*/ 1100310 h 1100310"/>
            </a:gdLst>
            <a:ahLst/>
            <a:cxnLst>
              <a:cxn ang="0">
                <a:pos x="connsiteX0" y="connsiteY0"/>
              </a:cxn>
              <a:cxn ang="0">
                <a:pos x="connsiteX1" y="connsiteY1"/>
              </a:cxn>
              <a:cxn ang="0">
                <a:pos x="connsiteX2" y="connsiteY2"/>
              </a:cxn>
              <a:cxn ang="0">
                <a:pos x="connsiteX3" y="connsiteY3"/>
              </a:cxn>
            </a:cxnLst>
            <a:rect l="l" t="t" r="r" b="b"/>
            <a:pathLst>
              <a:path w="2936838" h="1100310">
                <a:moveTo>
                  <a:pt x="2936838" y="573185"/>
                </a:moveTo>
                <a:cubicBezTo>
                  <a:pt x="2569285" y="370582"/>
                  <a:pt x="2201732" y="167980"/>
                  <a:pt x="1871831" y="89091"/>
                </a:cubicBezTo>
                <a:cubicBezTo>
                  <a:pt x="1541930" y="10202"/>
                  <a:pt x="1269403" y="-68688"/>
                  <a:pt x="957431" y="99848"/>
                </a:cubicBezTo>
                <a:cubicBezTo>
                  <a:pt x="645459" y="268384"/>
                  <a:pt x="322729" y="684347"/>
                  <a:pt x="0" y="1100310"/>
                </a:cubicBezTo>
              </a:path>
            </a:pathLst>
          </a:cu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6" name="任意多边形 15"/>
          <p:cNvSpPr/>
          <p:nvPr/>
        </p:nvSpPr>
        <p:spPr>
          <a:xfrm>
            <a:off x="4894729" y="3411493"/>
            <a:ext cx="1183342" cy="2157050"/>
          </a:xfrm>
          <a:custGeom>
            <a:avLst/>
            <a:gdLst>
              <a:gd name="connsiteX0" fmla="*/ 1183342 w 1183342"/>
              <a:gd name="connsiteY0" fmla="*/ 737041 h 2157050"/>
              <a:gd name="connsiteX1" fmla="*/ 494852 w 1183342"/>
              <a:gd name="connsiteY1" fmla="*/ 16278 h 2157050"/>
              <a:gd name="connsiteX2" fmla="*/ 139850 w 1183342"/>
              <a:gd name="connsiteY2" fmla="*/ 1360984 h 2157050"/>
              <a:gd name="connsiteX3" fmla="*/ 0 w 1183342"/>
              <a:gd name="connsiteY3" fmla="*/ 2157050 h 2157050"/>
            </a:gdLst>
            <a:ahLst/>
            <a:cxnLst>
              <a:cxn ang="0">
                <a:pos x="connsiteX0" y="connsiteY0"/>
              </a:cxn>
              <a:cxn ang="0">
                <a:pos x="connsiteX1" y="connsiteY1"/>
              </a:cxn>
              <a:cxn ang="0">
                <a:pos x="connsiteX2" y="connsiteY2"/>
              </a:cxn>
              <a:cxn ang="0">
                <a:pos x="connsiteX3" y="connsiteY3"/>
              </a:cxn>
            </a:cxnLst>
            <a:rect l="l" t="t" r="r" b="b"/>
            <a:pathLst>
              <a:path w="1183342" h="2157050">
                <a:moveTo>
                  <a:pt x="1183342" y="737041"/>
                </a:moveTo>
                <a:cubicBezTo>
                  <a:pt x="926054" y="324664"/>
                  <a:pt x="668767" y="-87712"/>
                  <a:pt x="494852" y="16278"/>
                </a:cubicBezTo>
                <a:cubicBezTo>
                  <a:pt x="320937" y="120268"/>
                  <a:pt x="222325" y="1004189"/>
                  <a:pt x="139850" y="1360984"/>
                </a:cubicBezTo>
                <a:cubicBezTo>
                  <a:pt x="57375" y="1717779"/>
                  <a:pt x="28687" y="1937414"/>
                  <a:pt x="0" y="2157050"/>
                </a:cubicBezTo>
              </a:path>
            </a:pathLst>
          </a:cu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7" name="任意多边形 16"/>
          <p:cNvSpPr/>
          <p:nvPr/>
        </p:nvSpPr>
        <p:spPr>
          <a:xfrm>
            <a:off x="6121101" y="4009010"/>
            <a:ext cx="1592132" cy="1538018"/>
          </a:xfrm>
          <a:custGeom>
            <a:avLst/>
            <a:gdLst>
              <a:gd name="connsiteX0" fmla="*/ 0 w 1592132"/>
              <a:gd name="connsiteY0" fmla="*/ 150281 h 1538018"/>
              <a:gd name="connsiteX1" fmla="*/ 914400 w 1592132"/>
              <a:gd name="connsiteY1" fmla="*/ 128766 h 1538018"/>
              <a:gd name="connsiteX2" fmla="*/ 1592132 w 1592132"/>
              <a:gd name="connsiteY2" fmla="*/ 1538018 h 1538018"/>
            </a:gdLst>
            <a:ahLst/>
            <a:cxnLst>
              <a:cxn ang="0">
                <a:pos x="connsiteX0" y="connsiteY0"/>
              </a:cxn>
              <a:cxn ang="0">
                <a:pos x="connsiteX1" y="connsiteY1"/>
              </a:cxn>
              <a:cxn ang="0">
                <a:pos x="connsiteX2" y="connsiteY2"/>
              </a:cxn>
            </a:cxnLst>
            <a:rect l="l" t="t" r="r" b="b"/>
            <a:pathLst>
              <a:path w="1592132" h="1538018">
                <a:moveTo>
                  <a:pt x="0" y="150281"/>
                </a:moveTo>
                <a:cubicBezTo>
                  <a:pt x="324522" y="23879"/>
                  <a:pt x="649045" y="-102523"/>
                  <a:pt x="914400" y="128766"/>
                </a:cubicBezTo>
                <a:cubicBezTo>
                  <a:pt x="1179755" y="360055"/>
                  <a:pt x="1385943" y="949036"/>
                  <a:pt x="1592132" y="1538018"/>
                </a:cubicBezTo>
              </a:path>
            </a:pathLst>
          </a:cu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8" name="泪滴形 17"/>
          <p:cNvSpPr/>
          <p:nvPr/>
        </p:nvSpPr>
        <p:spPr>
          <a:xfrm rot="8100000">
            <a:off x="5640019" y="2936135"/>
            <a:ext cx="897616" cy="897616"/>
          </a:xfrm>
          <a:prstGeom prst="teardrop">
            <a:avLst>
              <a:gd name="adj" fmla="val 128040"/>
            </a:avLst>
          </a:prstGeom>
          <a:solidFill>
            <a:srgbClr val="C00000"/>
          </a:solidFill>
          <a:ln w="12700" cap="flat" cmpd="sng" algn="ctr">
            <a:noFill/>
            <a:prstDash val="solid"/>
            <a:miter lim="800000"/>
          </a:ln>
          <a:effectLst>
            <a:outerShdw blurRad="431800" dist="215900" dir="8100000" algn="tr" rotWithShape="0">
              <a:prstClr val="black">
                <a:alpha val="40000"/>
              </a:prstClr>
            </a:outerShdw>
            <a:reflection blurRad="6350" stA="50000" endA="300" endPos="55500" dist="1016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9" name="泪滴形 18"/>
          <p:cNvSpPr/>
          <p:nvPr/>
        </p:nvSpPr>
        <p:spPr>
          <a:xfrm rot="8100000">
            <a:off x="3752630" y="2813000"/>
            <a:ext cx="498412" cy="498412"/>
          </a:xfrm>
          <a:prstGeom prst="teardrop">
            <a:avLst>
              <a:gd name="adj" fmla="val 128040"/>
            </a:avLst>
          </a:prstGeom>
          <a:solidFill>
            <a:srgbClr val="ED7D31"/>
          </a:solidFill>
          <a:ln w="3175" cap="flat" cmpd="sng" algn="ctr">
            <a:solidFill>
              <a:sysClr val="window" lastClr="FFFFFF"/>
            </a:solidFill>
            <a:prstDash val="solid"/>
            <a:miter lim="800000"/>
          </a:ln>
          <a:effectLst>
            <a:outerShdw blurRad="431800" dist="215900" dir="8100000" algn="tr" rotWithShape="0">
              <a:prstClr val="black">
                <a:alpha val="40000"/>
              </a:prstClr>
            </a:outerShdw>
            <a:reflection blurRad="6350" stA="50000" endA="300" endPos="90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20" name="泪滴形 19"/>
          <p:cNvSpPr/>
          <p:nvPr/>
        </p:nvSpPr>
        <p:spPr>
          <a:xfrm rot="8100000">
            <a:off x="2913542" y="4049912"/>
            <a:ext cx="498412" cy="498412"/>
          </a:xfrm>
          <a:prstGeom prst="teardrop">
            <a:avLst>
              <a:gd name="adj" fmla="val 128040"/>
            </a:avLst>
          </a:prstGeom>
          <a:solidFill>
            <a:srgbClr val="70AD47"/>
          </a:solidFill>
          <a:ln w="3175" cap="flat" cmpd="sng" algn="ctr">
            <a:solidFill>
              <a:sysClr val="window" lastClr="FFFFFF"/>
            </a:solidFill>
            <a:prstDash val="solid"/>
            <a:miter lim="800000"/>
          </a:ln>
          <a:effectLst>
            <a:outerShdw blurRad="431800" dist="215900" dir="8100000" algn="tr" rotWithShape="0">
              <a:prstClr val="black">
                <a:alpha val="40000"/>
              </a:prstClr>
            </a:outerShdw>
            <a:reflection blurRad="6350" stA="50000" endA="300" endPos="90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21" name="泪滴形 20"/>
          <p:cNvSpPr/>
          <p:nvPr/>
        </p:nvSpPr>
        <p:spPr>
          <a:xfrm rot="8100000">
            <a:off x="4645523" y="4878250"/>
            <a:ext cx="498412" cy="498412"/>
          </a:xfrm>
          <a:prstGeom prst="teardrop">
            <a:avLst>
              <a:gd name="adj" fmla="val 128040"/>
            </a:avLst>
          </a:prstGeom>
          <a:solidFill>
            <a:srgbClr val="00B0F0"/>
          </a:solidFill>
          <a:ln w="3175" cap="flat" cmpd="sng" algn="ctr">
            <a:solidFill>
              <a:sysClr val="window" lastClr="FFFFFF"/>
            </a:solidFill>
            <a:prstDash val="solid"/>
            <a:miter lim="800000"/>
          </a:ln>
          <a:effectLst>
            <a:outerShdw blurRad="431800" dist="215900" dir="8100000" algn="tr" rotWithShape="0">
              <a:prstClr val="black">
                <a:alpha val="40000"/>
              </a:prstClr>
            </a:outerShdw>
            <a:reflection blurRad="6350" stA="50000" endA="300" endPos="90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22" name="泪滴形 21"/>
          <p:cNvSpPr/>
          <p:nvPr/>
        </p:nvSpPr>
        <p:spPr>
          <a:xfrm rot="8100000">
            <a:off x="7470183" y="4878249"/>
            <a:ext cx="498412" cy="498412"/>
          </a:xfrm>
          <a:prstGeom prst="teardrop">
            <a:avLst>
              <a:gd name="adj" fmla="val 128040"/>
            </a:avLst>
          </a:prstGeom>
          <a:solidFill>
            <a:srgbClr val="7030A0"/>
          </a:solidFill>
          <a:ln w="3175" cap="flat" cmpd="sng" algn="ctr">
            <a:solidFill>
              <a:sysClr val="window" lastClr="FFFFFF"/>
            </a:solidFill>
            <a:prstDash val="solid"/>
            <a:miter lim="800000"/>
          </a:ln>
          <a:effectLst>
            <a:outerShdw blurRad="431800" dist="215900" dir="8100000" algn="tr" rotWithShape="0">
              <a:prstClr val="black">
                <a:alpha val="40000"/>
              </a:prstClr>
            </a:outerShdw>
            <a:reflection blurRad="6350" stA="50000" endA="300" endPos="90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23" name="泪滴形 22"/>
          <p:cNvSpPr/>
          <p:nvPr/>
        </p:nvSpPr>
        <p:spPr>
          <a:xfrm rot="8100000">
            <a:off x="8164286" y="3436632"/>
            <a:ext cx="498412" cy="498412"/>
          </a:xfrm>
          <a:prstGeom prst="teardrop">
            <a:avLst>
              <a:gd name="adj" fmla="val 128040"/>
            </a:avLst>
          </a:prstGeom>
          <a:solidFill>
            <a:srgbClr val="2FB3A3"/>
          </a:solidFill>
          <a:ln w="3175" cap="flat" cmpd="sng" algn="ctr">
            <a:solidFill>
              <a:sysClr val="window" lastClr="FFFFFF"/>
            </a:solidFill>
            <a:prstDash val="solid"/>
            <a:miter lim="800000"/>
          </a:ln>
          <a:effectLst>
            <a:outerShdw blurRad="431800" dist="215900" dir="8100000" algn="tr" rotWithShape="0">
              <a:prstClr val="black">
                <a:alpha val="40000"/>
              </a:prstClr>
            </a:outerShdw>
            <a:reflection blurRad="6350" stA="50000" endA="300" endPos="90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24" name="泪滴形 23"/>
          <p:cNvSpPr/>
          <p:nvPr/>
        </p:nvSpPr>
        <p:spPr>
          <a:xfrm rot="8100000">
            <a:off x="6776078" y="2429378"/>
            <a:ext cx="498412" cy="498412"/>
          </a:xfrm>
          <a:prstGeom prst="teardrop">
            <a:avLst>
              <a:gd name="adj" fmla="val 128040"/>
            </a:avLst>
          </a:prstGeom>
          <a:solidFill>
            <a:srgbClr val="5B9BD5"/>
          </a:solidFill>
          <a:ln w="3175" cap="flat" cmpd="sng" algn="ctr">
            <a:solidFill>
              <a:sysClr val="window" lastClr="FFFFFF"/>
            </a:solidFill>
            <a:prstDash val="solid"/>
            <a:miter lim="800000"/>
          </a:ln>
          <a:effectLst>
            <a:outerShdw blurRad="431800" dist="215900" dir="8100000" algn="tr" rotWithShape="0">
              <a:prstClr val="black">
                <a:alpha val="40000"/>
              </a:prstClr>
            </a:outerShdw>
            <a:reflection blurRad="6350" stA="50000" endA="300" endPos="90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25" name="Freeform 60"/>
          <p:cNvSpPr>
            <a:spLocks noEditPoints="1"/>
          </p:cNvSpPr>
          <p:nvPr/>
        </p:nvSpPr>
        <p:spPr bwMode="auto">
          <a:xfrm>
            <a:off x="5858306" y="3068437"/>
            <a:ext cx="439530" cy="611464"/>
          </a:xfrm>
          <a:custGeom>
            <a:avLst/>
            <a:gdLst>
              <a:gd name="T0" fmla="*/ 38 w 144"/>
              <a:gd name="T1" fmla="*/ 181 h 200"/>
              <a:gd name="T2" fmla="*/ 108 w 144"/>
              <a:gd name="T3" fmla="*/ 178 h 200"/>
              <a:gd name="T4" fmla="*/ 38 w 144"/>
              <a:gd name="T5" fmla="*/ 175 h 200"/>
              <a:gd name="T6" fmla="*/ 97 w 144"/>
              <a:gd name="T7" fmla="*/ 165 h 200"/>
              <a:gd name="T8" fmla="*/ 97 w 144"/>
              <a:gd name="T9" fmla="*/ 159 h 200"/>
              <a:gd name="T10" fmla="*/ 44 w 144"/>
              <a:gd name="T11" fmla="*/ 162 h 200"/>
              <a:gd name="T12" fmla="*/ 97 w 144"/>
              <a:gd name="T13" fmla="*/ 165 h 200"/>
              <a:gd name="T14" fmla="*/ 35 w 144"/>
              <a:gd name="T15" fmla="*/ 149 h 200"/>
              <a:gd name="T16" fmla="*/ 9 w 144"/>
              <a:gd name="T17" fmla="*/ 200 h 200"/>
              <a:gd name="T18" fmla="*/ 13 w 144"/>
              <a:gd name="T19" fmla="*/ 198 h 200"/>
              <a:gd name="T20" fmla="*/ 39 w 144"/>
              <a:gd name="T21" fmla="*/ 148 h 200"/>
              <a:gd name="T22" fmla="*/ 26 w 144"/>
              <a:gd name="T23" fmla="*/ 191 h 200"/>
              <a:gd name="T24" fmla="*/ 26 w 144"/>
              <a:gd name="T25" fmla="*/ 197 h 200"/>
              <a:gd name="T26" fmla="*/ 121 w 144"/>
              <a:gd name="T27" fmla="*/ 194 h 200"/>
              <a:gd name="T28" fmla="*/ 28 w 144"/>
              <a:gd name="T29" fmla="*/ 98 h 200"/>
              <a:gd name="T30" fmla="*/ 28 w 144"/>
              <a:gd name="T31" fmla="*/ 120 h 200"/>
              <a:gd name="T32" fmla="*/ 28 w 144"/>
              <a:gd name="T33" fmla="*/ 98 h 200"/>
              <a:gd name="T34" fmla="*/ 23 w 144"/>
              <a:gd name="T35" fmla="*/ 109 h 200"/>
              <a:gd name="T36" fmla="*/ 33 w 144"/>
              <a:gd name="T37" fmla="*/ 109 h 200"/>
              <a:gd name="T38" fmla="*/ 109 w 144"/>
              <a:gd name="T39" fmla="*/ 149 h 200"/>
              <a:gd name="T40" fmla="*/ 104 w 144"/>
              <a:gd name="T41" fmla="*/ 152 h 200"/>
              <a:gd name="T42" fmla="*/ 133 w 144"/>
              <a:gd name="T43" fmla="*/ 200 h 200"/>
              <a:gd name="T44" fmla="*/ 136 w 144"/>
              <a:gd name="T45" fmla="*/ 195 h 200"/>
              <a:gd name="T46" fmla="*/ 116 w 144"/>
              <a:gd name="T47" fmla="*/ 98 h 200"/>
              <a:gd name="T48" fmla="*/ 116 w 144"/>
              <a:gd name="T49" fmla="*/ 120 h 200"/>
              <a:gd name="T50" fmla="*/ 116 w 144"/>
              <a:gd name="T51" fmla="*/ 98 h 200"/>
              <a:gd name="T52" fmla="*/ 111 w 144"/>
              <a:gd name="T53" fmla="*/ 109 h 200"/>
              <a:gd name="T54" fmla="*/ 121 w 144"/>
              <a:gd name="T55" fmla="*/ 109 h 200"/>
              <a:gd name="T56" fmla="*/ 143 w 144"/>
              <a:gd name="T57" fmla="*/ 70 h 200"/>
              <a:gd name="T58" fmla="*/ 129 w 144"/>
              <a:gd name="T59" fmla="*/ 17 h 200"/>
              <a:gd name="T60" fmla="*/ 72 w 144"/>
              <a:gd name="T61" fmla="*/ 0 h 200"/>
              <a:gd name="T62" fmla="*/ 15 w 144"/>
              <a:gd name="T63" fmla="*/ 17 h 200"/>
              <a:gd name="T64" fmla="*/ 1 w 144"/>
              <a:gd name="T65" fmla="*/ 70 h 200"/>
              <a:gd name="T66" fmla="*/ 0 w 144"/>
              <a:gd name="T67" fmla="*/ 71 h 200"/>
              <a:gd name="T68" fmla="*/ 11 w 144"/>
              <a:gd name="T69" fmla="*/ 140 h 200"/>
              <a:gd name="T70" fmla="*/ 130 w 144"/>
              <a:gd name="T71" fmla="*/ 142 h 200"/>
              <a:gd name="T72" fmla="*/ 143 w 144"/>
              <a:gd name="T73" fmla="*/ 101 h 200"/>
              <a:gd name="T74" fmla="*/ 143 w 144"/>
              <a:gd name="T75" fmla="*/ 70 h 200"/>
              <a:gd name="T76" fmla="*/ 115 w 144"/>
              <a:gd name="T77" fmla="*/ 10 h 200"/>
              <a:gd name="T78" fmla="*/ 135 w 144"/>
              <a:gd name="T79" fmla="*/ 55 h 200"/>
              <a:gd name="T80" fmla="*/ 75 w 144"/>
              <a:gd name="T81" fmla="*/ 6 h 200"/>
              <a:gd name="T82" fmla="*/ 29 w 144"/>
              <a:gd name="T83" fmla="*/ 10 h 200"/>
              <a:gd name="T84" fmla="*/ 69 w 144"/>
              <a:gd name="T85" fmla="*/ 55 h 200"/>
              <a:gd name="T86" fmla="*/ 20 w 144"/>
              <a:gd name="T87" fmla="*/ 18 h 200"/>
              <a:gd name="T88" fmla="*/ 129 w 144"/>
              <a:gd name="T89" fmla="*/ 136 h 200"/>
              <a:gd name="T90" fmla="*/ 6 w 144"/>
              <a:gd name="T91" fmla="*/ 101 h 200"/>
              <a:gd name="T92" fmla="*/ 7 w 144"/>
              <a:gd name="T93" fmla="*/ 70 h 200"/>
              <a:gd name="T94" fmla="*/ 136 w 144"/>
              <a:gd name="T95" fmla="*/ 61 h 200"/>
              <a:gd name="T96" fmla="*/ 138 w 144"/>
              <a:gd name="T97" fmla="*/ 72 h 200"/>
              <a:gd name="T98" fmla="*/ 98 w 144"/>
              <a:gd name="T99" fmla="*/ 106 h 200"/>
              <a:gd name="T100" fmla="*/ 43 w 144"/>
              <a:gd name="T101" fmla="*/ 109 h 200"/>
              <a:gd name="T102" fmla="*/ 98 w 144"/>
              <a:gd name="T103" fmla="*/ 112 h 200"/>
              <a:gd name="T104" fmla="*/ 98 w 144"/>
              <a:gd name="T105" fmla="*/ 10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00">
                <a:moveTo>
                  <a:pt x="35" y="178"/>
                </a:moveTo>
                <a:cubicBezTo>
                  <a:pt x="35" y="180"/>
                  <a:pt x="37" y="181"/>
                  <a:pt x="38" y="181"/>
                </a:cubicBezTo>
                <a:cubicBezTo>
                  <a:pt x="105" y="181"/>
                  <a:pt x="105" y="181"/>
                  <a:pt x="105" y="181"/>
                </a:cubicBezTo>
                <a:cubicBezTo>
                  <a:pt x="107" y="181"/>
                  <a:pt x="108" y="180"/>
                  <a:pt x="108" y="178"/>
                </a:cubicBezTo>
                <a:cubicBezTo>
                  <a:pt x="108" y="177"/>
                  <a:pt x="107" y="175"/>
                  <a:pt x="105" y="175"/>
                </a:cubicBezTo>
                <a:cubicBezTo>
                  <a:pt x="38" y="175"/>
                  <a:pt x="38" y="175"/>
                  <a:pt x="38" y="175"/>
                </a:cubicBezTo>
                <a:cubicBezTo>
                  <a:pt x="37" y="175"/>
                  <a:pt x="35" y="177"/>
                  <a:pt x="35" y="178"/>
                </a:cubicBezTo>
                <a:close/>
                <a:moveTo>
                  <a:pt x="97" y="165"/>
                </a:moveTo>
                <a:cubicBezTo>
                  <a:pt x="99" y="165"/>
                  <a:pt x="100" y="164"/>
                  <a:pt x="100" y="162"/>
                </a:cubicBezTo>
                <a:cubicBezTo>
                  <a:pt x="100" y="161"/>
                  <a:pt x="99" y="159"/>
                  <a:pt x="97" y="159"/>
                </a:cubicBezTo>
                <a:cubicBezTo>
                  <a:pt x="47" y="159"/>
                  <a:pt x="47" y="159"/>
                  <a:pt x="47" y="159"/>
                </a:cubicBezTo>
                <a:cubicBezTo>
                  <a:pt x="45" y="159"/>
                  <a:pt x="44" y="161"/>
                  <a:pt x="44" y="162"/>
                </a:cubicBezTo>
                <a:cubicBezTo>
                  <a:pt x="44" y="164"/>
                  <a:pt x="45" y="165"/>
                  <a:pt x="47" y="165"/>
                </a:cubicBezTo>
                <a:lnTo>
                  <a:pt x="97" y="165"/>
                </a:lnTo>
                <a:close/>
                <a:moveTo>
                  <a:pt x="39" y="148"/>
                </a:moveTo>
                <a:cubicBezTo>
                  <a:pt x="37" y="148"/>
                  <a:pt x="35" y="148"/>
                  <a:pt x="35" y="149"/>
                </a:cubicBezTo>
                <a:cubicBezTo>
                  <a:pt x="8" y="195"/>
                  <a:pt x="8" y="195"/>
                  <a:pt x="8" y="195"/>
                </a:cubicBezTo>
                <a:cubicBezTo>
                  <a:pt x="7" y="197"/>
                  <a:pt x="8" y="199"/>
                  <a:pt x="9" y="200"/>
                </a:cubicBezTo>
                <a:cubicBezTo>
                  <a:pt x="10" y="200"/>
                  <a:pt x="10" y="200"/>
                  <a:pt x="11" y="200"/>
                </a:cubicBezTo>
                <a:cubicBezTo>
                  <a:pt x="12" y="200"/>
                  <a:pt x="13" y="199"/>
                  <a:pt x="13" y="198"/>
                </a:cubicBezTo>
                <a:cubicBezTo>
                  <a:pt x="40" y="152"/>
                  <a:pt x="40" y="152"/>
                  <a:pt x="40" y="152"/>
                </a:cubicBezTo>
                <a:cubicBezTo>
                  <a:pt x="41" y="151"/>
                  <a:pt x="40" y="149"/>
                  <a:pt x="39" y="148"/>
                </a:cubicBezTo>
                <a:close/>
                <a:moveTo>
                  <a:pt x="118" y="191"/>
                </a:moveTo>
                <a:cubicBezTo>
                  <a:pt x="26" y="191"/>
                  <a:pt x="26" y="191"/>
                  <a:pt x="26" y="191"/>
                </a:cubicBezTo>
                <a:cubicBezTo>
                  <a:pt x="24" y="191"/>
                  <a:pt x="23" y="192"/>
                  <a:pt x="23" y="194"/>
                </a:cubicBezTo>
                <a:cubicBezTo>
                  <a:pt x="23" y="196"/>
                  <a:pt x="24" y="197"/>
                  <a:pt x="26" y="197"/>
                </a:cubicBezTo>
                <a:cubicBezTo>
                  <a:pt x="118" y="197"/>
                  <a:pt x="118" y="197"/>
                  <a:pt x="118" y="197"/>
                </a:cubicBezTo>
                <a:cubicBezTo>
                  <a:pt x="120" y="197"/>
                  <a:pt x="121" y="196"/>
                  <a:pt x="121" y="194"/>
                </a:cubicBezTo>
                <a:cubicBezTo>
                  <a:pt x="121" y="192"/>
                  <a:pt x="120" y="191"/>
                  <a:pt x="118" y="191"/>
                </a:cubicBezTo>
                <a:close/>
                <a:moveTo>
                  <a:pt x="28" y="98"/>
                </a:moveTo>
                <a:cubicBezTo>
                  <a:pt x="22" y="98"/>
                  <a:pt x="17" y="103"/>
                  <a:pt x="17" y="109"/>
                </a:cubicBezTo>
                <a:cubicBezTo>
                  <a:pt x="17" y="115"/>
                  <a:pt x="22" y="120"/>
                  <a:pt x="28" y="120"/>
                </a:cubicBezTo>
                <a:cubicBezTo>
                  <a:pt x="34" y="120"/>
                  <a:pt x="39" y="115"/>
                  <a:pt x="39" y="109"/>
                </a:cubicBezTo>
                <a:cubicBezTo>
                  <a:pt x="39" y="103"/>
                  <a:pt x="34" y="98"/>
                  <a:pt x="28" y="98"/>
                </a:cubicBezTo>
                <a:close/>
                <a:moveTo>
                  <a:pt x="28" y="114"/>
                </a:moveTo>
                <a:cubicBezTo>
                  <a:pt x="25" y="114"/>
                  <a:pt x="23" y="112"/>
                  <a:pt x="23" y="109"/>
                </a:cubicBezTo>
                <a:cubicBezTo>
                  <a:pt x="23" y="106"/>
                  <a:pt x="25" y="104"/>
                  <a:pt x="28" y="104"/>
                </a:cubicBezTo>
                <a:cubicBezTo>
                  <a:pt x="31" y="104"/>
                  <a:pt x="33" y="106"/>
                  <a:pt x="33" y="109"/>
                </a:cubicBezTo>
                <a:cubicBezTo>
                  <a:pt x="33" y="112"/>
                  <a:pt x="31" y="114"/>
                  <a:pt x="28" y="114"/>
                </a:cubicBezTo>
                <a:close/>
                <a:moveTo>
                  <a:pt x="109" y="149"/>
                </a:moveTo>
                <a:cubicBezTo>
                  <a:pt x="108" y="148"/>
                  <a:pt x="107" y="148"/>
                  <a:pt x="105" y="148"/>
                </a:cubicBezTo>
                <a:cubicBezTo>
                  <a:pt x="104" y="149"/>
                  <a:pt x="103" y="151"/>
                  <a:pt x="104" y="152"/>
                </a:cubicBezTo>
                <a:cubicBezTo>
                  <a:pt x="131" y="198"/>
                  <a:pt x="131" y="198"/>
                  <a:pt x="131" y="198"/>
                </a:cubicBezTo>
                <a:cubicBezTo>
                  <a:pt x="131" y="199"/>
                  <a:pt x="132" y="200"/>
                  <a:pt x="133" y="200"/>
                </a:cubicBezTo>
                <a:cubicBezTo>
                  <a:pt x="134" y="200"/>
                  <a:pt x="134" y="200"/>
                  <a:pt x="135" y="200"/>
                </a:cubicBezTo>
                <a:cubicBezTo>
                  <a:pt x="136" y="199"/>
                  <a:pt x="137" y="197"/>
                  <a:pt x="136" y="195"/>
                </a:cubicBezTo>
                <a:lnTo>
                  <a:pt x="109" y="149"/>
                </a:lnTo>
                <a:close/>
                <a:moveTo>
                  <a:pt x="116" y="98"/>
                </a:moveTo>
                <a:cubicBezTo>
                  <a:pt x="110" y="98"/>
                  <a:pt x="105" y="103"/>
                  <a:pt x="105" y="109"/>
                </a:cubicBezTo>
                <a:cubicBezTo>
                  <a:pt x="105" y="115"/>
                  <a:pt x="110" y="120"/>
                  <a:pt x="116" y="120"/>
                </a:cubicBezTo>
                <a:cubicBezTo>
                  <a:pt x="122" y="120"/>
                  <a:pt x="127" y="115"/>
                  <a:pt x="127" y="109"/>
                </a:cubicBezTo>
                <a:cubicBezTo>
                  <a:pt x="127" y="103"/>
                  <a:pt x="122" y="98"/>
                  <a:pt x="116" y="98"/>
                </a:cubicBezTo>
                <a:close/>
                <a:moveTo>
                  <a:pt x="116" y="114"/>
                </a:moveTo>
                <a:cubicBezTo>
                  <a:pt x="113" y="114"/>
                  <a:pt x="111" y="112"/>
                  <a:pt x="111" y="109"/>
                </a:cubicBezTo>
                <a:cubicBezTo>
                  <a:pt x="111" y="106"/>
                  <a:pt x="113" y="104"/>
                  <a:pt x="116" y="104"/>
                </a:cubicBezTo>
                <a:cubicBezTo>
                  <a:pt x="119" y="104"/>
                  <a:pt x="121" y="106"/>
                  <a:pt x="121" y="109"/>
                </a:cubicBezTo>
                <a:cubicBezTo>
                  <a:pt x="121" y="112"/>
                  <a:pt x="119" y="114"/>
                  <a:pt x="116" y="114"/>
                </a:cubicBezTo>
                <a:close/>
                <a:moveTo>
                  <a:pt x="143" y="70"/>
                </a:moveTo>
                <a:cubicBezTo>
                  <a:pt x="143" y="66"/>
                  <a:pt x="143" y="59"/>
                  <a:pt x="141" y="55"/>
                </a:cubicBezTo>
                <a:cubicBezTo>
                  <a:pt x="140" y="49"/>
                  <a:pt x="130" y="18"/>
                  <a:pt x="129" y="17"/>
                </a:cubicBezTo>
                <a:cubicBezTo>
                  <a:pt x="127" y="10"/>
                  <a:pt x="123" y="6"/>
                  <a:pt x="117" y="4"/>
                </a:cubicBezTo>
                <a:cubicBezTo>
                  <a:pt x="106" y="0"/>
                  <a:pt x="87" y="0"/>
                  <a:pt x="72" y="0"/>
                </a:cubicBezTo>
                <a:cubicBezTo>
                  <a:pt x="57" y="0"/>
                  <a:pt x="37" y="0"/>
                  <a:pt x="27" y="4"/>
                </a:cubicBezTo>
                <a:cubicBezTo>
                  <a:pt x="21" y="6"/>
                  <a:pt x="17" y="10"/>
                  <a:pt x="15" y="17"/>
                </a:cubicBezTo>
                <a:cubicBezTo>
                  <a:pt x="14" y="18"/>
                  <a:pt x="4" y="49"/>
                  <a:pt x="3" y="55"/>
                </a:cubicBezTo>
                <a:cubicBezTo>
                  <a:pt x="1" y="59"/>
                  <a:pt x="1" y="66"/>
                  <a:pt x="1" y="70"/>
                </a:cubicBezTo>
                <a:cubicBezTo>
                  <a:pt x="0" y="70"/>
                  <a:pt x="0" y="70"/>
                  <a:pt x="0" y="71"/>
                </a:cubicBezTo>
                <a:cubicBezTo>
                  <a:pt x="0" y="71"/>
                  <a:pt x="0" y="71"/>
                  <a:pt x="0" y="71"/>
                </a:cubicBezTo>
                <a:cubicBezTo>
                  <a:pt x="0" y="74"/>
                  <a:pt x="0" y="101"/>
                  <a:pt x="0" y="101"/>
                </a:cubicBezTo>
                <a:cubicBezTo>
                  <a:pt x="0" y="115"/>
                  <a:pt x="4" y="129"/>
                  <a:pt x="11" y="140"/>
                </a:cubicBezTo>
                <a:cubicBezTo>
                  <a:pt x="11" y="141"/>
                  <a:pt x="12" y="142"/>
                  <a:pt x="13" y="142"/>
                </a:cubicBezTo>
                <a:cubicBezTo>
                  <a:pt x="130" y="142"/>
                  <a:pt x="130" y="142"/>
                  <a:pt x="130" y="142"/>
                </a:cubicBezTo>
                <a:cubicBezTo>
                  <a:pt x="132" y="142"/>
                  <a:pt x="132" y="141"/>
                  <a:pt x="133" y="140"/>
                </a:cubicBezTo>
                <a:cubicBezTo>
                  <a:pt x="140" y="129"/>
                  <a:pt x="143" y="115"/>
                  <a:pt x="143" y="101"/>
                </a:cubicBezTo>
                <a:cubicBezTo>
                  <a:pt x="144" y="71"/>
                  <a:pt x="144" y="71"/>
                  <a:pt x="144" y="71"/>
                </a:cubicBezTo>
                <a:cubicBezTo>
                  <a:pt x="144" y="70"/>
                  <a:pt x="143" y="70"/>
                  <a:pt x="143" y="70"/>
                </a:cubicBezTo>
                <a:close/>
                <a:moveTo>
                  <a:pt x="75" y="6"/>
                </a:moveTo>
                <a:cubicBezTo>
                  <a:pt x="87" y="6"/>
                  <a:pt x="106" y="6"/>
                  <a:pt x="115" y="10"/>
                </a:cubicBezTo>
                <a:cubicBezTo>
                  <a:pt x="119" y="11"/>
                  <a:pt x="122" y="14"/>
                  <a:pt x="123" y="18"/>
                </a:cubicBezTo>
                <a:cubicBezTo>
                  <a:pt x="124" y="19"/>
                  <a:pt x="133" y="47"/>
                  <a:pt x="135" y="55"/>
                </a:cubicBezTo>
                <a:cubicBezTo>
                  <a:pt x="75" y="55"/>
                  <a:pt x="75" y="55"/>
                  <a:pt x="75" y="55"/>
                </a:cubicBezTo>
                <a:lnTo>
                  <a:pt x="75" y="6"/>
                </a:lnTo>
                <a:close/>
                <a:moveTo>
                  <a:pt x="20" y="18"/>
                </a:moveTo>
                <a:cubicBezTo>
                  <a:pt x="22" y="14"/>
                  <a:pt x="25" y="11"/>
                  <a:pt x="29" y="10"/>
                </a:cubicBezTo>
                <a:cubicBezTo>
                  <a:pt x="38" y="6"/>
                  <a:pt x="57" y="6"/>
                  <a:pt x="69" y="6"/>
                </a:cubicBezTo>
                <a:cubicBezTo>
                  <a:pt x="69" y="55"/>
                  <a:pt x="69" y="55"/>
                  <a:pt x="69" y="55"/>
                </a:cubicBezTo>
                <a:cubicBezTo>
                  <a:pt x="9" y="55"/>
                  <a:pt x="9" y="55"/>
                  <a:pt x="9" y="55"/>
                </a:cubicBezTo>
                <a:cubicBezTo>
                  <a:pt x="11" y="47"/>
                  <a:pt x="20" y="19"/>
                  <a:pt x="20" y="18"/>
                </a:cubicBezTo>
                <a:close/>
                <a:moveTo>
                  <a:pt x="137" y="101"/>
                </a:moveTo>
                <a:cubicBezTo>
                  <a:pt x="137" y="113"/>
                  <a:pt x="134" y="125"/>
                  <a:pt x="129" y="136"/>
                </a:cubicBezTo>
                <a:cubicBezTo>
                  <a:pt x="15" y="136"/>
                  <a:pt x="15" y="136"/>
                  <a:pt x="15" y="136"/>
                </a:cubicBezTo>
                <a:cubicBezTo>
                  <a:pt x="9" y="125"/>
                  <a:pt x="6" y="113"/>
                  <a:pt x="6" y="101"/>
                </a:cubicBezTo>
                <a:cubicBezTo>
                  <a:pt x="6" y="101"/>
                  <a:pt x="6" y="78"/>
                  <a:pt x="6" y="72"/>
                </a:cubicBezTo>
                <a:cubicBezTo>
                  <a:pt x="6" y="71"/>
                  <a:pt x="7" y="71"/>
                  <a:pt x="7" y="70"/>
                </a:cubicBezTo>
                <a:cubicBezTo>
                  <a:pt x="7" y="68"/>
                  <a:pt x="7" y="64"/>
                  <a:pt x="7" y="61"/>
                </a:cubicBezTo>
                <a:cubicBezTo>
                  <a:pt x="136" y="61"/>
                  <a:pt x="136" y="61"/>
                  <a:pt x="136" y="61"/>
                </a:cubicBezTo>
                <a:cubicBezTo>
                  <a:pt x="137" y="64"/>
                  <a:pt x="137" y="68"/>
                  <a:pt x="137" y="70"/>
                </a:cubicBezTo>
                <a:cubicBezTo>
                  <a:pt x="137" y="71"/>
                  <a:pt x="137" y="71"/>
                  <a:pt x="138" y="72"/>
                </a:cubicBezTo>
                <a:lnTo>
                  <a:pt x="137" y="101"/>
                </a:lnTo>
                <a:close/>
                <a:moveTo>
                  <a:pt x="98" y="106"/>
                </a:moveTo>
                <a:cubicBezTo>
                  <a:pt x="46" y="106"/>
                  <a:pt x="46" y="106"/>
                  <a:pt x="46" y="106"/>
                </a:cubicBezTo>
                <a:cubicBezTo>
                  <a:pt x="44" y="106"/>
                  <a:pt x="43" y="107"/>
                  <a:pt x="43" y="109"/>
                </a:cubicBezTo>
                <a:cubicBezTo>
                  <a:pt x="43" y="110"/>
                  <a:pt x="44" y="112"/>
                  <a:pt x="46" y="112"/>
                </a:cubicBezTo>
                <a:cubicBezTo>
                  <a:pt x="98" y="112"/>
                  <a:pt x="98" y="112"/>
                  <a:pt x="98" y="112"/>
                </a:cubicBezTo>
                <a:cubicBezTo>
                  <a:pt x="100" y="112"/>
                  <a:pt x="101" y="110"/>
                  <a:pt x="101" y="109"/>
                </a:cubicBezTo>
                <a:cubicBezTo>
                  <a:pt x="101" y="107"/>
                  <a:pt x="100" y="106"/>
                  <a:pt x="98" y="106"/>
                </a:cubicBez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0"/>
          <p:cNvSpPr>
            <a:spLocks noEditPoints="1"/>
          </p:cNvSpPr>
          <p:nvPr/>
        </p:nvSpPr>
        <p:spPr bwMode="auto">
          <a:xfrm>
            <a:off x="3868442" y="2897089"/>
            <a:ext cx="260599" cy="362539"/>
          </a:xfrm>
          <a:custGeom>
            <a:avLst/>
            <a:gdLst>
              <a:gd name="T0" fmla="*/ 38 w 144"/>
              <a:gd name="T1" fmla="*/ 181 h 200"/>
              <a:gd name="T2" fmla="*/ 108 w 144"/>
              <a:gd name="T3" fmla="*/ 178 h 200"/>
              <a:gd name="T4" fmla="*/ 38 w 144"/>
              <a:gd name="T5" fmla="*/ 175 h 200"/>
              <a:gd name="T6" fmla="*/ 97 w 144"/>
              <a:gd name="T7" fmla="*/ 165 h 200"/>
              <a:gd name="T8" fmla="*/ 97 w 144"/>
              <a:gd name="T9" fmla="*/ 159 h 200"/>
              <a:gd name="T10" fmla="*/ 44 w 144"/>
              <a:gd name="T11" fmla="*/ 162 h 200"/>
              <a:gd name="T12" fmla="*/ 97 w 144"/>
              <a:gd name="T13" fmla="*/ 165 h 200"/>
              <a:gd name="T14" fmla="*/ 35 w 144"/>
              <a:gd name="T15" fmla="*/ 149 h 200"/>
              <a:gd name="T16" fmla="*/ 9 w 144"/>
              <a:gd name="T17" fmla="*/ 200 h 200"/>
              <a:gd name="T18" fmla="*/ 13 w 144"/>
              <a:gd name="T19" fmla="*/ 198 h 200"/>
              <a:gd name="T20" fmla="*/ 39 w 144"/>
              <a:gd name="T21" fmla="*/ 148 h 200"/>
              <a:gd name="T22" fmla="*/ 26 w 144"/>
              <a:gd name="T23" fmla="*/ 191 h 200"/>
              <a:gd name="T24" fmla="*/ 26 w 144"/>
              <a:gd name="T25" fmla="*/ 197 h 200"/>
              <a:gd name="T26" fmla="*/ 121 w 144"/>
              <a:gd name="T27" fmla="*/ 194 h 200"/>
              <a:gd name="T28" fmla="*/ 28 w 144"/>
              <a:gd name="T29" fmla="*/ 98 h 200"/>
              <a:gd name="T30" fmla="*/ 28 w 144"/>
              <a:gd name="T31" fmla="*/ 120 h 200"/>
              <a:gd name="T32" fmla="*/ 28 w 144"/>
              <a:gd name="T33" fmla="*/ 98 h 200"/>
              <a:gd name="T34" fmla="*/ 23 w 144"/>
              <a:gd name="T35" fmla="*/ 109 h 200"/>
              <a:gd name="T36" fmla="*/ 33 w 144"/>
              <a:gd name="T37" fmla="*/ 109 h 200"/>
              <a:gd name="T38" fmla="*/ 109 w 144"/>
              <a:gd name="T39" fmla="*/ 149 h 200"/>
              <a:gd name="T40" fmla="*/ 104 w 144"/>
              <a:gd name="T41" fmla="*/ 152 h 200"/>
              <a:gd name="T42" fmla="*/ 133 w 144"/>
              <a:gd name="T43" fmla="*/ 200 h 200"/>
              <a:gd name="T44" fmla="*/ 136 w 144"/>
              <a:gd name="T45" fmla="*/ 195 h 200"/>
              <a:gd name="T46" fmla="*/ 116 w 144"/>
              <a:gd name="T47" fmla="*/ 98 h 200"/>
              <a:gd name="T48" fmla="*/ 116 w 144"/>
              <a:gd name="T49" fmla="*/ 120 h 200"/>
              <a:gd name="T50" fmla="*/ 116 w 144"/>
              <a:gd name="T51" fmla="*/ 98 h 200"/>
              <a:gd name="T52" fmla="*/ 111 w 144"/>
              <a:gd name="T53" fmla="*/ 109 h 200"/>
              <a:gd name="T54" fmla="*/ 121 w 144"/>
              <a:gd name="T55" fmla="*/ 109 h 200"/>
              <a:gd name="T56" fmla="*/ 143 w 144"/>
              <a:gd name="T57" fmla="*/ 70 h 200"/>
              <a:gd name="T58" fmla="*/ 129 w 144"/>
              <a:gd name="T59" fmla="*/ 17 h 200"/>
              <a:gd name="T60" fmla="*/ 72 w 144"/>
              <a:gd name="T61" fmla="*/ 0 h 200"/>
              <a:gd name="T62" fmla="*/ 15 w 144"/>
              <a:gd name="T63" fmla="*/ 17 h 200"/>
              <a:gd name="T64" fmla="*/ 1 w 144"/>
              <a:gd name="T65" fmla="*/ 70 h 200"/>
              <a:gd name="T66" fmla="*/ 0 w 144"/>
              <a:gd name="T67" fmla="*/ 71 h 200"/>
              <a:gd name="T68" fmla="*/ 11 w 144"/>
              <a:gd name="T69" fmla="*/ 140 h 200"/>
              <a:gd name="T70" fmla="*/ 130 w 144"/>
              <a:gd name="T71" fmla="*/ 142 h 200"/>
              <a:gd name="T72" fmla="*/ 143 w 144"/>
              <a:gd name="T73" fmla="*/ 101 h 200"/>
              <a:gd name="T74" fmla="*/ 143 w 144"/>
              <a:gd name="T75" fmla="*/ 70 h 200"/>
              <a:gd name="T76" fmla="*/ 115 w 144"/>
              <a:gd name="T77" fmla="*/ 10 h 200"/>
              <a:gd name="T78" fmla="*/ 135 w 144"/>
              <a:gd name="T79" fmla="*/ 55 h 200"/>
              <a:gd name="T80" fmla="*/ 75 w 144"/>
              <a:gd name="T81" fmla="*/ 6 h 200"/>
              <a:gd name="T82" fmla="*/ 29 w 144"/>
              <a:gd name="T83" fmla="*/ 10 h 200"/>
              <a:gd name="T84" fmla="*/ 69 w 144"/>
              <a:gd name="T85" fmla="*/ 55 h 200"/>
              <a:gd name="T86" fmla="*/ 20 w 144"/>
              <a:gd name="T87" fmla="*/ 18 h 200"/>
              <a:gd name="T88" fmla="*/ 129 w 144"/>
              <a:gd name="T89" fmla="*/ 136 h 200"/>
              <a:gd name="T90" fmla="*/ 6 w 144"/>
              <a:gd name="T91" fmla="*/ 101 h 200"/>
              <a:gd name="T92" fmla="*/ 7 w 144"/>
              <a:gd name="T93" fmla="*/ 70 h 200"/>
              <a:gd name="T94" fmla="*/ 136 w 144"/>
              <a:gd name="T95" fmla="*/ 61 h 200"/>
              <a:gd name="T96" fmla="*/ 138 w 144"/>
              <a:gd name="T97" fmla="*/ 72 h 200"/>
              <a:gd name="T98" fmla="*/ 98 w 144"/>
              <a:gd name="T99" fmla="*/ 106 h 200"/>
              <a:gd name="T100" fmla="*/ 43 w 144"/>
              <a:gd name="T101" fmla="*/ 109 h 200"/>
              <a:gd name="T102" fmla="*/ 98 w 144"/>
              <a:gd name="T103" fmla="*/ 112 h 200"/>
              <a:gd name="T104" fmla="*/ 98 w 144"/>
              <a:gd name="T105" fmla="*/ 10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00">
                <a:moveTo>
                  <a:pt x="35" y="178"/>
                </a:moveTo>
                <a:cubicBezTo>
                  <a:pt x="35" y="180"/>
                  <a:pt x="37" y="181"/>
                  <a:pt x="38" y="181"/>
                </a:cubicBezTo>
                <a:cubicBezTo>
                  <a:pt x="105" y="181"/>
                  <a:pt x="105" y="181"/>
                  <a:pt x="105" y="181"/>
                </a:cubicBezTo>
                <a:cubicBezTo>
                  <a:pt x="107" y="181"/>
                  <a:pt x="108" y="180"/>
                  <a:pt x="108" y="178"/>
                </a:cubicBezTo>
                <a:cubicBezTo>
                  <a:pt x="108" y="177"/>
                  <a:pt x="107" y="175"/>
                  <a:pt x="105" y="175"/>
                </a:cubicBezTo>
                <a:cubicBezTo>
                  <a:pt x="38" y="175"/>
                  <a:pt x="38" y="175"/>
                  <a:pt x="38" y="175"/>
                </a:cubicBezTo>
                <a:cubicBezTo>
                  <a:pt x="37" y="175"/>
                  <a:pt x="35" y="177"/>
                  <a:pt x="35" y="178"/>
                </a:cubicBezTo>
                <a:close/>
                <a:moveTo>
                  <a:pt x="97" y="165"/>
                </a:moveTo>
                <a:cubicBezTo>
                  <a:pt x="99" y="165"/>
                  <a:pt x="100" y="164"/>
                  <a:pt x="100" y="162"/>
                </a:cubicBezTo>
                <a:cubicBezTo>
                  <a:pt x="100" y="161"/>
                  <a:pt x="99" y="159"/>
                  <a:pt x="97" y="159"/>
                </a:cubicBezTo>
                <a:cubicBezTo>
                  <a:pt x="47" y="159"/>
                  <a:pt x="47" y="159"/>
                  <a:pt x="47" y="159"/>
                </a:cubicBezTo>
                <a:cubicBezTo>
                  <a:pt x="45" y="159"/>
                  <a:pt x="44" y="161"/>
                  <a:pt x="44" y="162"/>
                </a:cubicBezTo>
                <a:cubicBezTo>
                  <a:pt x="44" y="164"/>
                  <a:pt x="45" y="165"/>
                  <a:pt x="47" y="165"/>
                </a:cubicBezTo>
                <a:lnTo>
                  <a:pt x="97" y="165"/>
                </a:lnTo>
                <a:close/>
                <a:moveTo>
                  <a:pt x="39" y="148"/>
                </a:moveTo>
                <a:cubicBezTo>
                  <a:pt x="37" y="148"/>
                  <a:pt x="35" y="148"/>
                  <a:pt x="35" y="149"/>
                </a:cubicBezTo>
                <a:cubicBezTo>
                  <a:pt x="8" y="195"/>
                  <a:pt x="8" y="195"/>
                  <a:pt x="8" y="195"/>
                </a:cubicBezTo>
                <a:cubicBezTo>
                  <a:pt x="7" y="197"/>
                  <a:pt x="8" y="199"/>
                  <a:pt x="9" y="200"/>
                </a:cubicBezTo>
                <a:cubicBezTo>
                  <a:pt x="10" y="200"/>
                  <a:pt x="10" y="200"/>
                  <a:pt x="11" y="200"/>
                </a:cubicBezTo>
                <a:cubicBezTo>
                  <a:pt x="12" y="200"/>
                  <a:pt x="13" y="199"/>
                  <a:pt x="13" y="198"/>
                </a:cubicBezTo>
                <a:cubicBezTo>
                  <a:pt x="40" y="152"/>
                  <a:pt x="40" y="152"/>
                  <a:pt x="40" y="152"/>
                </a:cubicBezTo>
                <a:cubicBezTo>
                  <a:pt x="41" y="151"/>
                  <a:pt x="40" y="149"/>
                  <a:pt x="39" y="148"/>
                </a:cubicBezTo>
                <a:close/>
                <a:moveTo>
                  <a:pt x="118" y="191"/>
                </a:moveTo>
                <a:cubicBezTo>
                  <a:pt x="26" y="191"/>
                  <a:pt x="26" y="191"/>
                  <a:pt x="26" y="191"/>
                </a:cubicBezTo>
                <a:cubicBezTo>
                  <a:pt x="24" y="191"/>
                  <a:pt x="23" y="192"/>
                  <a:pt x="23" y="194"/>
                </a:cubicBezTo>
                <a:cubicBezTo>
                  <a:pt x="23" y="196"/>
                  <a:pt x="24" y="197"/>
                  <a:pt x="26" y="197"/>
                </a:cubicBezTo>
                <a:cubicBezTo>
                  <a:pt x="118" y="197"/>
                  <a:pt x="118" y="197"/>
                  <a:pt x="118" y="197"/>
                </a:cubicBezTo>
                <a:cubicBezTo>
                  <a:pt x="120" y="197"/>
                  <a:pt x="121" y="196"/>
                  <a:pt x="121" y="194"/>
                </a:cubicBezTo>
                <a:cubicBezTo>
                  <a:pt x="121" y="192"/>
                  <a:pt x="120" y="191"/>
                  <a:pt x="118" y="191"/>
                </a:cubicBezTo>
                <a:close/>
                <a:moveTo>
                  <a:pt x="28" y="98"/>
                </a:moveTo>
                <a:cubicBezTo>
                  <a:pt x="22" y="98"/>
                  <a:pt x="17" y="103"/>
                  <a:pt x="17" y="109"/>
                </a:cubicBezTo>
                <a:cubicBezTo>
                  <a:pt x="17" y="115"/>
                  <a:pt x="22" y="120"/>
                  <a:pt x="28" y="120"/>
                </a:cubicBezTo>
                <a:cubicBezTo>
                  <a:pt x="34" y="120"/>
                  <a:pt x="39" y="115"/>
                  <a:pt x="39" y="109"/>
                </a:cubicBezTo>
                <a:cubicBezTo>
                  <a:pt x="39" y="103"/>
                  <a:pt x="34" y="98"/>
                  <a:pt x="28" y="98"/>
                </a:cubicBezTo>
                <a:close/>
                <a:moveTo>
                  <a:pt x="28" y="114"/>
                </a:moveTo>
                <a:cubicBezTo>
                  <a:pt x="25" y="114"/>
                  <a:pt x="23" y="112"/>
                  <a:pt x="23" y="109"/>
                </a:cubicBezTo>
                <a:cubicBezTo>
                  <a:pt x="23" y="106"/>
                  <a:pt x="25" y="104"/>
                  <a:pt x="28" y="104"/>
                </a:cubicBezTo>
                <a:cubicBezTo>
                  <a:pt x="31" y="104"/>
                  <a:pt x="33" y="106"/>
                  <a:pt x="33" y="109"/>
                </a:cubicBezTo>
                <a:cubicBezTo>
                  <a:pt x="33" y="112"/>
                  <a:pt x="31" y="114"/>
                  <a:pt x="28" y="114"/>
                </a:cubicBezTo>
                <a:close/>
                <a:moveTo>
                  <a:pt x="109" y="149"/>
                </a:moveTo>
                <a:cubicBezTo>
                  <a:pt x="108" y="148"/>
                  <a:pt x="107" y="148"/>
                  <a:pt x="105" y="148"/>
                </a:cubicBezTo>
                <a:cubicBezTo>
                  <a:pt x="104" y="149"/>
                  <a:pt x="103" y="151"/>
                  <a:pt x="104" y="152"/>
                </a:cubicBezTo>
                <a:cubicBezTo>
                  <a:pt x="131" y="198"/>
                  <a:pt x="131" y="198"/>
                  <a:pt x="131" y="198"/>
                </a:cubicBezTo>
                <a:cubicBezTo>
                  <a:pt x="131" y="199"/>
                  <a:pt x="132" y="200"/>
                  <a:pt x="133" y="200"/>
                </a:cubicBezTo>
                <a:cubicBezTo>
                  <a:pt x="134" y="200"/>
                  <a:pt x="134" y="200"/>
                  <a:pt x="135" y="200"/>
                </a:cubicBezTo>
                <a:cubicBezTo>
                  <a:pt x="136" y="199"/>
                  <a:pt x="137" y="197"/>
                  <a:pt x="136" y="195"/>
                </a:cubicBezTo>
                <a:lnTo>
                  <a:pt x="109" y="149"/>
                </a:lnTo>
                <a:close/>
                <a:moveTo>
                  <a:pt x="116" y="98"/>
                </a:moveTo>
                <a:cubicBezTo>
                  <a:pt x="110" y="98"/>
                  <a:pt x="105" y="103"/>
                  <a:pt x="105" y="109"/>
                </a:cubicBezTo>
                <a:cubicBezTo>
                  <a:pt x="105" y="115"/>
                  <a:pt x="110" y="120"/>
                  <a:pt x="116" y="120"/>
                </a:cubicBezTo>
                <a:cubicBezTo>
                  <a:pt x="122" y="120"/>
                  <a:pt x="127" y="115"/>
                  <a:pt x="127" y="109"/>
                </a:cubicBezTo>
                <a:cubicBezTo>
                  <a:pt x="127" y="103"/>
                  <a:pt x="122" y="98"/>
                  <a:pt x="116" y="98"/>
                </a:cubicBezTo>
                <a:close/>
                <a:moveTo>
                  <a:pt x="116" y="114"/>
                </a:moveTo>
                <a:cubicBezTo>
                  <a:pt x="113" y="114"/>
                  <a:pt x="111" y="112"/>
                  <a:pt x="111" y="109"/>
                </a:cubicBezTo>
                <a:cubicBezTo>
                  <a:pt x="111" y="106"/>
                  <a:pt x="113" y="104"/>
                  <a:pt x="116" y="104"/>
                </a:cubicBezTo>
                <a:cubicBezTo>
                  <a:pt x="119" y="104"/>
                  <a:pt x="121" y="106"/>
                  <a:pt x="121" y="109"/>
                </a:cubicBezTo>
                <a:cubicBezTo>
                  <a:pt x="121" y="112"/>
                  <a:pt x="119" y="114"/>
                  <a:pt x="116" y="114"/>
                </a:cubicBezTo>
                <a:close/>
                <a:moveTo>
                  <a:pt x="143" y="70"/>
                </a:moveTo>
                <a:cubicBezTo>
                  <a:pt x="143" y="66"/>
                  <a:pt x="143" y="59"/>
                  <a:pt x="141" y="55"/>
                </a:cubicBezTo>
                <a:cubicBezTo>
                  <a:pt x="140" y="49"/>
                  <a:pt x="130" y="18"/>
                  <a:pt x="129" y="17"/>
                </a:cubicBezTo>
                <a:cubicBezTo>
                  <a:pt x="127" y="10"/>
                  <a:pt x="123" y="6"/>
                  <a:pt x="117" y="4"/>
                </a:cubicBezTo>
                <a:cubicBezTo>
                  <a:pt x="106" y="0"/>
                  <a:pt x="87" y="0"/>
                  <a:pt x="72" y="0"/>
                </a:cubicBezTo>
                <a:cubicBezTo>
                  <a:pt x="57" y="0"/>
                  <a:pt x="37" y="0"/>
                  <a:pt x="27" y="4"/>
                </a:cubicBezTo>
                <a:cubicBezTo>
                  <a:pt x="21" y="6"/>
                  <a:pt x="17" y="10"/>
                  <a:pt x="15" y="17"/>
                </a:cubicBezTo>
                <a:cubicBezTo>
                  <a:pt x="14" y="18"/>
                  <a:pt x="4" y="49"/>
                  <a:pt x="3" y="55"/>
                </a:cubicBezTo>
                <a:cubicBezTo>
                  <a:pt x="1" y="59"/>
                  <a:pt x="1" y="66"/>
                  <a:pt x="1" y="70"/>
                </a:cubicBezTo>
                <a:cubicBezTo>
                  <a:pt x="0" y="70"/>
                  <a:pt x="0" y="70"/>
                  <a:pt x="0" y="71"/>
                </a:cubicBezTo>
                <a:cubicBezTo>
                  <a:pt x="0" y="71"/>
                  <a:pt x="0" y="71"/>
                  <a:pt x="0" y="71"/>
                </a:cubicBezTo>
                <a:cubicBezTo>
                  <a:pt x="0" y="74"/>
                  <a:pt x="0" y="101"/>
                  <a:pt x="0" y="101"/>
                </a:cubicBezTo>
                <a:cubicBezTo>
                  <a:pt x="0" y="115"/>
                  <a:pt x="4" y="129"/>
                  <a:pt x="11" y="140"/>
                </a:cubicBezTo>
                <a:cubicBezTo>
                  <a:pt x="11" y="141"/>
                  <a:pt x="12" y="142"/>
                  <a:pt x="13" y="142"/>
                </a:cubicBezTo>
                <a:cubicBezTo>
                  <a:pt x="130" y="142"/>
                  <a:pt x="130" y="142"/>
                  <a:pt x="130" y="142"/>
                </a:cubicBezTo>
                <a:cubicBezTo>
                  <a:pt x="132" y="142"/>
                  <a:pt x="132" y="141"/>
                  <a:pt x="133" y="140"/>
                </a:cubicBezTo>
                <a:cubicBezTo>
                  <a:pt x="140" y="129"/>
                  <a:pt x="143" y="115"/>
                  <a:pt x="143" y="101"/>
                </a:cubicBezTo>
                <a:cubicBezTo>
                  <a:pt x="144" y="71"/>
                  <a:pt x="144" y="71"/>
                  <a:pt x="144" y="71"/>
                </a:cubicBezTo>
                <a:cubicBezTo>
                  <a:pt x="144" y="70"/>
                  <a:pt x="143" y="70"/>
                  <a:pt x="143" y="70"/>
                </a:cubicBezTo>
                <a:close/>
                <a:moveTo>
                  <a:pt x="75" y="6"/>
                </a:moveTo>
                <a:cubicBezTo>
                  <a:pt x="87" y="6"/>
                  <a:pt x="106" y="6"/>
                  <a:pt x="115" y="10"/>
                </a:cubicBezTo>
                <a:cubicBezTo>
                  <a:pt x="119" y="11"/>
                  <a:pt x="122" y="14"/>
                  <a:pt x="123" y="18"/>
                </a:cubicBezTo>
                <a:cubicBezTo>
                  <a:pt x="124" y="19"/>
                  <a:pt x="133" y="47"/>
                  <a:pt x="135" y="55"/>
                </a:cubicBezTo>
                <a:cubicBezTo>
                  <a:pt x="75" y="55"/>
                  <a:pt x="75" y="55"/>
                  <a:pt x="75" y="55"/>
                </a:cubicBezTo>
                <a:lnTo>
                  <a:pt x="75" y="6"/>
                </a:lnTo>
                <a:close/>
                <a:moveTo>
                  <a:pt x="20" y="18"/>
                </a:moveTo>
                <a:cubicBezTo>
                  <a:pt x="22" y="14"/>
                  <a:pt x="25" y="11"/>
                  <a:pt x="29" y="10"/>
                </a:cubicBezTo>
                <a:cubicBezTo>
                  <a:pt x="38" y="6"/>
                  <a:pt x="57" y="6"/>
                  <a:pt x="69" y="6"/>
                </a:cubicBezTo>
                <a:cubicBezTo>
                  <a:pt x="69" y="55"/>
                  <a:pt x="69" y="55"/>
                  <a:pt x="69" y="55"/>
                </a:cubicBezTo>
                <a:cubicBezTo>
                  <a:pt x="9" y="55"/>
                  <a:pt x="9" y="55"/>
                  <a:pt x="9" y="55"/>
                </a:cubicBezTo>
                <a:cubicBezTo>
                  <a:pt x="11" y="47"/>
                  <a:pt x="20" y="19"/>
                  <a:pt x="20" y="18"/>
                </a:cubicBezTo>
                <a:close/>
                <a:moveTo>
                  <a:pt x="137" y="101"/>
                </a:moveTo>
                <a:cubicBezTo>
                  <a:pt x="137" y="113"/>
                  <a:pt x="134" y="125"/>
                  <a:pt x="129" y="136"/>
                </a:cubicBezTo>
                <a:cubicBezTo>
                  <a:pt x="15" y="136"/>
                  <a:pt x="15" y="136"/>
                  <a:pt x="15" y="136"/>
                </a:cubicBezTo>
                <a:cubicBezTo>
                  <a:pt x="9" y="125"/>
                  <a:pt x="6" y="113"/>
                  <a:pt x="6" y="101"/>
                </a:cubicBezTo>
                <a:cubicBezTo>
                  <a:pt x="6" y="101"/>
                  <a:pt x="6" y="78"/>
                  <a:pt x="6" y="72"/>
                </a:cubicBezTo>
                <a:cubicBezTo>
                  <a:pt x="6" y="71"/>
                  <a:pt x="7" y="71"/>
                  <a:pt x="7" y="70"/>
                </a:cubicBezTo>
                <a:cubicBezTo>
                  <a:pt x="7" y="68"/>
                  <a:pt x="7" y="64"/>
                  <a:pt x="7" y="61"/>
                </a:cubicBezTo>
                <a:cubicBezTo>
                  <a:pt x="136" y="61"/>
                  <a:pt x="136" y="61"/>
                  <a:pt x="136" y="61"/>
                </a:cubicBezTo>
                <a:cubicBezTo>
                  <a:pt x="137" y="64"/>
                  <a:pt x="137" y="68"/>
                  <a:pt x="137" y="70"/>
                </a:cubicBezTo>
                <a:cubicBezTo>
                  <a:pt x="137" y="71"/>
                  <a:pt x="137" y="71"/>
                  <a:pt x="138" y="72"/>
                </a:cubicBezTo>
                <a:lnTo>
                  <a:pt x="137" y="101"/>
                </a:lnTo>
                <a:close/>
                <a:moveTo>
                  <a:pt x="98" y="106"/>
                </a:moveTo>
                <a:cubicBezTo>
                  <a:pt x="46" y="106"/>
                  <a:pt x="46" y="106"/>
                  <a:pt x="46" y="106"/>
                </a:cubicBezTo>
                <a:cubicBezTo>
                  <a:pt x="44" y="106"/>
                  <a:pt x="43" y="107"/>
                  <a:pt x="43" y="109"/>
                </a:cubicBezTo>
                <a:cubicBezTo>
                  <a:pt x="43" y="110"/>
                  <a:pt x="44" y="112"/>
                  <a:pt x="46" y="112"/>
                </a:cubicBezTo>
                <a:cubicBezTo>
                  <a:pt x="98" y="112"/>
                  <a:pt x="98" y="112"/>
                  <a:pt x="98" y="112"/>
                </a:cubicBezTo>
                <a:cubicBezTo>
                  <a:pt x="100" y="112"/>
                  <a:pt x="101" y="110"/>
                  <a:pt x="101" y="109"/>
                </a:cubicBezTo>
                <a:cubicBezTo>
                  <a:pt x="101" y="107"/>
                  <a:pt x="100" y="106"/>
                  <a:pt x="98" y="106"/>
                </a:cubicBez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0"/>
          <p:cNvSpPr>
            <a:spLocks noEditPoints="1"/>
          </p:cNvSpPr>
          <p:nvPr/>
        </p:nvSpPr>
        <p:spPr bwMode="auto">
          <a:xfrm>
            <a:off x="3013752" y="4127479"/>
            <a:ext cx="260599" cy="362539"/>
          </a:xfrm>
          <a:custGeom>
            <a:avLst/>
            <a:gdLst>
              <a:gd name="T0" fmla="*/ 38 w 144"/>
              <a:gd name="T1" fmla="*/ 181 h 200"/>
              <a:gd name="T2" fmla="*/ 108 w 144"/>
              <a:gd name="T3" fmla="*/ 178 h 200"/>
              <a:gd name="T4" fmla="*/ 38 w 144"/>
              <a:gd name="T5" fmla="*/ 175 h 200"/>
              <a:gd name="T6" fmla="*/ 97 w 144"/>
              <a:gd name="T7" fmla="*/ 165 h 200"/>
              <a:gd name="T8" fmla="*/ 97 w 144"/>
              <a:gd name="T9" fmla="*/ 159 h 200"/>
              <a:gd name="T10" fmla="*/ 44 w 144"/>
              <a:gd name="T11" fmla="*/ 162 h 200"/>
              <a:gd name="T12" fmla="*/ 97 w 144"/>
              <a:gd name="T13" fmla="*/ 165 h 200"/>
              <a:gd name="T14" fmla="*/ 35 w 144"/>
              <a:gd name="T15" fmla="*/ 149 h 200"/>
              <a:gd name="T16" fmla="*/ 9 w 144"/>
              <a:gd name="T17" fmla="*/ 200 h 200"/>
              <a:gd name="T18" fmla="*/ 13 w 144"/>
              <a:gd name="T19" fmla="*/ 198 h 200"/>
              <a:gd name="T20" fmla="*/ 39 w 144"/>
              <a:gd name="T21" fmla="*/ 148 h 200"/>
              <a:gd name="T22" fmla="*/ 26 w 144"/>
              <a:gd name="T23" fmla="*/ 191 h 200"/>
              <a:gd name="T24" fmla="*/ 26 w 144"/>
              <a:gd name="T25" fmla="*/ 197 h 200"/>
              <a:gd name="T26" fmla="*/ 121 w 144"/>
              <a:gd name="T27" fmla="*/ 194 h 200"/>
              <a:gd name="T28" fmla="*/ 28 w 144"/>
              <a:gd name="T29" fmla="*/ 98 h 200"/>
              <a:gd name="T30" fmla="*/ 28 w 144"/>
              <a:gd name="T31" fmla="*/ 120 h 200"/>
              <a:gd name="T32" fmla="*/ 28 w 144"/>
              <a:gd name="T33" fmla="*/ 98 h 200"/>
              <a:gd name="T34" fmla="*/ 23 w 144"/>
              <a:gd name="T35" fmla="*/ 109 h 200"/>
              <a:gd name="T36" fmla="*/ 33 w 144"/>
              <a:gd name="T37" fmla="*/ 109 h 200"/>
              <a:gd name="T38" fmla="*/ 109 w 144"/>
              <a:gd name="T39" fmla="*/ 149 h 200"/>
              <a:gd name="T40" fmla="*/ 104 w 144"/>
              <a:gd name="T41" fmla="*/ 152 h 200"/>
              <a:gd name="T42" fmla="*/ 133 w 144"/>
              <a:gd name="T43" fmla="*/ 200 h 200"/>
              <a:gd name="T44" fmla="*/ 136 w 144"/>
              <a:gd name="T45" fmla="*/ 195 h 200"/>
              <a:gd name="T46" fmla="*/ 116 w 144"/>
              <a:gd name="T47" fmla="*/ 98 h 200"/>
              <a:gd name="T48" fmla="*/ 116 w 144"/>
              <a:gd name="T49" fmla="*/ 120 h 200"/>
              <a:gd name="T50" fmla="*/ 116 w 144"/>
              <a:gd name="T51" fmla="*/ 98 h 200"/>
              <a:gd name="T52" fmla="*/ 111 w 144"/>
              <a:gd name="T53" fmla="*/ 109 h 200"/>
              <a:gd name="T54" fmla="*/ 121 w 144"/>
              <a:gd name="T55" fmla="*/ 109 h 200"/>
              <a:gd name="T56" fmla="*/ 143 w 144"/>
              <a:gd name="T57" fmla="*/ 70 h 200"/>
              <a:gd name="T58" fmla="*/ 129 w 144"/>
              <a:gd name="T59" fmla="*/ 17 h 200"/>
              <a:gd name="T60" fmla="*/ 72 w 144"/>
              <a:gd name="T61" fmla="*/ 0 h 200"/>
              <a:gd name="T62" fmla="*/ 15 w 144"/>
              <a:gd name="T63" fmla="*/ 17 h 200"/>
              <a:gd name="T64" fmla="*/ 1 w 144"/>
              <a:gd name="T65" fmla="*/ 70 h 200"/>
              <a:gd name="T66" fmla="*/ 0 w 144"/>
              <a:gd name="T67" fmla="*/ 71 h 200"/>
              <a:gd name="T68" fmla="*/ 11 w 144"/>
              <a:gd name="T69" fmla="*/ 140 h 200"/>
              <a:gd name="T70" fmla="*/ 130 w 144"/>
              <a:gd name="T71" fmla="*/ 142 h 200"/>
              <a:gd name="T72" fmla="*/ 143 w 144"/>
              <a:gd name="T73" fmla="*/ 101 h 200"/>
              <a:gd name="T74" fmla="*/ 143 w 144"/>
              <a:gd name="T75" fmla="*/ 70 h 200"/>
              <a:gd name="T76" fmla="*/ 115 w 144"/>
              <a:gd name="T77" fmla="*/ 10 h 200"/>
              <a:gd name="T78" fmla="*/ 135 w 144"/>
              <a:gd name="T79" fmla="*/ 55 h 200"/>
              <a:gd name="T80" fmla="*/ 75 w 144"/>
              <a:gd name="T81" fmla="*/ 6 h 200"/>
              <a:gd name="T82" fmla="*/ 29 w 144"/>
              <a:gd name="T83" fmla="*/ 10 h 200"/>
              <a:gd name="T84" fmla="*/ 69 w 144"/>
              <a:gd name="T85" fmla="*/ 55 h 200"/>
              <a:gd name="T86" fmla="*/ 20 w 144"/>
              <a:gd name="T87" fmla="*/ 18 h 200"/>
              <a:gd name="T88" fmla="*/ 129 w 144"/>
              <a:gd name="T89" fmla="*/ 136 h 200"/>
              <a:gd name="T90" fmla="*/ 6 w 144"/>
              <a:gd name="T91" fmla="*/ 101 h 200"/>
              <a:gd name="T92" fmla="*/ 7 w 144"/>
              <a:gd name="T93" fmla="*/ 70 h 200"/>
              <a:gd name="T94" fmla="*/ 136 w 144"/>
              <a:gd name="T95" fmla="*/ 61 h 200"/>
              <a:gd name="T96" fmla="*/ 138 w 144"/>
              <a:gd name="T97" fmla="*/ 72 h 200"/>
              <a:gd name="T98" fmla="*/ 98 w 144"/>
              <a:gd name="T99" fmla="*/ 106 h 200"/>
              <a:gd name="T100" fmla="*/ 43 w 144"/>
              <a:gd name="T101" fmla="*/ 109 h 200"/>
              <a:gd name="T102" fmla="*/ 98 w 144"/>
              <a:gd name="T103" fmla="*/ 112 h 200"/>
              <a:gd name="T104" fmla="*/ 98 w 144"/>
              <a:gd name="T105" fmla="*/ 10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00">
                <a:moveTo>
                  <a:pt x="35" y="178"/>
                </a:moveTo>
                <a:cubicBezTo>
                  <a:pt x="35" y="180"/>
                  <a:pt x="37" y="181"/>
                  <a:pt x="38" y="181"/>
                </a:cubicBezTo>
                <a:cubicBezTo>
                  <a:pt x="105" y="181"/>
                  <a:pt x="105" y="181"/>
                  <a:pt x="105" y="181"/>
                </a:cubicBezTo>
                <a:cubicBezTo>
                  <a:pt x="107" y="181"/>
                  <a:pt x="108" y="180"/>
                  <a:pt x="108" y="178"/>
                </a:cubicBezTo>
                <a:cubicBezTo>
                  <a:pt x="108" y="177"/>
                  <a:pt x="107" y="175"/>
                  <a:pt x="105" y="175"/>
                </a:cubicBezTo>
                <a:cubicBezTo>
                  <a:pt x="38" y="175"/>
                  <a:pt x="38" y="175"/>
                  <a:pt x="38" y="175"/>
                </a:cubicBezTo>
                <a:cubicBezTo>
                  <a:pt x="37" y="175"/>
                  <a:pt x="35" y="177"/>
                  <a:pt x="35" y="178"/>
                </a:cubicBezTo>
                <a:close/>
                <a:moveTo>
                  <a:pt x="97" y="165"/>
                </a:moveTo>
                <a:cubicBezTo>
                  <a:pt x="99" y="165"/>
                  <a:pt x="100" y="164"/>
                  <a:pt x="100" y="162"/>
                </a:cubicBezTo>
                <a:cubicBezTo>
                  <a:pt x="100" y="161"/>
                  <a:pt x="99" y="159"/>
                  <a:pt x="97" y="159"/>
                </a:cubicBezTo>
                <a:cubicBezTo>
                  <a:pt x="47" y="159"/>
                  <a:pt x="47" y="159"/>
                  <a:pt x="47" y="159"/>
                </a:cubicBezTo>
                <a:cubicBezTo>
                  <a:pt x="45" y="159"/>
                  <a:pt x="44" y="161"/>
                  <a:pt x="44" y="162"/>
                </a:cubicBezTo>
                <a:cubicBezTo>
                  <a:pt x="44" y="164"/>
                  <a:pt x="45" y="165"/>
                  <a:pt x="47" y="165"/>
                </a:cubicBezTo>
                <a:lnTo>
                  <a:pt x="97" y="165"/>
                </a:lnTo>
                <a:close/>
                <a:moveTo>
                  <a:pt x="39" y="148"/>
                </a:moveTo>
                <a:cubicBezTo>
                  <a:pt x="37" y="148"/>
                  <a:pt x="35" y="148"/>
                  <a:pt x="35" y="149"/>
                </a:cubicBezTo>
                <a:cubicBezTo>
                  <a:pt x="8" y="195"/>
                  <a:pt x="8" y="195"/>
                  <a:pt x="8" y="195"/>
                </a:cubicBezTo>
                <a:cubicBezTo>
                  <a:pt x="7" y="197"/>
                  <a:pt x="8" y="199"/>
                  <a:pt x="9" y="200"/>
                </a:cubicBezTo>
                <a:cubicBezTo>
                  <a:pt x="10" y="200"/>
                  <a:pt x="10" y="200"/>
                  <a:pt x="11" y="200"/>
                </a:cubicBezTo>
                <a:cubicBezTo>
                  <a:pt x="12" y="200"/>
                  <a:pt x="13" y="199"/>
                  <a:pt x="13" y="198"/>
                </a:cubicBezTo>
                <a:cubicBezTo>
                  <a:pt x="40" y="152"/>
                  <a:pt x="40" y="152"/>
                  <a:pt x="40" y="152"/>
                </a:cubicBezTo>
                <a:cubicBezTo>
                  <a:pt x="41" y="151"/>
                  <a:pt x="40" y="149"/>
                  <a:pt x="39" y="148"/>
                </a:cubicBezTo>
                <a:close/>
                <a:moveTo>
                  <a:pt x="118" y="191"/>
                </a:moveTo>
                <a:cubicBezTo>
                  <a:pt x="26" y="191"/>
                  <a:pt x="26" y="191"/>
                  <a:pt x="26" y="191"/>
                </a:cubicBezTo>
                <a:cubicBezTo>
                  <a:pt x="24" y="191"/>
                  <a:pt x="23" y="192"/>
                  <a:pt x="23" y="194"/>
                </a:cubicBezTo>
                <a:cubicBezTo>
                  <a:pt x="23" y="196"/>
                  <a:pt x="24" y="197"/>
                  <a:pt x="26" y="197"/>
                </a:cubicBezTo>
                <a:cubicBezTo>
                  <a:pt x="118" y="197"/>
                  <a:pt x="118" y="197"/>
                  <a:pt x="118" y="197"/>
                </a:cubicBezTo>
                <a:cubicBezTo>
                  <a:pt x="120" y="197"/>
                  <a:pt x="121" y="196"/>
                  <a:pt x="121" y="194"/>
                </a:cubicBezTo>
                <a:cubicBezTo>
                  <a:pt x="121" y="192"/>
                  <a:pt x="120" y="191"/>
                  <a:pt x="118" y="191"/>
                </a:cubicBezTo>
                <a:close/>
                <a:moveTo>
                  <a:pt x="28" y="98"/>
                </a:moveTo>
                <a:cubicBezTo>
                  <a:pt x="22" y="98"/>
                  <a:pt x="17" y="103"/>
                  <a:pt x="17" y="109"/>
                </a:cubicBezTo>
                <a:cubicBezTo>
                  <a:pt x="17" y="115"/>
                  <a:pt x="22" y="120"/>
                  <a:pt x="28" y="120"/>
                </a:cubicBezTo>
                <a:cubicBezTo>
                  <a:pt x="34" y="120"/>
                  <a:pt x="39" y="115"/>
                  <a:pt x="39" y="109"/>
                </a:cubicBezTo>
                <a:cubicBezTo>
                  <a:pt x="39" y="103"/>
                  <a:pt x="34" y="98"/>
                  <a:pt x="28" y="98"/>
                </a:cubicBezTo>
                <a:close/>
                <a:moveTo>
                  <a:pt x="28" y="114"/>
                </a:moveTo>
                <a:cubicBezTo>
                  <a:pt x="25" y="114"/>
                  <a:pt x="23" y="112"/>
                  <a:pt x="23" y="109"/>
                </a:cubicBezTo>
                <a:cubicBezTo>
                  <a:pt x="23" y="106"/>
                  <a:pt x="25" y="104"/>
                  <a:pt x="28" y="104"/>
                </a:cubicBezTo>
                <a:cubicBezTo>
                  <a:pt x="31" y="104"/>
                  <a:pt x="33" y="106"/>
                  <a:pt x="33" y="109"/>
                </a:cubicBezTo>
                <a:cubicBezTo>
                  <a:pt x="33" y="112"/>
                  <a:pt x="31" y="114"/>
                  <a:pt x="28" y="114"/>
                </a:cubicBezTo>
                <a:close/>
                <a:moveTo>
                  <a:pt x="109" y="149"/>
                </a:moveTo>
                <a:cubicBezTo>
                  <a:pt x="108" y="148"/>
                  <a:pt x="107" y="148"/>
                  <a:pt x="105" y="148"/>
                </a:cubicBezTo>
                <a:cubicBezTo>
                  <a:pt x="104" y="149"/>
                  <a:pt x="103" y="151"/>
                  <a:pt x="104" y="152"/>
                </a:cubicBezTo>
                <a:cubicBezTo>
                  <a:pt x="131" y="198"/>
                  <a:pt x="131" y="198"/>
                  <a:pt x="131" y="198"/>
                </a:cubicBezTo>
                <a:cubicBezTo>
                  <a:pt x="131" y="199"/>
                  <a:pt x="132" y="200"/>
                  <a:pt x="133" y="200"/>
                </a:cubicBezTo>
                <a:cubicBezTo>
                  <a:pt x="134" y="200"/>
                  <a:pt x="134" y="200"/>
                  <a:pt x="135" y="200"/>
                </a:cubicBezTo>
                <a:cubicBezTo>
                  <a:pt x="136" y="199"/>
                  <a:pt x="137" y="197"/>
                  <a:pt x="136" y="195"/>
                </a:cubicBezTo>
                <a:lnTo>
                  <a:pt x="109" y="149"/>
                </a:lnTo>
                <a:close/>
                <a:moveTo>
                  <a:pt x="116" y="98"/>
                </a:moveTo>
                <a:cubicBezTo>
                  <a:pt x="110" y="98"/>
                  <a:pt x="105" y="103"/>
                  <a:pt x="105" y="109"/>
                </a:cubicBezTo>
                <a:cubicBezTo>
                  <a:pt x="105" y="115"/>
                  <a:pt x="110" y="120"/>
                  <a:pt x="116" y="120"/>
                </a:cubicBezTo>
                <a:cubicBezTo>
                  <a:pt x="122" y="120"/>
                  <a:pt x="127" y="115"/>
                  <a:pt x="127" y="109"/>
                </a:cubicBezTo>
                <a:cubicBezTo>
                  <a:pt x="127" y="103"/>
                  <a:pt x="122" y="98"/>
                  <a:pt x="116" y="98"/>
                </a:cubicBezTo>
                <a:close/>
                <a:moveTo>
                  <a:pt x="116" y="114"/>
                </a:moveTo>
                <a:cubicBezTo>
                  <a:pt x="113" y="114"/>
                  <a:pt x="111" y="112"/>
                  <a:pt x="111" y="109"/>
                </a:cubicBezTo>
                <a:cubicBezTo>
                  <a:pt x="111" y="106"/>
                  <a:pt x="113" y="104"/>
                  <a:pt x="116" y="104"/>
                </a:cubicBezTo>
                <a:cubicBezTo>
                  <a:pt x="119" y="104"/>
                  <a:pt x="121" y="106"/>
                  <a:pt x="121" y="109"/>
                </a:cubicBezTo>
                <a:cubicBezTo>
                  <a:pt x="121" y="112"/>
                  <a:pt x="119" y="114"/>
                  <a:pt x="116" y="114"/>
                </a:cubicBezTo>
                <a:close/>
                <a:moveTo>
                  <a:pt x="143" y="70"/>
                </a:moveTo>
                <a:cubicBezTo>
                  <a:pt x="143" y="66"/>
                  <a:pt x="143" y="59"/>
                  <a:pt x="141" y="55"/>
                </a:cubicBezTo>
                <a:cubicBezTo>
                  <a:pt x="140" y="49"/>
                  <a:pt x="130" y="18"/>
                  <a:pt x="129" y="17"/>
                </a:cubicBezTo>
                <a:cubicBezTo>
                  <a:pt x="127" y="10"/>
                  <a:pt x="123" y="6"/>
                  <a:pt x="117" y="4"/>
                </a:cubicBezTo>
                <a:cubicBezTo>
                  <a:pt x="106" y="0"/>
                  <a:pt x="87" y="0"/>
                  <a:pt x="72" y="0"/>
                </a:cubicBezTo>
                <a:cubicBezTo>
                  <a:pt x="57" y="0"/>
                  <a:pt x="37" y="0"/>
                  <a:pt x="27" y="4"/>
                </a:cubicBezTo>
                <a:cubicBezTo>
                  <a:pt x="21" y="6"/>
                  <a:pt x="17" y="10"/>
                  <a:pt x="15" y="17"/>
                </a:cubicBezTo>
                <a:cubicBezTo>
                  <a:pt x="14" y="18"/>
                  <a:pt x="4" y="49"/>
                  <a:pt x="3" y="55"/>
                </a:cubicBezTo>
                <a:cubicBezTo>
                  <a:pt x="1" y="59"/>
                  <a:pt x="1" y="66"/>
                  <a:pt x="1" y="70"/>
                </a:cubicBezTo>
                <a:cubicBezTo>
                  <a:pt x="0" y="70"/>
                  <a:pt x="0" y="70"/>
                  <a:pt x="0" y="71"/>
                </a:cubicBezTo>
                <a:cubicBezTo>
                  <a:pt x="0" y="71"/>
                  <a:pt x="0" y="71"/>
                  <a:pt x="0" y="71"/>
                </a:cubicBezTo>
                <a:cubicBezTo>
                  <a:pt x="0" y="74"/>
                  <a:pt x="0" y="101"/>
                  <a:pt x="0" y="101"/>
                </a:cubicBezTo>
                <a:cubicBezTo>
                  <a:pt x="0" y="115"/>
                  <a:pt x="4" y="129"/>
                  <a:pt x="11" y="140"/>
                </a:cubicBezTo>
                <a:cubicBezTo>
                  <a:pt x="11" y="141"/>
                  <a:pt x="12" y="142"/>
                  <a:pt x="13" y="142"/>
                </a:cubicBezTo>
                <a:cubicBezTo>
                  <a:pt x="130" y="142"/>
                  <a:pt x="130" y="142"/>
                  <a:pt x="130" y="142"/>
                </a:cubicBezTo>
                <a:cubicBezTo>
                  <a:pt x="132" y="142"/>
                  <a:pt x="132" y="141"/>
                  <a:pt x="133" y="140"/>
                </a:cubicBezTo>
                <a:cubicBezTo>
                  <a:pt x="140" y="129"/>
                  <a:pt x="143" y="115"/>
                  <a:pt x="143" y="101"/>
                </a:cubicBezTo>
                <a:cubicBezTo>
                  <a:pt x="144" y="71"/>
                  <a:pt x="144" y="71"/>
                  <a:pt x="144" y="71"/>
                </a:cubicBezTo>
                <a:cubicBezTo>
                  <a:pt x="144" y="70"/>
                  <a:pt x="143" y="70"/>
                  <a:pt x="143" y="70"/>
                </a:cubicBezTo>
                <a:close/>
                <a:moveTo>
                  <a:pt x="75" y="6"/>
                </a:moveTo>
                <a:cubicBezTo>
                  <a:pt x="87" y="6"/>
                  <a:pt x="106" y="6"/>
                  <a:pt x="115" y="10"/>
                </a:cubicBezTo>
                <a:cubicBezTo>
                  <a:pt x="119" y="11"/>
                  <a:pt x="122" y="14"/>
                  <a:pt x="123" y="18"/>
                </a:cubicBezTo>
                <a:cubicBezTo>
                  <a:pt x="124" y="19"/>
                  <a:pt x="133" y="47"/>
                  <a:pt x="135" y="55"/>
                </a:cubicBezTo>
                <a:cubicBezTo>
                  <a:pt x="75" y="55"/>
                  <a:pt x="75" y="55"/>
                  <a:pt x="75" y="55"/>
                </a:cubicBezTo>
                <a:lnTo>
                  <a:pt x="75" y="6"/>
                </a:lnTo>
                <a:close/>
                <a:moveTo>
                  <a:pt x="20" y="18"/>
                </a:moveTo>
                <a:cubicBezTo>
                  <a:pt x="22" y="14"/>
                  <a:pt x="25" y="11"/>
                  <a:pt x="29" y="10"/>
                </a:cubicBezTo>
                <a:cubicBezTo>
                  <a:pt x="38" y="6"/>
                  <a:pt x="57" y="6"/>
                  <a:pt x="69" y="6"/>
                </a:cubicBezTo>
                <a:cubicBezTo>
                  <a:pt x="69" y="55"/>
                  <a:pt x="69" y="55"/>
                  <a:pt x="69" y="55"/>
                </a:cubicBezTo>
                <a:cubicBezTo>
                  <a:pt x="9" y="55"/>
                  <a:pt x="9" y="55"/>
                  <a:pt x="9" y="55"/>
                </a:cubicBezTo>
                <a:cubicBezTo>
                  <a:pt x="11" y="47"/>
                  <a:pt x="20" y="19"/>
                  <a:pt x="20" y="18"/>
                </a:cubicBezTo>
                <a:close/>
                <a:moveTo>
                  <a:pt x="137" y="101"/>
                </a:moveTo>
                <a:cubicBezTo>
                  <a:pt x="137" y="113"/>
                  <a:pt x="134" y="125"/>
                  <a:pt x="129" y="136"/>
                </a:cubicBezTo>
                <a:cubicBezTo>
                  <a:pt x="15" y="136"/>
                  <a:pt x="15" y="136"/>
                  <a:pt x="15" y="136"/>
                </a:cubicBezTo>
                <a:cubicBezTo>
                  <a:pt x="9" y="125"/>
                  <a:pt x="6" y="113"/>
                  <a:pt x="6" y="101"/>
                </a:cubicBezTo>
                <a:cubicBezTo>
                  <a:pt x="6" y="101"/>
                  <a:pt x="6" y="78"/>
                  <a:pt x="6" y="72"/>
                </a:cubicBezTo>
                <a:cubicBezTo>
                  <a:pt x="6" y="71"/>
                  <a:pt x="7" y="71"/>
                  <a:pt x="7" y="70"/>
                </a:cubicBezTo>
                <a:cubicBezTo>
                  <a:pt x="7" y="68"/>
                  <a:pt x="7" y="64"/>
                  <a:pt x="7" y="61"/>
                </a:cubicBezTo>
                <a:cubicBezTo>
                  <a:pt x="136" y="61"/>
                  <a:pt x="136" y="61"/>
                  <a:pt x="136" y="61"/>
                </a:cubicBezTo>
                <a:cubicBezTo>
                  <a:pt x="137" y="64"/>
                  <a:pt x="137" y="68"/>
                  <a:pt x="137" y="70"/>
                </a:cubicBezTo>
                <a:cubicBezTo>
                  <a:pt x="137" y="71"/>
                  <a:pt x="137" y="71"/>
                  <a:pt x="138" y="72"/>
                </a:cubicBezTo>
                <a:lnTo>
                  <a:pt x="137" y="101"/>
                </a:lnTo>
                <a:close/>
                <a:moveTo>
                  <a:pt x="98" y="106"/>
                </a:moveTo>
                <a:cubicBezTo>
                  <a:pt x="46" y="106"/>
                  <a:pt x="46" y="106"/>
                  <a:pt x="46" y="106"/>
                </a:cubicBezTo>
                <a:cubicBezTo>
                  <a:pt x="44" y="106"/>
                  <a:pt x="43" y="107"/>
                  <a:pt x="43" y="109"/>
                </a:cubicBezTo>
                <a:cubicBezTo>
                  <a:pt x="43" y="110"/>
                  <a:pt x="44" y="112"/>
                  <a:pt x="46" y="112"/>
                </a:cubicBezTo>
                <a:cubicBezTo>
                  <a:pt x="98" y="112"/>
                  <a:pt x="98" y="112"/>
                  <a:pt x="98" y="112"/>
                </a:cubicBezTo>
                <a:cubicBezTo>
                  <a:pt x="100" y="112"/>
                  <a:pt x="101" y="110"/>
                  <a:pt x="101" y="109"/>
                </a:cubicBezTo>
                <a:cubicBezTo>
                  <a:pt x="101" y="107"/>
                  <a:pt x="100" y="106"/>
                  <a:pt x="98" y="106"/>
                </a:cubicBez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0"/>
          <p:cNvSpPr>
            <a:spLocks noEditPoints="1"/>
          </p:cNvSpPr>
          <p:nvPr/>
        </p:nvSpPr>
        <p:spPr bwMode="auto">
          <a:xfrm>
            <a:off x="4753672" y="4984170"/>
            <a:ext cx="260599" cy="362539"/>
          </a:xfrm>
          <a:custGeom>
            <a:avLst/>
            <a:gdLst>
              <a:gd name="T0" fmla="*/ 38 w 144"/>
              <a:gd name="T1" fmla="*/ 181 h 200"/>
              <a:gd name="T2" fmla="*/ 108 w 144"/>
              <a:gd name="T3" fmla="*/ 178 h 200"/>
              <a:gd name="T4" fmla="*/ 38 w 144"/>
              <a:gd name="T5" fmla="*/ 175 h 200"/>
              <a:gd name="T6" fmla="*/ 97 w 144"/>
              <a:gd name="T7" fmla="*/ 165 h 200"/>
              <a:gd name="T8" fmla="*/ 97 w 144"/>
              <a:gd name="T9" fmla="*/ 159 h 200"/>
              <a:gd name="T10" fmla="*/ 44 w 144"/>
              <a:gd name="T11" fmla="*/ 162 h 200"/>
              <a:gd name="T12" fmla="*/ 97 w 144"/>
              <a:gd name="T13" fmla="*/ 165 h 200"/>
              <a:gd name="T14" fmla="*/ 35 w 144"/>
              <a:gd name="T15" fmla="*/ 149 h 200"/>
              <a:gd name="T16" fmla="*/ 9 w 144"/>
              <a:gd name="T17" fmla="*/ 200 h 200"/>
              <a:gd name="T18" fmla="*/ 13 w 144"/>
              <a:gd name="T19" fmla="*/ 198 h 200"/>
              <a:gd name="T20" fmla="*/ 39 w 144"/>
              <a:gd name="T21" fmla="*/ 148 h 200"/>
              <a:gd name="T22" fmla="*/ 26 w 144"/>
              <a:gd name="T23" fmla="*/ 191 h 200"/>
              <a:gd name="T24" fmla="*/ 26 w 144"/>
              <a:gd name="T25" fmla="*/ 197 h 200"/>
              <a:gd name="T26" fmla="*/ 121 w 144"/>
              <a:gd name="T27" fmla="*/ 194 h 200"/>
              <a:gd name="T28" fmla="*/ 28 w 144"/>
              <a:gd name="T29" fmla="*/ 98 h 200"/>
              <a:gd name="T30" fmla="*/ 28 w 144"/>
              <a:gd name="T31" fmla="*/ 120 h 200"/>
              <a:gd name="T32" fmla="*/ 28 w 144"/>
              <a:gd name="T33" fmla="*/ 98 h 200"/>
              <a:gd name="T34" fmla="*/ 23 w 144"/>
              <a:gd name="T35" fmla="*/ 109 h 200"/>
              <a:gd name="T36" fmla="*/ 33 w 144"/>
              <a:gd name="T37" fmla="*/ 109 h 200"/>
              <a:gd name="T38" fmla="*/ 109 w 144"/>
              <a:gd name="T39" fmla="*/ 149 h 200"/>
              <a:gd name="T40" fmla="*/ 104 w 144"/>
              <a:gd name="T41" fmla="*/ 152 h 200"/>
              <a:gd name="T42" fmla="*/ 133 w 144"/>
              <a:gd name="T43" fmla="*/ 200 h 200"/>
              <a:gd name="T44" fmla="*/ 136 w 144"/>
              <a:gd name="T45" fmla="*/ 195 h 200"/>
              <a:gd name="T46" fmla="*/ 116 w 144"/>
              <a:gd name="T47" fmla="*/ 98 h 200"/>
              <a:gd name="T48" fmla="*/ 116 w 144"/>
              <a:gd name="T49" fmla="*/ 120 h 200"/>
              <a:gd name="T50" fmla="*/ 116 w 144"/>
              <a:gd name="T51" fmla="*/ 98 h 200"/>
              <a:gd name="T52" fmla="*/ 111 w 144"/>
              <a:gd name="T53" fmla="*/ 109 h 200"/>
              <a:gd name="T54" fmla="*/ 121 w 144"/>
              <a:gd name="T55" fmla="*/ 109 h 200"/>
              <a:gd name="T56" fmla="*/ 143 w 144"/>
              <a:gd name="T57" fmla="*/ 70 h 200"/>
              <a:gd name="T58" fmla="*/ 129 w 144"/>
              <a:gd name="T59" fmla="*/ 17 h 200"/>
              <a:gd name="T60" fmla="*/ 72 w 144"/>
              <a:gd name="T61" fmla="*/ 0 h 200"/>
              <a:gd name="T62" fmla="*/ 15 w 144"/>
              <a:gd name="T63" fmla="*/ 17 h 200"/>
              <a:gd name="T64" fmla="*/ 1 w 144"/>
              <a:gd name="T65" fmla="*/ 70 h 200"/>
              <a:gd name="T66" fmla="*/ 0 w 144"/>
              <a:gd name="T67" fmla="*/ 71 h 200"/>
              <a:gd name="T68" fmla="*/ 11 w 144"/>
              <a:gd name="T69" fmla="*/ 140 h 200"/>
              <a:gd name="T70" fmla="*/ 130 w 144"/>
              <a:gd name="T71" fmla="*/ 142 h 200"/>
              <a:gd name="T72" fmla="*/ 143 w 144"/>
              <a:gd name="T73" fmla="*/ 101 h 200"/>
              <a:gd name="T74" fmla="*/ 143 w 144"/>
              <a:gd name="T75" fmla="*/ 70 h 200"/>
              <a:gd name="T76" fmla="*/ 115 w 144"/>
              <a:gd name="T77" fmla="*/ 10 h 200"/>
              <a:gd name="T78" fmla="*/ 135 w 144"/>
              <a:gd name="T79" fmla="*/ 55 h 200"/>
              <a:gd name="T80" fmla="*/ 75 w 144"/>
              <a:gd name="T81" fmla="*/ 6 h 200"/>
              <a:gd name="T82" fmla="*/ 29 w 144"/>
              <a:gd name="T83" fmla="*/ 10 h 200"/>
              <a:gd name="T84" fmla="*/ 69 w 144"/>
              <a:gd name="T85" fmla="*/ 55 h 200"/>
              <a:gd name="T86" fmla="*/ 20 w 144"/>
              <a:gd name="T87" fmla="*/ 18 h 200"/>
              <a:gd name="T88" fmla="*/ 129 w 144"/>
              <a:gd name="T89" fmla="*/ 136 h 200"/>
              <a:gd name="T90" fmla="*/ 6 w 144"/>
              <a:gd name="T91" fmla="*/ 101 h 200"/>
              <a:gd name="T92" fmla="*/ 7 w 144"/>
              <a:gd name="T93" fmla="*/ 70 h 200"/>
              <a:gd name="T94" fmla="*/ 136 w 144"/>
              <a:gd name="T95" fmla="*/ 61 h 200"/>
              <a:gd name="T96" fmla="*/ 138 w 144"/>
              <a:gd name="T97" fmla="*/ 72 h 200"/>
              <a:gd name="T98" fmla="*/ 98 w 144"/>
              <a:gd name="T99" fmla="*/ 106 h 200"/>
              <a:gd name="T100" fmla="*/ 43 w 144"/>
              <a:gd name="T101" fmla="*/ 109 h 200"/>
              <a:gd name="T102" fmla="*/ 98 w 144"/>
              <a:gd name="T103" fmla="*/ 112 h 200"/>
              <a:gd name="T104" fmla="*/ 98 w 144"/>
              <a:gd name="T105" fmla="*/ 10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00">
                <a:moveTo>
                  <a:pt x="35" y="178"/>
                </a:moveTo>
                <a:cubicBezTo>
                  <a:pt x="35" y="180"/>
                  <a:pt x="37" y="181"/>
                  <a:pt x="38" y="181"/>
                </a:cubicBezTo>
                <a:cubicBezTo>
                  <a:pt x="105" y="181"/>
                  <a:pt x="105" y="181"/>
                  <a:pt x="105" y="181"/>
                </a:cubicBezTo>
                <a:cubicBezTo>
                  <a:pt x="107" y="181"/>
                  <a:pt x="108" y="180"/>
                  <a:pt x="108" y="178"/>
                </a:cubicBezTo>
                <a:cubicBezTo>
                  <a:pt x="108" y="177"/>
                  <a:pt x="107" y="175"/>
                  <a:pt x="105" y="175"/>
                </a:cubicBezTo>
                <a:cubicBezTo>
                  <a:pt x="38" y="175"/>
                  <a:pt x="38" y="175"/>
                  <a:pt x="38" y="175"/>
                </a:cubicBezTo>
                <a:cubicBezTo>
                  <a:pt x="37" y="175"/>
                  <a:pt x="35" y="177"/>
                  <a:pt x="35" y="178"/>
                </a:cubicBezTo>
                <a:close/>
                <a:moveTo>
                  <a:pt x="97" y="165"/>
                </a:moveTo>
                <a:cubicBezTo>
                  <a:pt x="99" y="165"/>
                  <a:pt x="100" y="164"/>
                  <a:pt x="100" y="162"/>
                </a:cubicBezTo>
                <a:cubicBezTo>
                  <a:pt x="100" y="161"/>
                  <a:pt x="99" y="159"/>
                  <a:pt x="97" y="159"/>
                </a:cubicBezTo>
                <a:cubicBezTo>
                  <a:pt x="47" y="159"/>
                  <a:pt x="47" y="159"/>
                  <a:pt x="47" y="159"/>
                </a:cubicBezTo>
                <a:cubicBezTo>
                  <a:pt x="45" y="159"/>
                  <a:pt x="44" y="161"/>
                  <a:pt x="44" y="162"/>
                </a:cubicBezTo>
                <a:cubicBezTo>
                  <a:pt x="44" y="164"/>
                  <a:pt x="45" y="165"/>
                  <a:pt x="47" y="165"/>
                </a:cubicBezTo>
                <a:lnTo>
                  <a:pt x="97" y="165"/>
                </a:lnTo>
                <a:close/>
                <a:moveTo>
                  <a:pt x="39" y="148"/>
                </a:moveTo>
                <a:cubicBezTo>
                  <a:pt x="37" y="148"/>
                  <a:pt x="35" y="148"/>
                  <a:pt x="35" y="149"/>
                </a:cubicBezTo>
                <a:cubicBezTo>
                  <a:pt x="8" y="195"/>
                  <a:pt x="8" y="195"/>
                  <a:pt x="8" y="195"/>
                </a:cubicBezTo>
                <a:cubicBezTo>
                  <a:pt x="7" y="197"/>
                  <a:pt x="8" y="199"/>
                  <a:pt x="9" y="200"/>
                </a:cubicBezTo>
                <a:cubicBezTo>
                  <a:pt x="10" y="200"/>
                  <a:pt x="10" y="200"/>
                  <a:pt x="11" y="200"/>
                </a:cubicBezTo>
                <a:cubicBezTo>
                  <a:pt x="12" y="200"/>
                  <a:pt x="13" y="199"/>
                  <a:pt x="13" y="198"/>
                </a:cubicBezTo>
                <a:cubicBezTo>
                  <a:pt x="40" y="152"/>
                  <a:pt x="40" y="152"/>
                  <a:pt x="40" y="152"/>
                </a:cubicBezTo>
                <a:cubicBezTo>
                  <a:pt x="41" y="151"/>
                  <a:pt x="40" y="149"/>
                  <a:pt x="39" y="148"/>
                </a:cubicBezTo>
                <a:close/>
                <a:moveTo>
                  <a:pt x="118" y="191"/>
                </a:moveTo>
                <a:cubicBezTo>
                  <a:pt x="26" y="191"/>
                  <a:pt x="26" y="191"/>
                  <a:pt x="26" y="191"/>
                </a:cubicBezTo>
                <a:cubicBezTo>
                  <a:pt x="24" y="191"/>
                  <a:pt x="23" y="192"/>
                  <a:pt x="23" y="194"/>
                </a:cubicBezTo>
                <a:cubicBezTo>
                  <a:pt x="23" y="196"/>
                  <a:pt x="24" y="197"/>
                  <a:pt x="26" y="197"/>
                </a:cubicBezTo>
                <a:cubicBezTo>
                  <a:pt x="118" y="197"/>
                  <a:pt x="118" y="197"/>
                  <a:pt x="118" y="197"/>
                </a:cubicBezTo>
                <a:cubicBezTo>
                  <a:pt x="120" y="197"/>
                  <a:pt x="121" y="196"/>
                  <a:pt x="121" y="194"/>
                </a:cubicBezTo>
                <a:cubicBezTo>
                  <a:pt x="121" y="192"/>
                  <a:pt x="120" y="191"/>
                  <a:pt x="118" y="191"/>
                </a:cubicBezTo>
                <a:close/>
                <a:moveTo>
                  <a:pt x="28" y="98"/>
                </a:moveTo>
                <a:cubicBezTo>
                  <a:pt x="22" y="98"/>
                  <a:pt x="17" y="103"/>
                  <a:pt x="17" y="109"/>
                </a:cubicBezTo>
                <a:cubicBezTo>
                  <a:pt x="17" y="115"/>
                  <a:pt x="22" y="120"/>
                  <a:pt x="28" y="120"/>
                </a:cubicBezTo>
                <a:cubicBezTo>
                  <a:pt x="34" y="120"/>
                  <a:pt x="39" y="115"/>
                  <a:pt x="39" y="109"/>
                </a:cubicBezTo>
                <a:cubicBezTo>
                  <a:pt x="39" y="103"/>
                  <a:pt x="34" y="98"/>
                  <a:pt x="28" y="98"/>
                </a:cubicBezTo>
                <a:close/>
                <a:moveTo>
                  <a:pt x="28" y="114"/>
                </a:moveTo>
                <a:cubicBezTo>
                  <a:pt x="25" y="114"/>
                  <a:pt x="23" y="112"/>
                  <a:pt x="23" y="109"/>
                </a:cubicBezTo>
                <a:cubicBezTo>
                  <a:pt x="23" y="106"/>
                  <a:pt x="25" y="104"/>
                  <a:pt x="28" y="104"/>
                </a:cubicBezTo>
                <a:cubicBezTo>
                  <a:pt x="31" y="104"/>
                  <a:pt x="33" y="106"/>
                  <a:pt x="33" y="109"/>
                </a:cubicBezTo>
                <a:cubicBezTo>
                  <a:pt x="33" y="112"/>
                  <a:pt x="31" y="114"/>
                  <a:pt x="28" y="114"/>
                </a:cubicBezTo>
                <a:close/>
                <a:moveTo>
                  <a:pt x="109" y="149"/>
                </a:moveTo>
                <a:cubicBezTo>
                  <a:pt x="108" y="148"/>
                  <a:pt x="107" y="148"/>
                  <a:pt x="105" y="148"/>
                </a:cubicBezTo>
                <a:cubicBezTo>
                  <a:pt x="104" y="149"/>
                  <a:pt x="103" y="151"/>
                  <a:pt x="104" y="152"/>
                </a:cubicBezTo>
                <a:cubicBezTo>
                  <a:pt x="131" y="198"/>
                  <a:pt x="131" y="198"/>
                  <a:pt x="131" y="198"/>
                </a:cubicBezTo>
                <a:cubicBezTo>
                  <a:pt x="131" y="199"/>
                  <a:pt x="132" y="200"/>
                  <a:pt x="133" y="200"/>
                </a:cubicBezTo>
                <a:cubicBezTo>
                  <a:pt x="134" y="200"/>
                  <a:pt x="134" y="200"/>
                  <a:pt x="135" y="200"/>
                </a:cubicBezTo>
                <a:cubicBezTo>
                  <a:pt x="136" y="199"/>
                  <a:pt x="137" y="197"/>
                  <a:pt x="136" y="195"/>
                </a:cubicBezTo>
                <a:lnTo>
                  <a:pt x="109" y="149"/>
                </a:lnTo>
                <a:close/>
                <a:moveTo>
                  <a:pt x="116" y="98"/>
                </a:moveTo>
                <a:cubicBezTo>
                  <a:pt x="110" y="98"/>
                  <a:pt x="105" y="103"/>
                  <a:pt x="105" y="109"/>
                </a:cubicBezTo>
                <a:cubicBezTo>
                  <a:pt x="105" y="115"/>
                  <a:pt x="110" y="120"/>
                  <a:pt x="116" y="120"/>
                </a:cubicBezTo>
                <a:cubicBezTo>
                  <a:pt x="122" y="120"/>
                  <a:pt x="127" y="115"/>
                  <a:pt x="127" y="109"/>
                </a:cubicBezTo>
                <a:cubicBezTo>
                  <a:pt x="127" y="103"/>
                  <a:pt x="122" y="98"/>
                  <a:pt x="116" y="98"/>
                </a:cubicBezTo>
                <a:close/>
                <a:moveTo>
                  <a:pt x="116" y="114"/>
                </a:moveTo>
                <a:cubicBezTo>
                  <a:pt x="113" y="114"/>
                  <a:pt x="111" y="112"/>
                  <a:pt x="111" y="109"/>
                </a:cubicBezTo>
                <a:cubicBezTo>
                  <a:pt x="111" y="106"/>
                  <a:pt x="113" y="104"/>
                  <a:pt x="116" y="104"/>
                </a:cubicBezTo>
                <a:cubicBezTo>
                  <a:pt x="119" y="104"/>
                  <a:pt x="121" y="106"/>
                  <a:pt x="121" y="109"/>
                </a:cubicBezTo>
                <a:cubicBezTo>
                  <a:pt x="121" y="112"/>
                  <a:pt x="119" y="114"/>
                  <a:pt x="116" y="114"/>
                </a:cubicBezTo>
                <a:close/>
                <a:moveTo>
                  <a:pt x="143" y="70"/>
                </a:moveTo>
                <a:cubicBezTo>
                  <a:pt x="143" y="66"/>
                  <a:pt x="143" y="59"/>
                  <a:pt x="141" y="55"/>
                </a:cubicBezTo>
                <a:cubicBezTo>
                  <a:pt x="140" y="49"/>
                  <a:pt x="130" y="18"/>
                  <a:pt x="129" y="17"/>
                </a:cubicBezTo>
                <a:cubicBezTo>
                  <a:pt x="127" y="10"/>
                  <a:pt x="123" y="6"/>
                  <a:pt x="117" y="4"/>
                </a:cubicBezTo>
                <a:cubicBezTo>
                  <a:pt x="106" y="0"/>
                  <a:pt x="87" y="0"/>
                  <a:pt x="72" y="0"/>
                </a:cubicBezTo>
                <a:cubicBezTo>
                  <a:pt x="57" y="0"/>
                  <a:pt x="37" y="0"/>
                  <a:pt x="27" y="4"/>
                </a:cubicBezTo>
                <a:cubicBezTo>
                  <a:pt x="21" y="6"/>
                  <a:pt x="17" y="10"/>
                  <a:pt x="15" y="17"/>
                </a:cubicBezTo>
                <a:cubicBezTo>
                  <a:pt x="14" y="18"/>
                  <a:pt x="4" y="49"/>
                  <a:pt x="3" y="55"/>
                </a:cubicBezTo>
                <a:cubicBezTo>
                  <a:pt x="1" y="59"/>
                  <a:pt x="1" y="66"/>
                  <a:pt x="1" y="70"/>
                </a:cubicBezTo>
                <a:cubicBezTo>
                  <a:pt x="0" y="70"/>
                  <a:pt x="0" y="70"/>
                  <a:pt x="0" y="71"/>
                </a:cubicBezTo>
                <a:cubicBezTo>
                  <a:pt x="0" y="71"/>
                  <a:pt x="0" y="71"/>
                  <a:pt x="0" y="71"/>
                </a:cubicBezTo>
                <a:cubicBezTo>
                  <a:pt x="0" y="74"/>
                  <a:pt x="0" y="101"/>
                  <a:pt x="0" y="101"/>
                </a:cubicBezTo>
                <a:cubicBezTo>
                  <a:pt x="0" y="115"/>
                  <a:pt x="4" y="129"/>
                  <a:pt x="11" y="140"/>
                </a:cubicBezTo>
                <a:cubicBezTo>
                  <a:pt x="11" y="141"/>
                  <a:pt x="12" y="142"/>
                  <a:pt x="13" y="142"/>
                </a:cubicBezTo>
                <a:cubicBezTo>
                  <a:pt x="130" y="142"/>
                  <a:pt x="130" y="142"/>
                  <a:pt x="130" y="142"/>
                </a:cubicBezTo>
                <a:cubicBezTo>
                  <a:pt x="132" y="142"/>
                  <a:pt x="132" y="141"/>
                  <a:pt x="133" y="140"/>
                </a:cubicBezTo>
                <a:cubicBezTo>
                  <a:pt x="140" y="129"/>
                  <a:pt x="143" y="115"/>
                  <a:pt x="143" y="101"/>
                </a:cubicBezTo>
                <a:cubicBezTo>
                  <a:pt x="144" y="71"/>
                  <a:pt x="144" y="71"/>
                  <a:pt x="144" y="71"/>
                </a:cubicBezTo>
                <a:cubicBezTo>
                  <a:pt x="144" y="70"/>
                  <a:pt x="143" y="70"/>
                  <a:pt x="143" y="70"/>
                </a:cubicBezTo>
                <a:close/>
                <a:moveTo>
                  <a:pt x="75" y="6"/>
                </a:moveTo>
                <a:cubicBezTo>
                  <a:pt x="87" y="6"/>
                  <a:pt x="106" y="6"/>
                  <a:pt x="115" y="10"/>
                </a:cubicBezTo>
                <a:cubicBezTo>
                  <a:pt x="119" y="11"/>
                  <a:pt x="122" y="14"/>
                  <a:pt x="123" y="18"/>
                </a:cubicBezTo>
                <a:cubicBezTo>
                  <a:pt x="124" y="19"/>
                  <a:pt x="133" y="47"/>
                  <a:pt x="135" y="55"/>
                </a:cubicBezTo>
                <a:cubicBezTo>
                  <a:pt x="75" y="55"/>
                  <a:pt x="75" y="55"/>
                  <a:pt x="75" y="55"/>
                </a:cubicBezTo>
                <a:lnTo>
                  <a:pt x="75" y="6"/>
                </a:lnTo>
                <a:close/>
                <a:moveTo>
                  <a:pt x="20" y="18"/>
                </a:moveTo>
                <a:cubicBezTo>
                  <a:pt x="22" y="14"/>
                  <a:pt x="25" y="11"/>
                  <a:pt x="29" y="10"/>
                </a:cubicBezTo>
                <a:cubicBezTo>
                  <a:pt x="38" y="6"/>
                  <a:pt x="57" y="6"/>
                  <a:pt x="69" y="6"/>
                </a:cubicBezTo>
                <a:cubicBezTo>
                  <a:pt x="69" y="55"/>
                  <a:pt x="69" y="55"/>
                  <a:pt x="69" y="55"/>
                </a:cubicBezTo>
                <a:cubicBezTo>
                  <a:pt x="9" y="55"/>
                  <a:pt x="9" y="55"/>
                  <a:pt x="9" y="55"/>
                </a:cubicBezTo>
                <a:cubicBezTo>
                  <a:pt x="11" y="47"/>
                  <a:pt x="20" y="19"/>
                  <a:pt x="20" y="18"/>
                </a:cubicBezTo>
                <a:close/>
                <a:moveTo>
                  <a:pt x="137" y="101"/>
                </a:moveTo>
                <a:cubicBezTo>
                  <a:pt x="137" y="113"/>
                  <a:pt x="134" y="125"/>
                  <a:pt x="129" y="136"/>
                </a:cubicBezTo>
                <a:cubicBezTo>
                  <a:pt x="15" y="136"/>
                  <a:pt x="15" y="136"/>
                  <a:pt x="15" y="136"/>
                </a:cubicBezTo>
                <a:cubicBezTo>
                  <a:pt x="9" y="125"/>
                  <a:pt x="6" y="113"/>
                  <a:pt x="6" y="101"/>
                </a:cubicBezTo>
                <a:cubicBezTo>
                  <a:pt x="6" y="101"/>
                  <a:pt x="6" y="78"/>
                  <a:pt x="6" y="72"/>
                </a:cubicBezTo>
                <a:cubicBezTo>
                  <a:pt x="6" y="71"/>
                  <a:pt x="7" y="71"/>
                  <a:pt x="7" y="70"/>
                </a:cubicBezTo>
                <a:cubicBezTo>
                  <a:pt x="7" y="68"/>
                  <a:pt x="7" y="64"/>
                  <a:pt x="7" y="61"/>
                </a:cubicBezTo>
                <a:cubicBezTo>
                  <a:pt x="136" y="61"/>
                  <a:pt x="136" y="61"/>
                  <a:pt x="136" y="61"/>
                </a:cubicBezTo>
                <a:cubicBezTo>
                  <a:pt x="137" y="64"/>
                  <a:pt x="137" y="68"/>
                  <a:pt x="137" y="70"/>
                </a:cubicBezTo>
                <a:cubicBezTo>
                  <a:pt x="137" y="71"/>
                  <a:pt x="137" y="71"/>
                  <a:pt x="138" y="72"/>
                </a:cubicBezTo>
                <a:lnTo>
                  <a:pt x="137" y="101"/>
                </a:lnTo>
                <a:close/>
                <a:moveTo>
                  <a:pt x="98" y="106"/>
                </a:moveTo>
                <a:cubicBezTo>
                  <a:pt x="46" y="106"/>
                  <a:pt x="46" y="106"/>
                  <a:pt x="46" y="106"/>
                </a:cubicBezTo>
                <a:cubicBezTo>
                  <a:pt x="44" y="106"/>
                  <a:pt x="43" y="107"/>
                  <a:pt x="43" y="109"/>
                </a:cubicBezTo>
                <a:cubicBezTo>
                  <a:pt x="43" y="110"/>
                  <a:pt x="44" y="112"/>
                  <a:pt x="46" y="112"/>
                </a:cubicBezTo>
                <a:cubicBezTo>
                  <a:pt x="98" y="112"/>
                  <a:pt x="98" y="112"/>
                  <a:pt x="98" y="112"/>
                </a:cubicBezTo>
                <a:cubicBezTo>
                  <a:pt x="100" y="112"/>
                  <a:pt x="101" y="110"/>
                  <a:pt x="101" y="109"/>
                </a:cubicBezTo>
                <a:cubicBezTo>
                  <a:pt x="101" y="107"/>
                  <a:pt x="100" y="106"/>
                  <a:pt x="98" y="106"/>
                </a:cubicBez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0"/>
          <p:cNvSpPr>
            <a:spLocks noEditPoints="1"/>
          </p:cNvSpPr>
          <p:nvPr/>
        </p:nvSpPr>
        <p:spPr bwMode="auto">
          <a:xfrm>
            <a:off x="6882593" y="2540670"/>
            <a:ext cx="260599" cy="362539"/>
          </a:xfrm>
          <a:custGeom>
            <a:avLst/>
            <a:gdLst>
              <a:gd name="T0" fmla="*/ 38 w 144"/>
              <a:gd name="T1" fmla="*/ 181 h 200"/>
              <a:gd name="T2" fmla="*/ 108 w 144"/>
              <a:gd name="T3" fmla="*/ 178 h 200"/>
              <a:gd name="T4" fmla="*/ 38 w 144"/>
              <a:gd name="T5" fmla="*/ 175 h 200"/>
              <a:gd name="T6" fmla="*/ 97 w 144"/>
              <a:gd name="T7" fmla="*/ 165 h 200"/>
              <a:gd name="T8" fmla="*/ 97 w 144"/>
              <a:gd name="T9" fmla="*/ 159 h 200"/>
              <a:gd name="T10" fmla="*/ 44 w 144"/>
              <a:gd name="T11" fmla="*/ 162 h 200"/>
              <a:gd name="T12" fmla="*/ 97 w 144"/>
              <a:gd name="T13" fmla="*/ 165 h 200"/>
              <a:gd name="T14" fmla="*/ 35 w 144"/>
              <a:gd name="T15" fmla="*/ 149 h 200"/>
              <a:gd name="T16" fmla="*/ 9 w 144"/>
              <a:gd name="T17" fmla="*/ 200 h 200"/>
              <a:gd name="T18" fmla="*/ 13 w 144"/>
              <a:gd name="T19" fmla="*/ 198 h 200"/>
              <a:gd name="T20" fmla="*/ 39 w 144"/>
              <a:gd name="T21" fmla="*/ 148 h 200"/>
              <a:gd name="T22" fmla="*/ 26 w 144"/>
              <a:gd name="T23" fmla="*/ 191 h 200"/>
              <a:gd name="T24" fmla="*/ 26 w 144"/>
              <a:gd name="T25" fmla="*/ 197 h 200"/>
              <a:gd name="T26" fmla="*/ 121 w 144"/>
              <a:gd name="T27" fmla="*/ 194 h 200"/>
              <a:gd name="T28" fmla="*/ 28 w 144"/>
              <a:gd name="T29" fmla="*/ 98 h 200"/>
              <a:gd name="T30" fmla="*/ 28 w 144"/>
              <a:gd name="T31" fmla="*/ 120 h 200"/>
              <a:gd name="T32" fmla="*/ 28 w 144"/>
              <a:gd name="T33" fmla="*/ 98 h 200"/>
              <a:gd name="T34" fmla="*/ 23 w 144"/>
              <a:gd name="T35" fmla="*/ 109 h 200"/>
              <a:gd name="T36" fmla="*/ 33 w 144"/>
              <a:gd name="T37" fmla="*/ 109 h 200"/>
              <a:gd name="T38" fmla="*/ 109 w 144"/>
              <a:gd name="T39" fmla="*/ 149 h 200"/>
              <a:gd name="T40" fmla="*/ 104 w 144"/>
              <a:gd name="T41" fmla="*/ 152 h 200"/>
              <a:gd name="T42" fmla="*/ 133 w 144"/>
              <a:gd name="T43" fmla="*/ 200 h 200"/>
              <a:gd name="T44" fmla="*/ 136 w 144"/>
              <a:gd name="T45" fmla="*/ 195 h 200"/>
              <a:gd name="T46" fmla="*/ 116 w 144"/>
              <a:gd name="T47" fmla="*/ 98 h 200"/>
              <a:gd name="T48" fmla="*/ 116 w 144"/>
              <a:gd name="T49" fmla="*/ 120 h 200"/>
              <a:gd name="T50" fmla="*/ 116 w 144"/>
              <a:gd name="T51" fmla="*/ 98 h 200"/>
              <a:gd name="T52" fmla="*/ 111 w 144"/>
              <a:gd name="T53" fmla="*/ 109 h 200"/>
              <a:gd name="T54" fmla="*/ 121 w 144"/>
              <a:gd name="T55" fmla="*/ 109 h 200"/>
              <a:gd name="T56" fmla="*/ 143 w 144"/>
              <a:gd name="T57" fmla="*/ 70 h 200"/>
              <a:gd name="T58" fmla="*/ 129 w 144"/>
              <a:gd name="T59" fmla="*/ 17 h 200"/>
              <a:gd name="T60" fmla="*/ 72 w 144"/>
              <a:gd name="T61" fmla="*/ 0 h 200"/>
              <a:gd name="T62" fmla="*/ 15 w 144"/>
              <a:gd name="T63" fmla="*/ 17 h 200"/>
              <a:gd name="T64" fmla="*/ 1 w 144"/>
              <a:gd name="T65" fmla="*/ 70 h 200"/>
              <a:gd name="T66" fmla="*/ 0 w 144"/>
              <a:gd name="T67" fmla="*/ 71 h 200"/>
              <a:gd name="T68" fmla="*/ 11 w 144"/>
              <a:gd name="T69" fmla="*/ 140 h 200"/>
              <a:gd name="T70" fmla="*/ 130 w 144"/>
              <a:gd name="T71" fmla="*/ 142 h 200"/>
              <a:gd name="T72" fmla="*/ 143 w 144"/>
              <a:gd name="T73" fmla="*/ 101 h 200"/>
              <a:gd name="T74" fmla="*/ 143 w 144"/>
              <a:gd name="T75" fmla="*/ 70 h 200"/>
              <a:gd name="T76" fmla="*/ 115 w 144"/>
              <a:gd name="T77" fmla="*/ 10 h 200"/>
              <a:gd name="T78" fmla="*/ 135 w 144"/>
              <a:gd name="T79" fmla="*/ 55 h 200"/>
              <a:gd name="T80" fmla="*/ 75 w 144"/>
              <a:gd name="T81" fmla="*/ 6 h 200"/>
              <a:gd name="T82" fmla="*/ 29 w 144"/>
              <a:gd name="T83" fmla="*/ 10 h 200"/>
              <a:gd name="T84" fmla="*/ 69 w 144"/>
              <a:gd name="T85" fmla="*/ 55 h 200"/>
              <a:gd name="T86" fmla="*/ 20 w 144"/>
              <a:gd name="T87" fmla="*/ 18 h 200"/>
              <a:gd name="T88" fmla="*/ 129 w 144"/>
              <a:gd name="T89" fmla="*/ 136 h 200"/>
              <a:gd name="T90" fmla="*/ 6 w 144"/>
              <a:gd name="T91" fmla="*/ 101 h 200"/>
              <a:gd name="T92" fmla="*/ 7 w 144"/>
              <a:gd name="T93" fmla="*/ 70 h 200"/>
              <a:gd name="T94" fmla="*/ 136 w 144"/>
              <a:gd name="T95" fmla="*/ 61 h 200"/>
              <a:gd name="T96" fmla="*/ 138 w 144"/>
              <a:gd name="T97" fmla="*/ 72 h 200"/>
              <a:gd name="T98" fmla="*/ 98 w 144"/>
              <a:gd name="T99" fmla="*/ 106 h 200"/>
              <a:gd name="T100" fmla="*/ 43 w 144"/>
              <a:gd name="T101" fmla="*/ 109 h 200"/>
              <a:gd name="T102" fmla="*/ 98 w 144"/>
              <a:gd name="T103" fmla="*/ 112 h 200"/>
              <a:gd name="T104" fmla="*/ 98 w 144"/>
              <a:gd name="T105" fmla="*/ 10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00">
                <a:moveTo>
                  <a:pt x="35" y="178"/>
                </a:moveTo>
                <a:cubicBezTo>
                  <a:pt x="35" y="180"/>
                  <a:pt x="37" y="181"/>
                  <a:pt x="38" y="181"/>
                </a:cubicBezTo>
                <a:cubicBezTo>
                  <a:pt x="105" y="181"/>
                  <a:pt x="105" y="181"/>
                  <a:pt x="105" y="181"/>
                </a:cubicBezTo>
                <a:cubicBezTo>
                  <a:pt x="107" y="181"/>
                  <a:pt x="108" y="180"/>
                  <a:pt x="108" y="178"/>
                </a:cubicBezTo>
                <a:cubicBezTo>
                  <a:pt x="108" y="177"/>
                  <a:pt x="107" y="175"/>
                  <a:pt x="105" y="175"/>
                </a:cubicBezTo>
                <a:cubicBezTo>
                  <a:pt x="38" y="175"/>
                  <a:pt x="38" y="175"/>
                  <a:pt x="38" y="175"/>
                </a:cubicBezTo>
                <a:cubicBezTo>
                  <a:pt x="37" y="175"/>
                  <a:pt x="35" y="177"/>
                  <a:pt x="35" y="178"/>
                </a:cubicBezTo>
                <a:close/>
                <a:moveTo>
                  <a:pt x="97" y="165"/>
                </a:moveTo>
                <a:cubicBezTo>
                  <a:pt x="99" y="165"/>
                  <a:pt x="100" y="164"/>
                  <a:pt x="100" y="162"/>
                </a:cubicBezTo>
                <a:cubicBezTo>
                  <a:pt x="100" y="161"/>
                  <a:pt x="99" y="159"/>
                  <a:pt x="97" y="159"/>
                </a:cubicBezTo>
                <a:cubicBezTo>
                  <a:pt x="47" y="159"/>
                  <a:pt x="47" y="159"/>
                  <a:pt x="47" y="159"/>
                </a:cubicBezTo>
                <a:cubicBezTo>
                  <a:pt x="45" y="159"/>
                  <a:pt x="44" y="161"/>
                  <a:pt x="44" y="162"/>
                </a:cubicBezTo>
                <a:cubicBezTo>
                  <a:pt x="44" y="164"/>
                  <a:pt x="45" y="165"/>
                  <a:pt x="47" y="165"/>
                </a:cubicBezTo>
                <a:lnTo>
                  <a:pt x="97" y="165"/>
                </a:lnTo>
                <a:close/>
                <a:moveTo>
                  <a:pt x="39" y="148"/>
                </a:moveTo>
                <a:cubicBezTo>
                  <a:pt x="37" y="148"/>
                  <a:pt x="35" y="148"/>
                  <a:pt x="35" y="149"/>
                </a:cubicBezTo>
                <a:cubicBezTo>
                  <a:pt x="8" y="195"/>
                  <a:pt x="8" y="195"/>
                  <a:pt x="8" y="195"/>
                </a:cubicBezTo>
                <a:cubicBezTo>
                  <a:pt x="7" y="197"/>
                  <a:pt x="8" y="199"/>
                  <a:pt x="9" y="200"/>
                </a:cubicBezTo>
                <a:cubicBezTo>
                  <a:pt x="10" y="200"/>
                  <a:pt x="10" y="200"/>
                  <a:pt x="11" y="200"/>
                </a:cubicBezTo>
                <a:cubicBezTo>
                  <a:pt x="12" y="200"/>
                  <a:pt x="13" y="199"/>
                  <a:pt x="13" y="198"/>
                </a:cubicBezTo>
                <a:cubicBezTo>
                  <a:pt x="40" y="152"/>
                  <a:pt x="40" y="152"/>
                  <a:pt x="40" y="152"/>
                </a:cubicBezTo>
                <a:cubicBezTo>
                  <a:pt x="41" y="151"/>
                  <a:pt x="40" y="149"/>
                  <a:pt x="39" y="148"/>
                </a:cubicBezTo>
                <a:close/>
                <a:moveTo>
                  <a:pt x="118" y="191"/>
                </a:moveTo>
                <a:cubicBezTo>
                  <a:pt x="26" y="191"/>
                  <a:pt x="26" y="191"/>
                  <a:pt x="26" y="191"/>
                </a:cubicBezTo>
                <a:cubicBezTo>
                  <a:pt x="24" y="191"/>
                  <a:pt x="23" y="192"/>
                  <a:pt x="23" y="194"/>
                </a:cubicBezTo>
                <a:cubicBezTo>
                  <a:pt x="23" y="196"/>
                  <a:pt x="24" y="197"/>
                  <a:pt x="26" y="197"/>
                </a:cubicBezTo>
                <a:cubicBezTo>
                  <a:pt x="118" y="197"/>
                  <a:pt x="118" y="197"/>
                  <a:pt x="118" y="197"/>
                </a:cubicBezTo>
                <a:cubicBezTo>
                  <a:pt x="120" y="197"/>
                  <a:pt x="121" y="196"/>
                  <a:pt x="121" y="194"/>
                </a:cubicBezTo>
                <a:cubicBezTo>
                  <a:pt x="121" y="192"/>
                  <a:pt x="120" y="191"/>
                  <a:pt x="118" y="191"/>
                </a:cubicBezTo>
                <a:close/>
                <a:moveTo>
                  <a:pt x="28" y="98"/>
                </a:moveTo>
                <a:cubicBezTo>
                  <a:pt x="22" y="98"/>
                  <a:pt x="17" y="103"/>
                  <a:pt x="17" y="109"/>
                </a:cubicBezTo>
                <a:cubicBezTo>
                  <a:pt x="17" y="115"/>
                  <a:pt x="22" y="120"/>
                  <a:pt x="28" y="120"/>
                </a:cubicBezTo>
                <a:cubicBezTo>
                  <a:pt x="34" y="120"/>
                  <a:pt x="39" y="115"/>
                  <a:pt x="39" y="109"/>
                </a:cubicBezTo>
                <a:cubicBezTo>
                  <a:pt x="39" y="103"/>
                  <a:pt x="34" y="98"/>
                  <a:pt x="28" y="98"/>
                </a:cubicBezTo>
                <a:close/>
                <a:moveTo>
                  <a:pt x="28" y="114"/>
                </a:moveTo>
                <a:cubicBezTo>
                  <a:pt x="25" y="114"/>
                  <a:pt x="23" y="112"/>
                  <a:pt x="23" y="109"/>
                </a:cubicBezTo>
                <a:cubicBezTo>
                  <a:pt x="23" y="106"/>
                  <a:pt x="25" y="104"/>
                  <a:pt x="28" y="104"/>
                </a:cubicBezTo>
                <a:cubicBezTo>
                  <a:pt x="31" y="104"/>
                  <a:pt x="33" y="106"/>
                  <a:pt x="33" y="109"/>
                </a:cubicBezTo>
                <a:cubicBezTo>
                  <a:pt x="33" y="112"/>
                  <a:pt x="31" y="114"/>
                  <a:pt x="28" y="114"/>
                </a:cubicBezTo>
                <a:close/>
                <a:moveTo>
                  <a:pt x="109" y="149"/>
                </a:moveTo>
                <a:cubicBezTo>
                  <a:pt x="108" y="148"/>
                  <a:pt x="107" y="148"/>
                  <a:pt x="105" y="148"/>
                </a:cubicBezTo>
                <a:cubicBezTo>
                  <a:pt x="104" y="149"/>
                  <a:pt x="103" y="151"/>
                  <a:pt x="104" y="152"/>
                </a:cubicBezTo>
                <a:cubicBezTo>
                  <a:pt x="131" y="198"/>
                  <a:pt x="131" y="198"/>
                  <a:pt x="131" y="198"/>
                </a:cubicBezTo>
                <a:cubicBezTo>
                  <a:pt x="131" y="199"/>
                  <a:pt x="132" y="200"/>
                  <a:pt x="133" y="200"/>
                </a:cubicBezTo>
                <a:cubicBezTo>
                  <a:pt x="134" y="200"/>
                  <a:pt x="134" y="200"/>
                  <a:pt x="135" y="200"/>
                </a:cubicBezTo>
                <a:cubicBezTo>
                  <a:pt x="136" y="199"/>
                  <a:pt x="137" y="197"/>
                  <a:pt x="136" y="195"/>
                </a:cubicBezTo>
                <a:lnTo>
                  <a:pt x="109" y="149"/>
                </a:lnTo>
                <a:close/>
                <a:moveTo>
                  <a:pt x="116" y="98"/>
                </a:moveTo>
                <a:cubicBezTo>
                  <a:pt x="110" y="98"/>
                  <a:pt x="105" y="103"/>
                  <a:pt x="105" y="109"/>
                </a:cubicBezTo>
                <a:cubicBezTo>
                  <a:pt x="105" y="115"/>
                  <a:pt x="110" y="120"/>
                  <a:pt x="116" y="120"/>
                </a:cubicBezTo>
                <a:cubicBezTo>
                  <a:pt x="122" y="120"/>
                  <a:pt x="127" y="115"/>
                  <a:pt x="127" y="109"/>
                </a:cubicBezTo>
                <a:cubicBezTo>
                  <a:pt x="127" y="103"/>
                  <a:pt x="122" y="98"/>
                  <a:pt x="116" y="98"/>
                </a:cubicBezTo>
                <a:close/>
                <a:moveTo>
                  <a:pt x="116" y="114"/>
                </a:moveTo>
                <a:cubicBezTo>
                  <a:pt x="113" y="114"/>
                  <a:pt x="111" y="112"/>
                  <a:pt x="111" y="109"/>
                </a:cubicBezTo>
                <a:cubicBezTo>
                  <a:pt x="111" y="106"/>
                  <a:pt x="113" y="104"/>
                  <a:pt x="116" y="104"/>
                </a:cubicBezTo>
                <a:cubicBezTo>
                  <a:pt x="119" y="104"/>
                  <a:pt x="121" y="106"/>
                  <a:pt x="121" y="109"/>
                </a:cubicBezTo>
                <a:cubicBezTo>
                  <a:pt x="121" y="112"/>
                  <a:pt x="119" y="114"/>
                  <a:pt x="116" y="114"/>
                </a:cubicBezTo>
                <a:close/>
                <a:moveTo>
                  <a:pt x="143" y="70"/>
                </a:moveTo>
                <a:cubicBezTo>
                  <a:pt x="143" y="66"/>
                  <a:pt x="143" y="59"/>
                  <a:pt x="141" y="55"/>
                </a:cubicBezTo>
                <a:cubicBezTo>
                  <a:pt x="140" y="49"/>
                  <a:pt x="130" y="18"/>
                  <a:pt x="129" y="17"/>
                </a:cubicBezTo>
                <a:cubicBezTo>
                  <a:pt x="127" y="10"/>
                  <a:pt x="123" y="6"/>
                  <a:pt x="117" y="4"/>
                </a:cubicBezTo>
                <a:cubicBezTo>
                  <a:pt x="106" y="0"/>
                  <a:pt x="87" y="0"/>
                  <a:pt x="72" y="0"/>
                </a:cubicBezTo>
                <a:cubicBezTo>
                  <a:pt x="57" y="0"/>
                  <a:pt x="37" y="0"/>
                  <a:pt x="27" y="4"/>
                </a:cubicBezTo>
                <a:cubicBezTo>
                  <a:pt x="21" y="6"/>
                  <a:pt x="17" y="10"/>
                  <a:pt x="15" y="17"/>
                </a:cubicBezTo>
                <a:cubicBezTo>
                  <a:pt x="14" y="18"/>
                  <a:pt x="4" y="49"/>
                  <a:pt x="3" y="55"/>
                </a:cubicBezTo>
                <a:cubicBezTo>
                  <a:pt x="1" y="59"/>
                  <a:pt x="1" y="66"/>
                  <a:pt x="1" y="70"/>
                </a:cubicBezTo>
                <a:cubicBezTo>
                  <a:pt x="0" y="70"/>
                  <a:pt x="0" y="70"/>
                  <a:pt x="0" y="71"/>
                </a:cubicBezTo>
                <a:cubicBezTo>
                  <a:pt x="0" y="71"/>
                  <a:pt x="0" y="71"/>
                  <a:pt x="0" y="71"/>
                </a:cubicBezTo>
                <a:cubicBezTo>
                  <a:pt x="0" y="74"/>
                  <a:pt x="0" y="101"/>
                  <a:pt x="0" y="101"/>
                </a:cubicBezTo>
                <a:cubicBezTo>
                  <a:pt x="0" y="115"/>
                  <a:pt x="4" y="129"/>
                  <a:pt x="11" y="140"/>
                </a:cubicBezTo>
                <a:cubicBezTo>
                  <a:pt x="11" y="141"/>
                  <a:pt x="12" y="142"/>
                  <a:pt x="13" y="142"/>
                </a:cubicBezTo>
                <a:cubicBezTo>
                  <a:pt x="130" y="142"/>
                  <a:pt x="130" y="142"/>
                  <a:pt x="130" y="142"/>
                </a:cubicBezTo>
                <a:cubicBezTo>
                  <a:pt x="132" y="142"/>
                  <a:pt x="132" y="141"/>
                  <a:pt x="133" y="140"/>
                </a:cubicBezTo>
                <a:cubicBezTo>
                  <a:pt x="140" y="129"/>
                  <a:pt x="143" y="115"/>
                  <a:pt x="143" y="101"/>
                </a:cubicBezTo>
                <a:cubicBezTo>
                  <a:pt x="144" y="71"/>
                  <a:pt x="144" y="71"/>
                  <a:pt x="144" y="71"/>
                </a:cubicBezTo>
                <a:cubicBezTo>
                  <a:pt x="144" y="70"/>
                  <a:pt x="143" y="70"/>
                  <a:pt x="143" y="70"/>
                </a:cubicBezTo>
                <a:close/>
                <a:moveTo>
                  <a:pt x="75" y="6"/>
                </a:moveTo>
                <a:cubicBezTo>
                  <a:pt x="87" y="6"/>
                  <a:pt x="106" y="6"/>
                  <a:pt x="115" y="10"/>
                </a:cubicBezTo>
                <a:cubicBezTo>
                  <a:pt x="119" y="11"/>
                  <a:pt x="122" y="14"/>
                  <a:pt x="123" y="18"/>
                </a:cubicBezTo>
                <a:cubicBezTo>
                  <a:pt x="124" y="19"/>
                  <a:pt x="133" y="47"/>
                  <a:pt x="135" y="55"/>
                </a:cubicBezTo>
                <a:cubicBezTo>
                  <a:pt x="75" y="55"/>
                  <a:pt x="75" y="55"/>
                  <a:pt x="75" y="55"/>
                </a:cubicBezTo>
                <a:lnTo>
                  <a:pt x="75" y="6"/>
                </a:lnTo>
                <a:close/>
                <a:moveTo>
                  <a:pt x="20" y="18"/>
                </a:moveTo>
                <a:cubicBezTo>
                  <a:pt x="22" y="14"/>
                  <a:pt x="25" y="11"/>
                  <a:pt x="29" y="10"/>
                </a:cubicBezTo>
                <a:cubicBezTo>
                  <a:pt x="38" y="6"/>
                  <a:pt x="57" y="6"/>
                  <a:pt x="69" y="6"/>
                </a:cubicBezTo>
                <a:cubicBezTo>
                  <a:pt x="69" y="55"/>
                  <a:pt x="69" y="55"/>
                  <a:pt x="69" y="55"/>
                </a:cubicBezTo>
                <a:cubicBezTo>
                  <a:pt x="9" y="55"/>
                  <a:pt x="9" y="55"/>
                  <a:pt x="9" y="55"/>
                </a:cubicBezTo>
                <a:cubicBezTo>
                  <a:pt x="11" y="47"/>
                  <a:pt x="20" y="19"/>
                  <a:pt x="20" y="18"/>
                </a:cubicBezTo>
                <a:close/>
                <a:moveTo>
                  <a:pt x="137" y="101"/>
                </a:moveTo>
                <a:cubicBezTo>
                  <a:pt x="137" y="113"/>
                  <a:pt x="134" y="125"/>
                  <a:pt x="129" y="136"/>
                </a:cubicBezTo>
                <a:cubicBezTo>
                  <a:pt x="15" y="136"/>
                  <a:pt x="15" y="136"/>
                  <a:pt x="15" y="136"/>
                </a:cubicBezTo>
                <a:cubicBezTo>
                  <a:pt x="9" y="125"/>
                  <a:pt x="6" y="113"/>
                  <a:pt x="6" y="101"/>
                </a:cubicBezTo>
                <a:cubicBezTo>
                  <a:pt x="6" y="101"/>
                  <a:pt x="6" y="78"/>
                  <a:pt x="6" y="72"/>
                </a:cubicBezTo>
                <a:cubicBezTo>
                  <a:pt x="6" y="71"/>
                  <a:pt x="7" y="71"/>
                  <a:pt x="7" y="70"/>
                </a:cubicBezTo>
                <a:cubicBezTo>
                  <a:pt x="7" y="68"/>
                  <a:pt x="7" y="64"/>
                  <a:pt x="7" y="61"/>
                </a:cubicBezTo>
                <a:cubicBezTo>
                  <a:pt x="136" y="61"/>
                  <a:pt x="136" y="61"/>
                  <a:pt x="136" y="61"/>
                </a:cubicBezTo>
                <a:cubicBezTo>
                  <a:pt x="137" y="64"/>
                  <a:pt x="137" y="68"/>
                  <a:pt x="137" y="70"/>
                </a:cubicBezTo>
                <a:cubicBezTo>
                  <a:pt x="137" y="71"/>
                  <a:pt x="137" y="71"/>
                  <a:pt x="138" y="72"/>
                </a:cubicBezTo>
                <a:lnTo>
                  <a:pt x="137" y="101"/>
                </a:lnTo>
                <a:close/>
                <a:moveTo>
                  <a:pt x="98" y="106"/>
                </a:moveTo>
                <a:cubicBezTo>
                  <a:pt x="46" y="106"/>
                  <a:pt x="46" y="106"/>
                  <a:pt x="46" y="106"/>
                </a:cubicBezTo>
                <a:cubicBezTo>
                  <a:pt x="44" y="106"/>
                  <a:pt x="43" y="107"/>
                  <a:pt x="43" y="109"/>
                </a:cubicBezTo>
                <a:cubicBezTo>
                  <a:pt x="43" y="110"/>
                  <a:pt x="44" y="112"/>
                  <a:pt x="46" y="112"/>
                </a:cubicBezTo>
                <a:cubicBezTo>
                  <a:pt x="98" y="112"/>
                  <a:pt x="98" y="112"/>
                  <a:pt x="98" y="112"/>
                </a:cubicBezTo>
                <a:cubicBezTo>
                  <a:pt x="100" y="112"/>
                  <a:pt x="101" y="110"/>
                  <a:pt x="101" y="109"/>
                </a:cubicBezTo>
                <a:cubicBezTo>
                  <a:pt x="101" y="107"/>
                  <a:pt x="100" y="106"/>
                  <a:pt x="98" y="106"/>
                </a:cubicBez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0"/>
          <p:cNvSpPr>
            <a:spLocks noEditPoints="1"/>
          </p:cNvSpPr>
          <p:nvPr/>
        </p:nvSpPr>
        <p:spPr bwMode="auto">
          <a:xfrm>
            <a:off x="8278432" y="3531167"/>
            <a:ext cx="260599" cy="362539"/>
          </a:xfrm>
          <a:custGeom>
            <a:avLst/>
            <a:gdLst>
              <a:gd name="T0" fmla="*/ 38 w 144"/>
              <a:gd name="T1" fmla="*/ 181 h 200"/>
              <a:gd name="T2" fmla="*/ 108 w 144"/>
              <a:gd name="T3" fmla="*/ 178 h 200"/>
              <a:gd name="T4" fmla="*/ 38 w 144"/>
              <a:gd name="T5" fmla="*/ 175 h 200"/>
              <a:gd name="T6" fmla="*/ 97 w 144"/>
              <a:gd name="T7" fmla="*/ 165 h 200"/>
              <a:gd name="T8" fmla="*/ 97 w 144"/>
              <a:gd name="T9" fmla="*/ 159 h 200"/>
              <a:gd name="T10" fmla="*/ 44 w 144"/>
              <a:gd name="T11" fmla="*/ 162 h 200"/>
              <a:gd name="T12" fmla="*/ 97 w 144"/>
              <a:gd name="T13" fmla="*/ 165 h 200"/>
              <a:gd name="T14" fmla="*/ 35 w 144"/>
              <a:gd name="T15" fmla="*/ 149 h 200"/>
              <a:gd name="T16" fmla="*/ 9 w 144"/>
              <a:gd name="T17" fmla="*/ 200 h 200"/>
              <a:gd name="T18" fmla="*/ 13 w 144"/>
              <a:gd name="T19" fmla="*/ 198 h 200"/>
              <a:gd name="T20" fmla="*/ 39 w 144"/>
              <a:gd name="T21" fmla="*/ 148 h 200"/>
              <a:gd name="T22" fmla="*/ 26 w 144"/>
              <a:gd name="T23" fmla="*/ 191 h 200"/>
              <a:gd name="T24" fmla="*/ 26 w 144"/>
              <a:gd name="T25" fmla="*/ 197 h 200"/>
              <a:gd name="T26" fmla="*/ 121 w 144"/>
              <a:gd name="T27" fmla="*/ 194 h 200"/>
              <a:gd name="T28" fmla="*/ 28 w 144"/>
              <a:gd name="T29" fmla="*/ 98 h 200"/>
              <a:gd name="T30" fmla="*/ 28 w 144"/>
              <a:gd name="T31" fmla="*/ 120 h 200"/>
              <a:gd name="T32" fmla="*/ 28 w 144"/>
              <a:gd name="T33" fmla="*/ 98 h 200"/>
              <a:gd name="T34" fmla="*/ 23 w 144"/>
              <a:gd name="T35" fmla="*/ 109 h 200"/>
              <a:gd name="T36" fmla="*/ 33 w 144"/>
              <a:gd name="T37" fmla="*/ 109 h 200"/>
              <a:gd name="T38" fmla="*/ 109 w 144"/>
              <a:gd name="T39" fmla="*/ 149 h 200"/>
              <a:gd name="T40" fmla="*/ 104 w 144"/>
              <a:gd name="T41" fmla="*/ 152 h 200"/>
              <a:gd name="T42" fmla="*/ 133 w 144"/>
              <a:gd name="T43" fmla="*/ 200 h 200"/>
              <a:gd name="T44" fmla="*/ 136 w 144"/>
              <a:gd name="T45" fmla="*/ 195 h 200"/>
              <a:gd name="T46" fmla="*/ 116 w 144"/>
              <a:gd name="T47" fmla="*/ 98 h 200"/>
              <a:gd name="T48" fmla="*/ 116 w 144"/>
              <a:gd name="T49" fmla="*/ 120 h 200"/>
              <a:gd name="T50" fmla="*/ 116 w 144"/>
              <a:gd name="T51" fmla="*/ 98 h 200"/>
              <a:gd name="T52" fmla="*/ 111 w 144"/>
              <a:gd name="T53" fmla="*/ 109 h 200"/>
              <a:gd name="T54" fmla="*/ 121 w 144"/>
              <a:gd name="T55" fmla="*/ 109 h 200"/>
              <a:gd name="T56" fmla="*/ 143 w 144"/>
              <a:gd name="T57" fmla="*/ 70 h 200"/>
              <a:gd name="T58" fmla="*/ 129 w 144"/>
              <a:gd name="T59" fmla="*/ 17 h 200"/>
              <a:gd name="T60" fmla="*/ 72 w 144"/>
              <a:gd name="T61" fmla="*/ 0 h 200"/>
              <a:gd name="T62" fmla="*/ 15 w 144"/>
              <a:gd name="T63" fmla="*/ 17 h 200"/>
              <a:gd name="T64" fmla="*/ 1 w 144"/>
              <a:gd name="T65" fmla="*/ 70 h 200"/>
              <a:gd name="T66" fmla="*/ 0 w 144"/>
              <a:gd name="T67" fmla="*/ 71 h 200"/>
              <a:gd name="T68" fmla="*/ 11 w 144"/>
              <a:gd name="T69" fmla="*/ 140 h 200"/>
              <a:gd name="T70" fmla="*/ 130 w 144"/>
              <a:gd name="T71" fmla="*/ 142 h 200"/>
              <a:gd name="T72" fmla="*/ 143 w 144"/>
              <a:gd name="T73" fmla="*/ 101 h 200"/>
              <a:gd name="T74" fmla="*/ 143 w 144"/>
              <a:gd name="T75" fmla="*/ 70 h 200"/>
              <a:gd name="T76" fmla="*/ 115 w 144"/>
              <a:gd name="T77" fmla="*/ 10 h 200"/>
              <a:gd name="T78" fmla="*/ 135 w 144"/>
              <a:gd name="T79" fmla="*/ 55 h 200"/>
              <a:gd name="T80" fmla="*/ 75 w 144"/>
              <a:gd name="T81" fmla="*/ 6 h 200"/>
              <a:gd name="T82" fmla="*/ 29 w 144"/>
              <a:gd name="T83" fmla="*/ 10 h 200"/>
              <a:gd name="T84" fmla="*/ 69 w 144"/>
              <a:gd name="T85" fmla="*/ 55 h 200"/>
              <a:gd name="T86" fmla="*/ 20 w 144"/>
              <a:gd name="T87" fmla="*/ 18 h 200"/>
              <a:gd name="T88" fmla="*/ 129 w 144"/>
              <a:gd name="T89" fmla="*/ 136 h 200"/>
              <a:gd name="T90" fmla="*/ 6 w 144"/>
              <a:gd name="T91" fmla="*/ 101 h 200"/>
              <a:gd name="T92" fmla="*/ 7 w 144"/>
              <a:gd name="T93" fmla="*/ 70 h 200"/>
              <a:gd name="T94" fmla="*/ 136 w 144"/>
              <a:gd name="T95" fmla="*/ 61 h 200"/>
              <a:gd name="T96" fmla="*/ 138 w 144"/>
              <a:gd name="T97" fmla="*/ 72 h 200"/>
              <a:gd name="T98" fmla="*/ 98 w 144"/>
              <a:gd name="T99" fmla="*/ 106 h 200"/>
              <a:gd name="T100" fmla="*/ 43 w 144"/>
              <a:gd name="T101" fmla="*/ 109 h 200"/>
              <a:gd name="T102" fmla="*/ 98 w 144"/>
              <a:gd name="T103" fmla="*/ 112 h 200"/>
              <a:gd name="T104" fmla="*/ 98 w 144"/>
              <a:gd name="T105" fmla="*/ 10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00">
                <a:moveTo>
                  <a:pt x="35" y="178"/>
                </a:moveTo>
                <a:cubicBezTo>
                  <a:pt x="35" y="180"/>
                  <a:pt x="37" y="181"/>
                  <a:pt x="38" y="181"/>
                </a:cubicBezTo>
                <a:cubicBezTo>
                  <a:pt x="105" y="181"/>
                  <a:pt x="105" y="181"/>
                  <a:pt x="105" y="181"/>
                </a:cubicBezTo>
                <a:cubicBezTo>
                  <a:pt x="107" y="181"/>
                  <a:pt x="108" y="180"/>
                  <a:pt x="108" y="178"/>
                </a:cubicBezTo>
                <a:cubicBezTo>
                  <a:pt x="108" y="177"/>
                  <a:pt x="107" y="175"/>
                  <a:pt x="105" y="175"/>
                </a:cubicBezTo>
                <a:cubicBezTo>
                  <a:pt x="38" y="175"/>
                  <a:pt x="38" y="175"/>
                  <a:pt x="38" y="175"/>
                </a:cubicBezTo>
                <a:cubicBezTo>
                  <a:pt x="37" y="175"/>
                  <a:pt x="35" y="177"/>
                  <a:pt x="35" y="178"/>
                </a:cubicBezTo>
                <a:close/>
                <a:moveTo>
                  <a:pt x="97" y="165"/>
                </a:moveTo>
                <a:cubicBezTo>
                  <a:pt x="99" y="165"/>
                  <a:pt x="100" y="164"/>
                  <a:pt x="100" y="162"/>
                </a:cubicBezTo>
                <a:cubicBezTo>
                  <a:pt x="100" y="161"/>
                  <a:pt x="99" y="159"/>
                  <a:pt x="97" y="159"/>
                </a:cubicBezTo>
                <a:cubicBezTo>
                  <a:pt x="47" y="159"/>
                  <a:pt x="47" y="159"/>
                  <a:pt x="47" y="159"/>
                </a:cubicBezTo>
                <a:cubicBezTo>
                  <a:pt x="45" y="159"/>
                  <a:pt x="44" y="161"/>
                  <a:pt x="44" y="162"/>
                </a:cubicBezTo>
                <a:cubicBezTo>
                  <a:pt x="44" y="164"/>
                  <a:pt x="45" y="165"/>
                  <a:pt x="47" y="165"/>
                </a:cubicBezTo>
                <a:lnTo>
                  <a:pt x="97" y="165"/>
                </a:lnTo>
                <a:close/>
                <a:moveTo>
                  <a:pt x="39" y="148"/>
                </a:moveTo>
                <a:cubicBezTo>
                  <a:pt x="37" y="148"/>
                  <a:pt x="35" y="148"/>
                  <a:pt x="35" y="149"/>
                </a:cubicBezTo>
                <a:cubicBezTo>
                  <a:pt x="8" y="195"/>
                  <a:pt x="8" y="195"/>
                  <a:pt x="8" y="195"/>
                </a:cubicBezTo>
                <a:cubicBezTo>
                  <a:pt x="7" y="197"/>
                  <a:pt x="8" y="199"/>
                  <a:pt x="9" y="200"/>
                </a:cubicBezTo>
                <a:cubicBezTo>
                  <a:pt x="10" y="200"/>
                  <a:pt x="10" y="200"/>
                  <a:pt x="11" y="200"/>
                </a:cubicBezTo>
                <a:cubicBezTo>
                  <a:pt x="12" y="200"/>
                  <a:pt x="13" y="199"/>
                  <a:pt x="13" y="198"/>
                </a:cubicBezTo>
                <a:cubicBezTo>
                  <a:pt x="40" y="152"/>
                  <a:pt x="40" y="152"/>
                  <a:pt x="40" y="152"/>
                </a:cubicBezTo>
                <a:cubicBezTo>
                  <a:pt x="41" y="151"/>
                  <a:pt x="40" y="149"/>
                  <a:pt x="39" y="148"/>
                </a:cubicBezTo>
                <a:close/>
                <a:moveTo>
                  <a:pt x="118" y="191"/>
                </a:moveTo>
                <a:cubicBezTo>
                  <a:pt x="26" y="191"/>
                  <a:pt x="26" y="191"/>
                  <a:pt x="26" y="191"/>
                </a:cubicBezTo>
                <a:cubicBezTo>
                  <a:pt x="24" y="191"/>
                  <a:pt x="23" y="192"/>
                  <a:pt x="23" y="194"/>
                </a:cubicBezTo>
                <a:cubicBezTo>
                  <a:pt x="23" y="196"/>
                  <a:pt x="24" y="197"/>
                  <a:pt x="26" y="197"/>
                </a:cubicBezTo>
                <a:cubicBezTo>
                  <a:pt x="118" y="197"/>
                  <a:pt x="118" y="197"/>
                  <a:pt x="118" y="197"/>
                </a:cubicBezTo>
                <a:cubicBezTo>
                  <a:pt x="120" y="197"/>
                  <a:pt x="121" y="196"/>
                  <a:pt x="121" y="194"/>
                </a:cubicBezTo>
                <a:cubicBezTo>
                  <a:pt x="121" y="192"/>
                  <a:pt x="120" y="191"/>
                  <a:pt x="118" y="191"/>
                </a:cubicBezTo>
                <a:close/>
                <a:moveTo>
                  <a:pt x="28" y="98"/>
                </a:moveTo>
                <a:cubicBezTo>
                  <a:pt x="22" y="98"/>
                  <a:pt x="17" y="103"/>
                  <a:pt x="17" y="109"/>
                </a:cubicBezTo>
                <a:cubicBezTo>
                  <a:pt x="17" y="115"/>
                  <a:pt x="22" y="120"/>
                  <a:pt x="28" y="120"/>
                </a:cubicBezTo>
                <a:cubicBezTo>
                  <a:pt x="34" y="120"/>
                  <a:pt x="39" y="115"/>
                  <a:pt x="39" y="109"/>
                </a:cubicBezTo>
                <a:cubicBezTo>
                  <a:pt x="39" y="103"/>
                  <a:pt x="34" y="98"/>
                  <a:pt x="28" y="98"/>
                </a:cubicBezTo>
                <a:close/>
                <a:moveTo>
                  <a:pt x="28" y="114"/>
                </a:moveTo>
                <a:cubicBezTo>
                  <a:pt x="25" y="114"/>
                  <a:pt x="23" y="112"/>
                  <a:pt x="23" y="109"/>
                </a:cubicBezTo>
                <a:cubicBezTo>
                  <a:pt x="23" y="106"/>
                  <a:pt x="25" y="104"/>
                  <a:pt x="28" y="104"/>
                </a:cubicBezTo>
                <a:cubicBezTo>
                  <a:pt x="31" y="104"/>
                  <a:pt x="33" y="106"/>
                  <a:pt x="33" y="109"/>
                </a:cubicBezTo>
                <a:cubicBezTo>
                  <a:pt x="33" y="112"/>
                  <a:pt x="31" y="114"/>
                  <a:pt x="28" y="114"/>
                </a:cubicBezTo>
                <a:close/>
                <a:moveTo>
                  <a:pt x="109" y="149"/>
                </a:moveTo>
                <a:cubicBezTo>
                  <a:pt x="108" y="148"/>
                  <a:pt x="107" y="148"/>
                  <a:pt x="105" y="148"/>
                </a:cubicBezTo>
                <a:cubicBezTo>
                  <a:pt x="104" y="149"/>
                  <a:pt x="103" y="151"/>
                  <a:pt x="104" y="152"/>
                </a:cubicBezTo>
                <a:cubicBezTo>
                  <a:pt x="131" y="198"/>
                  <a:pt x="131" y="198"/>
                  <a:pt x="131" y="198"/>
                </a:cubicBezTo>
                <a:cubicBezTo>
                  <a:pt x="131" y="199"/>
                  <a:pt x="132" y="200"/>
                  <a:pt x="133" y="200"/>
                </a:cubicBezTo>
                <a:cubicBezTo>
                  <a:pt x="134" y="200"/>
                  <a:pt x="134" y="200"/>
                  <a:pt x="135" y="200"/>
                </a:cubicBezTo>
                <a:cubicBezTo>
                  <a:pt x="136" y="199"/>
                  <a:pt x="137" y="197"/>
                  <a:pt x="136" y="195"/>
                </a:cubicBezTo>
                <a:lnTo>
                  <a:pt x="109" y="149"/>
                </a:lnTo>
                <a:close/>
                <a:moveTo>
                  <a:pt x="116" y="98"/>
                </a:moveTo>
                <a:cubicBezTo>
                  <a:pt x="110" y="98"/>
                  <a:pt x="105" y="103"/>
                  <a:pt x="105" y="109"/>
                </a:cubicBezTo>
                <a:cubicBezTo>
                  <a:pt x="105" y="115"/>
                  <a:pt x="110" y="120"/>
                  <a:pt x="116" y="120"/>
                </a:cubicBezTo>
                <a:cubicBezTo>
                  <a:pt x="122" y="120"/>
                  <a:pt x="127" y="115"/>
                  <a:pt x="127" y="109"/>
                </a:cubicBezTo>
                <a:cubicBezTo>
                  <a:pt x="127" y="103"/>
                  <a:pt x="122" y="98"/>
                  <a:pt x="116" y="98"/>
                </a:cubicBezTo>
                <a:close/>
                <a:moveTo>
                  <a:pt x="116" y="114"/>
                </a:moveTo>
                <a:cubicBezTo>
                  <a:pt x="113" y="114"/>
                  <a:pt x="111" y="112"/>
                  <a:pt x="111" y="109"/>
                </a:cubicBezTo>
                <a:cubicBezTo>
                  <a:pt x="111" y="106"/>
                  <a:pt x="113" y="104"/>
                  <a:pt x="116" y="104"/>
                </a:cubicBezTo>
                <a:cubicBezTo>
                  <a:pt x="119" y="104"/>
                  <a:pt x="121" y="106"/>
                  <a:pt x="121" y="109"/>
                </a:cubicBezTo>
                <a:cubicBezTo>
                  <a:pt x="121" y="112"/>
                  <a:pt x="119" y="114"/>
                  <a:pt x="116" y="114"/>
                </a:cubicBezTo>
                <a:close/>
                <a:moveTo>
                  <a:pt x="143" y="70"/>
                </a:moveTo>
                <a:cubicBezTo>
                  <a:pt x="143" y="66"/>
                  <a:pt x="143" y="59"/>
                  <a:pt x="141" y="55"/>
                </a:cubicBezTo>
                <a:cubicBezTo>
                  <a:pt x="140" y="49"/>
                  <a:pt x="130" y="18"/>
                  <a:pt x="129" y="17"/>
                </a:cubicBezTo>
                <a:cubicBezTo>
                  <a:pt x="127" y="10"/>
                  <a:pt x="123" y="6"/>
                  <a:pt x="117" y="4"/>
                </a:cubicBezTo>
                <a:cubicBezTo>
                  <a:pt x="106" y="0"/>
                  <a:pt x="87" y="0"/>
                  <a:pt x="72" y="0"/>
                </a:cubicBezTo>
                <a:cubicBezTo>
                  <a:pt x="57" y="0"/>
                  <a:pt x="37" y="0"/>
                  <a:pt x="27" y="4"/>
                </a:cubicBezTo>
                <a:cubicBezTo>
                  <a:pt x="21" y="6"/>
                  <a:pt x="17" y="10"/>
                  <a:pt x="15" y="17"/>
                </a:cubicBezTo>
                <a:cubicBezTo>
                  <a:pt x="14" y="18"/>
                  <a:pt x="4" y="49"/>
                  <a:pt x="3" y="55"/>
                </a:cubicBezTo>
                <a:cubicBezTo>
                  <a:pt x="1" y="59"/>
                  <a:pt x="1" y="66"/>
                  <a:pt x="1" y="70"/>
                </a:cubicBezTo>
                <a:cubicBezTo>
                  <a:pt x="0" y="70"/>
                  <a:pt x="0" y="70"/>
                  <a:pt x="0" y="71"/>
                </a:cubicBezTo>
                <a:cubicBezTo>
                  <a:pt x="0" y="71"/>
                  <a:pt x="0" y="71"/>
                  <a:pt x="0" y="71"/>
                </a:cubicBezTo>
                <a:cubicBezTo>
                  <a:pt x="0" y="74"/>
                  <a:pt x="0" y="101"/>
                  <a:pt x="0" y="101"/>
                </a:cubicBezTo>
                <a:cubicBezTo>
                  <a:pt x="0" y="115"/>
                  <a:pt x="4" y="129"/>
                  <a:pt x="11" y="140"/>
                </a:cubicBezTo>
                <a:cubicBezTo>
                  <a:pt x="11" y="141"/>
                  <a:pt x="12" y="142"/>
                  <a:pt x="13" y="142"/>
                </a:cubicBezTo>
                <a:cubicBezTo>
                  <a:pt x="130" y="142"/>
                  <a:pt x="130" y="142"/>
                  <a:pt x="130" y="142"/>
                </a:cubicBezTo>
                <a:cubicBezTo>
                  <a:pt x="132" y="142"/>
                  <a:pt x="132" y="141"/>
                  <a:pt x="133" y="140"/>
                </a:cubicBezTo>
                <a:cubicBezTo>
                  <a:pt x="140" y="129"/>
                  <a:pt x="143" y="115"/>
                  <a:pt x="143" y="101"/>
                </a:cubicBezTo>
                <a:cubicBezTo>
                  <a:pt x="144" y="71"/>
                  <a:pt x="144" y="71"/>
                  <a:pt x="144" y="71"/>
                </a:cubicBezTo>
                <a:cubicBezTo>
                  <a:pt x="144" y="70"/>
                  <a:pt x="143" y="70"/>
                  <a:pt x="143" y="70"/>
                </a:cubicBezTo>
                <a:close/>
                <a:moveTo>
                  <a:pt x="75" y="6"/>
                </a:moveTo>
                <a:cubicBezTo>
                  <a:pt x="87" y="6"/>
                  <a:pt x="106" y="6"/>
                  <a:pt x="115" y="10"/>
                </a:cubicBezTo>
                <a:cubicBezTo>
                  <a:pt x="119" y="11"/>
                  <a:pt x="122" y="14"/>
                  <a:pt x="123" y="18"/>
                </a:cubicBezTo>
                <a:cubicBezTo>
                  <a:pt x="124" y="19"/>
                  <a:pt x="133" y="47"/>
                  <a:pt x="135" y="55"/>
                </a:cubicBezTo>
                <a:cubicBezTo>
                  <a:pt x="75" y="55"/>
                  <a:pt x="75" y="55"/>
                  <a:pt x="75" y="55"/>
                </a:cubicBezTo>
                <a:lnTo>
                  <a:pt x="75" y="6"/>
                </a:lnTo>
                <a:close/>
                <a:moveTo>
                  <a:pt x="20" y="18"/>
                </a:moveTo>
                <a:cubicBezTo>
                  <a:pt x="22" y="14"/>
                  <a:pt x="25" y="11"/>
                  <a:pt x="29" y="10"/>
                </a:cubicBezTo>
                <a:cubicBezTo>
                  <a:pt x="38" y="6"/>
                  <a:pt x="57" y="6"/>
                  <a:pt x="69" y="6"/>
                </a:cubicBezTo>
                <a:cubicBezTo>
                  <a:pt x="69" y="55"/>
                  <a:pt x="69" y="55"/>
                  <a:pt x="69" y="55"/>
                </a:cubicBezTo>
                <a:cubicBezTo>
                  <a:pt x="9" y="55"/>
                  <a:pt x="9" y="55"/>
                  <a:pt x="9" y="55"/>
                </a:cubicBezTo>
                <a:cubicBezTo>
                  <a:pt x="11" y="47"/>
                  <a:pt x="20" y="19"/>
                  <a:pt x="20" y="18"/>
                </a:cubicBezTo>
                <a:close/>
                <a:moveTo>
                  <a:pt x="137" y="101"/>
                </a:moveTo>
                <a:cubicBezTo>
                  <a:pt x="137" y="113"/>
                  <a:pt x="134" y="125"/>
                  <a:pt x="129" y="136"/>
                </a:cubicBezTo>
                <a:cubicBezTo>
                  <a:pt x="15" y="136"/>
                  <a:pt x="15" y="136"/>
                  <a:pt x="15" y="136"/>
                </a:cubicBezTo>
                <a:cubicBezTo>
                  <a:pt x="9" y="125"/>
                  <a:pt x="6" y="113"/>
                  <a:pt x="6" y="101"/>
                </a:cubicBezTo>
                <a:cubicBezTo>
                  <a:pt x="6" y="101"/>
                  <a:pt x="6" y="78"/>
                  <a:pt x="6" y="72"/>
                </a:cubicBezTo>
                <a:cubicBezTo>
                  <a:pt x="6" y="71"/>
                  <a:pt x="7" y="71"/>
                  <a:pt x="7" y="70"/>
                </a:cubicBezTo>
                <a:cubicBezTo>
                  <a:pt x="7" y="68"/>
                  <a:pt x="7" y="64"/>
                  <a:pt x="7" y="61"/>
                </a:cubicBezTo>
                <a:cubicBezTo>
                  <a:pt x="136" y="61"/>
                  <a:pt x="136" y="61"/>
                  <a:pt x="136" y="61"/>
                </a:cubicBezTo>
                <a:cubicBezTo>
                  <a:pt x="137" y="64"/>
                  <a:pt x="137" y="68"/>
                  <a:pt x="137" y="70"/>
                </a:cubicBezTo>
                <a:cubicBezTo>
                  <a:pt x="137" y="71"/>
                  <a:pt x="137" y="71"/>
                  <a:pt x="138" y="72"/>
                </a:cubicBezTo>
                <a:lnTo>
                  <a:pt x="137" y="101"/>
                </a:lnTo>
                <a:close/>
                <a:moveTo>
                  <a:pt x="98" y="106"/>
                </a:moveTo>
                <a:cubicBezTo>
                  <a:pt x="46" y="106"/>
                  <a:pt x="46" y="106"/>
                  <a:pt x="46" y="106"/>
                </a:cubicBezTo>
                <a:cubicBezTo>
                  <a:pt x="44" y="106"/>
                  <a:pt x="43" y="107"/>
                  <a:pt x="43" y="109"/>
                </a:cubicBezTo>
                <a:cubicBezTo>
                  <a:pt x="43" y="110"/>
                  <a:pt x="44" y="112"/>
                  <a:pt x="46" y="112"/>
                </a:cubicBezTo>
                <a:cubicBezTo>
                  <a:pt x="98" y="112"/>
                  <a:pt x="98" y="112"/>
                  <a:pt x="98" y="112"/>
                </a:cubicBezTo>
                <a:cubicBezTo>
                  <a:pt x="100" y="112"/>
                  <a:pt x="101" y="110"/>
                  <a:pt x="101" y="109"/>
                </a:cubicBezTo>
                <a:cubicBezTo>
                  <a:pt x="101" y="107"/>
                  <a:pt x="100" y="106"/>
                  <a:pt x="98" y="106"/>
                </a:cubicBez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0"/>
          <p:cNvSpPr>
            <a:spLocks noEditPoints="1"/>
          </p:cNvSpPr>
          <p:nvPr/>
        </p:nvSpPr>
        <p:spPr bwMode="auto">
          <a:xfrm>
            <a:off x="7582933" y="4968412"/>
            <a:ext cx="260599" cy="362539"/>
          </a:xfrm>
          <a:custGeom>
            <a:avLst/>
            <a:gdLst>
              <a:gd name="T0" fmla="*/ 38 w 144"/>
              <a:gd name="T1" fmla="*/ 181 h 200"/>
              <a:gd name="T2" fmla="*/ 108 w 144"/>
              <a:gd name="T3" fmla="*/ 178 h 200"/>
              <a:gd name="T4" fmla="*/ 38 w 144"/>
              <a:gd name="T5" fmla="*/ 175 h 200"/>
              <a:gd name="T6" fmla="*/ 97 w 144"/>
              <a:gd name="T7" fmla="*/ 165 h 200"/>
              <a:gd name="T8" fmla="*/ 97 w 144"/>
              <a:gd name="T9" fmla="*/ 159 h 200"/>
              <a:gd name="T10" fmla="*/ 44 w 144"/>
              <a:gd name="T11" fmla="*/ 162 h 200"/>
              <a:gd name="T12" fmla="*/ 97 w 144"/>
              <a:gd name="T13" fmla="*/ 165 h 200"/>
              <a:gd name="T14" fmla="*/ 35 w 144"/>
              <a:gd name="T15" fmla="*/ 149 h 200"/>
              <a:gd name="T16" fmla="*/ 9 w 144"/>
              <a:gd name="T17" fmla="*/ 200 h 200"/>
              <a:gd name="T18" fmla="*/ 13 w 144"/>
              <a:gd name="T19" fmla="*/ 198 h 200"/>
              <a:gd name="T20" fmla="*/ 39 w 144"/>
              <a:gd name="T21" fmla="*/ 148 h 200"/>
              <a:gd name="T22" fmla="*/ 26 w 144"/>
              <a:gd name="T23" fmla="*/ 191 h 200"/>
              <a:gd name="T24" fmla="*/ 26 w 144"/>
              <a:gd name="T25" fmla="*/ 197 h 200"/>
              <a:gd name="T26" fmla="*/ 121 w 144"/>
              <a:gd name="T27" fmla="*/ 194 h 200"/>
              <a:gd name="T28" fmla="*/ 28 w 144"/>
              <a:gd name="T29" fmla="*/ 98 h 200"/>
              <a:gd name="T30" fmla="*/ 28 w 144"/>
              <a:gd name="T31" fmla="*/ 120 h 200"/>
              <a:gd name="T32" fmla="*/ 28 w 144"/>
              <a:gd name="T33" fmla="*/ 98 h 200"/>
              <a:gd name="T34" fmla="*/ 23 w 144"/>
              <a:gd name="T35" fmla="*/ 109 h 200"/>
              <a:gd name="T36" fmla="*/ 33 w 144"/>
              <a:gd name="T37" fmla="*/ 109 h 200"/>
              <a:gd name="T38" fmla="*/ 109 w 144"/>
              <a:gd name="T39" fmla="*/ 149 h 200"/>
              <a:gd name="T40" fmla="*/ 104 w 144"/>
              <a:gd name="T41" fmla="*/ 152 h 200"/>
              <a:gd name="T42" fmla="*/ 133 w 144"/>
              <a:gd name="T43" fmla="*/ 200 h 200"/>
              <a:gd name="T44" fmla="*/ 136 w 144"/>
              <a:gd name="T45" fmla="*/ 195 h 200"/>
              <a:gd name="T46" fmla="*/ 116 w 144"/>
              <a:gd name="T47" fmla="*/ 98 h 200"/>
              <a:gd name="T48" fmla="*/ 116 w 144"/>
              <a:gd name="T49" fmla="*/ 120 h 200"/>
              <a:gd name="T50" fmla="*/ 116 w 144"/>
              <a:gd name="T51" fmla="*/ 98 h 200"/>
              <a:gd name="T52" fmla="*/ 111 w 144"/>
              <a:gd name="T53" fmla="*/ 109 h 200"/>
              <a:gd name="T54" fmla="*/ 121 w 144"/>
              <a:gd name="T55" fmla="*/ 109 h 200"/>
              <a:gd name="T56" fmla="*/ 143 w 144"/>
              <a:gd name="T57" fmla="*/ 70 h 200"/>
              <a:gd name="T58" fmla="*/ 129 w 144"/>
              <a:gd name="T59" fmla="*/ 17 h 200"/>
              <a:gd name="T60" fmla="*/ 72 w 144"/>
              <a:gd name="T61" fmla="*/ 0 h 200"/>
              <a:gd name="T62" fmla="*/ 15 w 144"/>
              <a:gd name="T63" fmla="*/ 17 h 200"/>
              <a:gd name="T64" fmla="*/ 1 w 144"/>
              <a:gd name="T65" fmla="*/ 70 h 200"/>
              <a:gd name="T66" fmla="*/ 0 w 144"/>
              <a:gd name="T67" fmla="*/ 71 h 200"/>
              <a:gd name="T68" fmla="*/ 11 w 144"/>
              <a:gd name="T69" fmla="*/ 140 h 200"/>
              <a:gd name="T70" fmla="*/ 130 w 144"/>
              <a:gd name="T71" fmla="*/ 142 h 200"/>
              <a:gd name="T72" fmla="*/ 143 w 144"/>
              <a:gd name="T73" fmla="*/ 101 h 200"/>
              <a:gd name="T74" fmla="*/ 143 w 144"/>
              <a:gd name="T75" fmla="*/ 70 h 200"/>
              <a:gd name="T76" fmla="*/ 115 w 144"/>
              <a:gd name="T77" fmla="*/ 10 h 200"/>
              <a:gd name="T78" fmla="*/ 135 w 144"/>
              <a:gd name="T79" fmla="*/ 55 h 200"/>
              <a:gd name="T80" fmla="*/ 75 w 144"/>
              <a:gd name="T81" fmla="*/ 6 h 200"/>
              <a:gd name="T82" fmla="*/ 29 w 144"/>
              <a:gd name="T83" fmla="*/ 10 h 200"/>
              <a:gd name="T84" fmla="*/ 69 w 144"/>
              <a:gd name="T85" fmla="*/ 55 h 200"/>
              <a:gd name="T86" fmla="*/ 20 w 144"/>
              <a:gd name="T87" fmla="*/ 18 h 200"/>
              <a:gd name="T88" fmla="*/ 129 w 144"/>
              <a:gd name="T89" fmla="*/ 136 h 200"/>
              <a:gd name="T90" fmla="*/ 6 w 144"/>
              <a:gd name="T91" fmla="*/ 101 h 200"/>
              <a:gd name="T92" fmla="*/ 7 w 144"/>
              <a:gd name="T93" fmla="*/ 70 h 200"/>
              <a:gd name="T94" fmla="*/ 136 w 144"/>
              <a:gd name="T95" fmla="*/ 61 h 200"/>
              <a:gd name="T96" fmla="*/ 138 w 144"/>
              <a:gd name="T97" fmla="*/ 72 h 200"/>
              <a:gd name="T98" fmla="*/ 98 w 144"/>
              <a:gd name="T99" fmla="*/ 106 h 200"/>
              <a:gd name="T100" fmla="*/ 43 w 144"/>
              <a:gd name="T101" fmla="*/ 109 h 200"/>
              <a:gd name="T102" fmla="*/ 98 w 144"/>
              <a:gd name="T103" fmla="*/ 112 h 200"/>
              <a:gd name="T104" fmla="*/ 98 w 144"/>
              <a:gd name="T105" fmla="*/ 10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00">
                <a:moveTo>
                  <a:pt x="35" y="178"/>
                </a:moveTo>
                <a:cubicBezTo>
                  <a:pt x="35" y="180"/>
                  <a:pt x="37" y="181"/>
                  <a:pt x="38" y="181"/>
                </a:cubicBezTo>
                <a:cubicBezTo>
                  <a:pt x="105" y="181"/>
                  <a:pt x="105" y="181"/>
                  <a:pt x="105" y="181"/>
                </a:cubicBezTo>
                <a:cubicBezTo>
                  <a:pt x="107" y="181"/>
                  <a:pt x="108" y="180"/>
                  <a:pt x="108" y="178"/>
                </a:cubicBezTo>
                <a:cubicBezTo>
                  <a:pt x="108" y="177"/>
                  <a:pt x="107" y="175"/>
                  <a:pt x="105" y="175"/>
                </a:cubicBezTo>
                <a:cubicBezTo>
                  <a:pt x="38" y="175"/>
                  <a:pt x="38" y="175"/>
                  <a:pt x="38" y="175"/>
                </a:cubicBezTo>
                <a:cubicBezTo>
                  <a:pt x="37" y="175"/>
                  <a:pt x="35" y="177"/>
                  <a:pt x="35" y="178"/>
                </a:cubicBezTo>
                <a:close/>
                <a:moveTo>
                  <a:pt x="97" y="165"/>
                </a:moveTo>
                <a:cubicBezTo>
                  <a:pt x="99" y="165"/>
                  <a:pt x="100" y="164"/>
                  <a:pt x="100" y="162"/>
                </a:cubicBezTo>
                <a:cubicBezTo>
                  <a:pt x="100" y="161"/>
                  <a:pt x="99" y="159"/>
                  <a:pt x="97" y="159"/>
                </a:cubicBezTo>
                <a:cubicBezTo>
                  <a:pt x="47" y="159"/>
                  <a:pt x="47" y="159"/>
                  <a:pt x="47" y="159"/>
                </a:cubicBezTo>
                <a:cubicBezTo>
                  <a:pt x="45" y="159"/>
                  <a:pt x="44" y="161"/>
                  <a:pt x="44" y="162"/>
                </a:cubicBezTo>
                <a:cubicBezTo>
                  <a:pt x="44" y="164"/>
                  <a:pt x="45" y="165"/>
                  <a:pt x="47" y="165"/>
                </a:cubicBezTo>
                <a:lnTo>
                  <a:pt x="97" y="165"/>
                </a:lnTo>
                <a:close/>
                <a:moveTo>
                  <a:pt x="39" y="148"/>
                </a:moveTo>
                <a:cubicBezTo>
                  <a:pt x="37" y="148"/>
                  <a:pt x="35" y="148"/>
                  <a:pt x="35" y="149"/>
                </a:cubicBezTo>
                <a:cubicBezTo>
                  <a:pt x="8" y="195"/>
                  <a:pt x="8" y="195"/>
                  <a:pt x="8" y="195"/>
                </a:cubicBezTo>
                <a:cubicBezTo>
                  <a:pt x="7" y="197"/>
                  <a:pt x="8" y="199"/>
                  <a:pt x="9" y="200"/>
                </a:cubicBezTo>
                <a:cubicBezTo>
                  <a:pt x="10" y="200"/>
                  <a:pt x="10" y="200"/>
                  <a:pt x="11" y="200"/>
                </a:cubicBezTo>
                <a:cubicBezTo>
                  <a:pt x="12" y="200"/>
                  <a:pt x="13" y="199"/>
                  <a:pt x="13" y="198"/>
                </a:cubicBezTo>
                <a:cubicBezTo>
                  <a:pt x="40" y="152"/>
                  <a:pt x="40" y="152"/>
                  <a:pt x="40" y="152"/>
                </a:cubicBezTo>
                <a:cubicBezTo>
                  <a:pt x="41" y="151"/>
                  <a:pt x="40" y="149"/>
                  <a:pt x="39" y="148"/>
                </a:cubicBezTo>
                <a:close/>
                <a:moveTo>
                  <a:pt x="118" y="191"/>
                </a:moveTo>
                <a:cubicBezTo>
                  <a:pt x="26" y="191"/>
                  <a:pt x="26" y="191"/>
                  <a:pt x="26" y="191"/>
                </a:cubicBezTo>
                <a:cubicBezTo>
                  <a:pt x="24" y="191"/>
                  <a:pt x="23" y="192"/>
                  <a:pt x="23" y="194"/>
                </a:cubicBezTo>
                <a:cubicBezTo>
                  <a:pt x="23" y="196"/>
                  <a:pt x="24" y="197"/>
                  <a:pt x="26" y="197"/>
                </a:cubicBezTo>
                <a:cubicBezTo>
                  <a:pt x="118" y="197"/>
                  <a:pt x="118" y="197"/>
                  <a:pt x="118" y="197"/>
                </a:cubicBezTo>
                <a:cubicBezTo>
                  <a:pt x="120" y="197"/>
                  <a:pt x="121" y="196"/>
                  <a:pt x="121" y="194"/>
                </a:cubicBezTo>
                <a:cubicBezTo>
                  <a:pt x="121" y="192"/>
                  <a:pt x="120" y="191"/>
                  <a:pt x="118" y="191"/>
                </a:cubicBezTo>
                <a:close/>
                <a:moveTo>
                  <a:pt x="28" y="98"/>
                </a:moveTo>
                <a:cubicBezTo>
                  <a:pt x="22" y="98"/>
                  <a:pt x="17" y="103"/>
                  <a:pt x="17" y="109"/>
                </a:cubicBezTo>
                <a:cubicBezTo>
                  <a:pt x="17" y="115"/>
                  <a:pt x="22" y="120"/>
                  <a:pt x="28" y="120"/>
                </a:cubicBezTo>
                <a:cubicBezTo>
                  <a:pt x="34" y="120"/>
                  <a:pt x="39" y="115"/>
                  <a:pt x="39" y="109"/>
                </a:cubicBezTo>
                <a:cubicBezTo>
                  <a:pt x="39" y="103"/>
                  <a:pt x="34" y="98"/>
                  <a:pt x="28" y="98"/>
                </a:cubicBezTo>
                <a:close/>
                <a:moveTo>
                  <a:pt x="28" y="114"/>
                </a:moveTo>
                <a:cubicBezTo>
                  <a:pt x="25" y="114"/>
                  <a:pt x="23" y="112"/>
                  <a:pt x="23" y="109"/>
                </a:cubicBezTo>
                <a:cubicBezTo>
                  <a:pt x="23" y="106"/>
                  <a:pt x="25" y="104"/>
                  <a:pt x="28" y="104"/>
                </a:cubicBezTo>
                <a:cubicBezTo>
                  <a:pt x="31" y="104"/>
                  <a:pt x="33" y="106"/>
                  <a:pt x="33" y="109"/>
                </a:cubicBezTo>
                <a:cubicBezTo>
                  <a:pt x="33" y="112"/>
                  <a:pt x="31" y="114"/>
                  <a:pt x="28" y="114"/>
                </a:cubicBezTo>
                <a:close/>
                <a:moveTo>
                  <a:pt x="109" y="149"/>
                </a:moveTo>
                <a:cubicBezTo>
                  <a:pt x="108" y="148"/>
                  <a:pt x="107" y="148"/>
                  <a:pt x="105" y="148"/>
                </a:cubicBezTo>
                <a:cubicBezTo>
                  <a:pt x="104" y="149"/>
                  <a:pt x="103" y="151"/>
                  <a:pt x="104" y="152"/>
                </a:cubicBezTo>
                <a:cubicBezTo>
                  <a:pt x="131" y="198"/>
                  <a:pt x="131" y="198"/>
                  <a:pt x="131" y="198"/>
                </a:cubicBezTo>
                <a:cubicBezTo>
                  <a:pt x="131" y="199"/>
                  <a:pt x="132" y="200"/>
                  <a:pt x="133" y="200"/>
                </a:cubicBezTo>
                <a:cubicBezTo>
                  <a:pt x="134" y="200"/>
                  <a:pt x="134" y="200"/>
                  <a:pt x="135" y="200"/>
                </a:cubicBezTo>
                <a:cubicBezTo>
                  <a:pt x="136" y="199"/>
                  <a:pt x="137" y="197"/>
                  <a:pt x="136" y="195"/>
                </a:cubicBezTo>
                <a:lnTo>
                  <a:pt x="109" y="149"/>
                </a:lnTo>
                <a:close/>
                <a:moveTo>
                  <a:pt x="116" y="98"/>
                </a:moveTo>
                <a:cubicBezTo>
                  <a:pt x="110" y="98"/>
                  <a:pt x="105" y="103"/>
                  <a:pt x="105" y="109"/>
                </a:cubicBezTo>
                <a:cubicBezTo>
                  <a:pt x="105" y="115"/>
                  <a:pt x="110" y="120"/>
                  <a:pt x="116" y="120"/>
                </a:cubicBezTo>
                <a:cubicBezTo>
                  <a:pt x="122" y="120"/>
                  <a:pt x="127" y="115"/>
                  <a:pt x="127" y="109"/>
                </a:cubicBezTo>
                <a:cubicBezTo>
                  <a:pt x="127" y="103"/>
                  <a:pt x="122" y="98"/>
                  <a:pt x="116" y="98"/>
                </a:cubicBezTo>
                <a:close/>
                <a:moveTo>
                  <a:pt x="116" y="114"/>
                </a:moveTo>
                <a:cubicBezTo>
                  <a:pt x="113" y="114"/>
                  <a:pt x="111" y="112"/>
                  <a:pt x="111" y="109"/>
                </a:cubicBezTo>
                <a:cubicBezTo>
                  <a:pt x="111" y="106"/>
                  <a:pt x="113" y="104"/>
                  <a:pt x="116" y="104"/>
                </a:cubicBezTo>
                <a:cubicBezTo>
                  <a:pt x="119" y="104"/>
                  <a:pt x="121" y="106"/>
                  <a:pt x="121" y="109"/>
                </a:cubicBezTo>
                <a:cubicBezTo>
                  <a:pt x="121" y="112"/>
                  <a:pt x="119" y="114"/>
                  <a:pt x="116" y="114"/>
                </a:cubicBezTo>
                <a:close/>
                <a:moveTo>
                  <a:pt x="143" y="70"/>
                </a:moveTo>
                <a:cubicBezTo>
                  <a:pt x="143" y="66"/>
                  <a:pt x="143" y="59"/>
                  <a:pt x="141" y="55"/>
                </a:cubicBezTo>
                <a:cubicBezTo>
                  <a:pt x="140" y="49"/>
                  <a:pt x="130" y="18"/>
                  <a:pt x="129" y="17"/>
                </a:cubicBezTo>
                <a:cubicBezTo>
                  <a:pt x="127" y="10"/>
                  <a:pt x="123" y="6"/>
                  <a:pt x="117" y="4"/>
                </a:cubicBezTo>
                <a:cubicBezTo>
                  <a:pt x="106" y="0"/>
                  <a:pt x="87" y="0"/>
                  <a:pt x="72" y="0"/>
                </a:cubicBezTo>
                <a:cubicBezTo>
                  <a:pt x="57" y="0"/>
                  <a:pt x="37" y="0"/>
                  <a:pt x="27" y="4"/>
                </a:cubicBezTo>
                <a:cubicBezTo>
                  <a:pt x="21" y="6"/>
                  <a:pt x="17" y="10"/>
                  <a:pt x="15" y="17"/>
                </a:cubicBezTo>
                <a:cubicBezTo>
                  <a:pt x="14" y="18"/>
                  <a:pt x="4" y="49"/>
                  <a:pt x="3" y="55"/>
                </a:cubicBezTo>
                <a:cubicBezTo>
                  <a:pt x="1" y="59"/>
                  <a:pt x="1" y="66"/>
                  <a:pt x="1" y="70"/>
                </a:cubicBezTo>
                <a:cubicBezTo>
                  <a:pt x="0" y="70"/>
                  <a:pt x="0" y="70"/>
                  <a:pt x="0" y="71"/>
                </a:cubicBezTo>
                <a:cubicBezTo>
                  <a:pt x="0" y="71"/>
                  <a:pt x="0" y="71"/>
                  <a:pt x="0" y="71"/>
                </a:cubicBezTo>
                <a:cubicBezTo>
                  <a:pt x="0" y="74"/>
                  <a:pt x="0" y="101"/>
                  <a:pt x="0" y="101"/>
                </a:cubicBezTo>
                <a:cubicBezTo>
                  <a:pt x="0" y="115"/>
                  <a:pt x="4" y="129"/>
                  <a:pt x="11" y="140"/>
                </a:cubicBezTo>
                <a:cubicBezTo>
                  <a:pt x="11" y="141"/>
                  <a:pt x="12" y="142"/>
                  <a:pt x="13" y="142"/>
                </a:cubicBezTo>
                <a:cubicBezTo>
                  <a:pt x="130" y="142"/>
                  <a:pt x="130" y="142"/>
                  <a:pt x="130" y="142"/>
                </a:cubicBezTo>
                <a:cubicBezTo>
                  <a:pt x="132" y="142"/>
                  <a:pt x="132" y="141"/>
                  <a:pt x="133" y="140"/>
                </a:cubicBezTo>
                <a:cubicBezTo>
                  <a:pt x="140" y="129"/>
                  <a:pt x="143" y="115"/>
                  <a:pt x="143" y="101"/>
                </a:cubicBezTo>
                <a:cubicBezTo>
                  <a:pt x="144" y="71"/>
                  <a:pt x="144" y="71"/>
                  <a:pt x="144" y="71"/>
                </a:cubicBezTo>
                <a:cubicBezTo>
                  <a:pt x="144" y="70"/>
                  <a:pt x="143" y="70"/>
                  <a:pt x="143" y="70"/>
                </a:cubicBezTo>
                <a:close/>
                <a:moveTo>
                  <a:pt x="75" y="6"/>
                </a:moveTo>
                <a:cubicBezTo>
                  <a:pt x="87" y="6"/>
                  <a:pt x="106" y="6"/>
                  <a:pt x="115" y="10"/>
                </a:cubicBezTo>
                <a:cubicBezTo>
                  <a:pt x="119" y="11"/>
                  <a:pt x="122" y="14"/>
                  <a:pt x="123" y="18"/>
                </a:cubicBezTo>
                <a:cubicBezTo>
                  <a:pt x="124" y="19"/>
                  <a:pt x="133" y="47"/>
                  <a:pt x="135" y="55"/>
                </a:cubicBezTo>
                <a:cubicBezTo>
                  <a:pt x="75" y="55"/>
                  <a:pt x="75" y="55"/>
                  <a:pt x="75" y="55"/>
                </a:cubicBezTo>
                <a:lnTo>
                  <a:pt x="75" y="6"/>
                </a:lnTo>
                <a:close/>
                <a:moveTo>
                  <a:pt x="20" y="18"/>
                </a:moveTo>
                <a:cubicBezTo>
                  <a:pt x="22" y="14"/>
                  <a:pt x="25" y="11"/>
                  <a:pt x="29" y="10"/>
                </a:cubicBezTo>
                <a:cubicBezTo>
                  <a:pt x="38" y="6"/>
                  <a:pt x="57" y="6"/>
                  <a:pt x="69" y="6"/>
                </a:cubicBezTo>
                <a:cubicBezTo>
                  <a:pt x="69" y="55"/>
                  <a:pt x="69" y="55"/>
                  <a:pt x="69" y="55"/>
                </a:cubicBezTo>
                <a:cubicBezTo>
                  <a:pt x="9" y="55"/>
                  <a:pt x="9" y="55"/>
                  <a:pt x="9" y="55"/>
                </a:cubicBezTo>
                <a:cubicBezTo>
                  <a:pt x="11" y="47"/>
                  <a:pt x="20" y="19"/>
                  <a:pt x="20" y="18"/>
                </a:cubicBezTo>
                <a:close/>
                <a:moveTo>
                  <a:pt x="137" y="101"/>
                </a:moveTo>
                <a:cubicBezTo>
                  <a:pt x="137" y="113"/>
                  <a:pt x="134" y="125"/>
                  <a:pt x="129" y="136"/>
                </a:cubicBezTo>
                <a:cubicBezTo>
                  <a:pt x="15" y="136"/>
                  <a:pt x="15" y="136"/>
                  <a:pt x="15" y="136"/>
                </a:cubicBezTo>
                <a:cubicBezTo>
                  <a:pt x="9" y="125"/>
                  <a:pt x="6" y="113"/>
                  <a:pt x="6" y="101"/>
                </a:cubicBezTo>
                <a:cubicBezTo>
                  <a:pt x="6" y="101"/>
                  <a:pt x="6" y="78"/>
                  <a:pt x="6" y="72"/>
                </a:cubicBezTo>
                <a:cubicBezTo>
                  <a:pt x="6" y="71"/>
                  <a:pt x="7" y="71"/>
                  <a:pt x="7" y="70"/>
                </a:cubicBezTo>
                <a:cubicBezTo>
                  <a:pt x="7" y="68"/>
                  <a:pt x="7" y="64"/>
                  <a:pt x="7" y="61"/>
                </a:cubicBezTo>
                <a:cubicBezTo>
                  <a:pt x="136" y="61"/>
                  <a:pt x="136" y="61"/>
                  <a:pt x="136" y="61"/>
                </a:cubicBezTo>
                <a:cubicBezTo>
                  <a:pt x="137" y="64"/>
                  <a:pt x="137" y="68"/>
                  <a:pt x="137" y="70"/>
                </a:cubicBezTo>
                <a:cubicBezTo>
                  <a:pt x="137" y="71"/>
                  <a:pt x="137" y="71"/>
                  <a:pt x="138" y="72"/>
                </a:cubicBezTo>
                <a:lnTo>
                  <a:pt x="137" y="101"/>
                </a:lnTo>
                <a:close/>
                <a:moveTo>
                  <a:pt x="98" y="106"/>
                </a:moveTo>
                <a:cubicBezTo>
                  <a:pt x="46" y="106"/>
                  <a:pt x="46" y="106"/>
                  <a:pt x="46" y="106"/>
                </a:cubicBezTo>
                <a:cubicBezTo>
                  <a:pt x="44" y="106"/>
                  <a:pt x="43" y="107"/>
                  <a:pt x="43" y="109"/>
                </a:cubicBezTo>
                <a:cubicBezTo>
                  <a:pt x="43" y="110"/>
                  <a:pt x="44" y="112"/>
                  <a:pt x="46" y="112"/>
                </a:cubicBezTo>
                <a:cubicBezTo>
                  <a:pt x="98" y="112"/>
                  <a:pt x="98" y="112"/>
                  <a:pt x="98" y="112"/>
                </a:cubicBezTo>
                <a:cubicBezTo>
                  <a:pt x="100" y="112"/>
                  <a:pt x="101" y="110"/>
                  <a:pt x="101" y="109"/>
                </a:cubicBezTo>
                <a:cubicBezTo>
                  <a:pt x="101" y="107"/>
                  <a:pt x="100" y="106"/>
                  <a:pt x="98" y="106"/>
                </a:cubicBez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zh-CN" altLang="en-US"/>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559" y="1021513"/>
            <a:ext cx="3686908" cy="3503991"/>
          </a:xfrm>
          <a:prstGeom prst="rect">
            <a:avLst/>
          </a:prstGeom>
          <a:effectLst>
            <a:reflection blurRad="6350" stA="50000" endA="300" endPos="38500" dist="50800" dir="5400000" sy="-100000" algn="bl" rotWithShape="0"/>
          </a:effectLst>
        </p:spPr>
      </p:pic>
      <p:sp>
        <p:nvSpPr>
          <p:cNvPr id="33" name="矩形 32"/>
          <p:cNvSpPr/>
          <p:nvPr/>
        </p:nvSpPr>
        <p:spPr>
          <a:xfrm>
            <a:off x="23670" y="3684184"/>
            <a:ext cx="12194862" cy="160764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76072" y="3712994"/>
            <a:ext cx="10142176" cy="1261884"/>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一往直前的刷票</a:t>
            </a:r>
            <a:endParaRPr lang="en-US" altLang="zh-CN" sz="2000" dirty="0" smtClean="0">
              <a:latin typeface="微软雅黑" panose="020B0503020204020204" pitchFamily="34" charset="-122"/>
              <a:ea typeface="微软雅黑" panose="020B0503020204020204" pitchFamily="34" charset="-122"/>
            </a:endParaRPr>
          </a:p>
          <a:p>
            <a:r>
              <a:rPr lang="zh-CN" altLang="en-US" sz="3600" b="1" dirty="0" smtClean="0">
                <a:solidFill>
                  <a:srgbClr val="C00000"/>
                </a:solidFill>
                <a:latin typeface="微软雅黑" panose="020B0503020204020204" pitchFamily="34" charset="-122"/>
                <a:ea typeface="微软雅黑" panose="020B0503020204020204" pitchFamily="34" charset="-122"/>
              </a:rPr>
              <a:t>换日期</a:t>
            </a:r>
            <a:r>
              <a:rPr lang="zh-CN" altLang="en-US" sz="3600" dirty="0" smtClean="0">
                <a:solidFill>
                  <a:srgbClr val="C00000"/>
                </a:solidFill>
                <a:latin typeface="微软雅黑" panose="020B0503020204020204" pitchFamily="34" charset="-122"/>
                <a:ea typeface="微软雅黑" panose="020B0503020204020204" pitchFamily="34" charset="-122"/>
              </a:rPr>
              <a:t>，</a:t>
            </a:r>
            <a:r>
              <a:rPr lang="zh-CN" altLang="en-US" sz="3600" dirty="0" smtClean="0">
                <a:latin typeface="微软雅黑" panose="020B0503020204020204" pitchFamily="34" charset="-122"/>
                <a:ea typeface="微软雅黑" panose="020B0503020204020204" pitchFamily="34" charset="-122"/>
              </a:rPr>
              <a:t>刷票，</a:t>
            </a:r>
            <a:r>
              <a:rPr lang="zh-CN" altLang="en-US" sz="3600" b="1" dirty="0" smtClean="0">
                <a:solidFill>
                  <a:srgbClr val="C00000"/>
                </a:solidFill>
                <a:latin typeface="微软雅黑" panose="020B0503020204020204" pitchFamily="34" charset="-122"/>
                <a:ea typeface="微软雅黑" panose="020B0503020204020204" pitchFamily="34" charset="-122"/>
              </a:rPr>
              <a:t>不行换中转路线</a:t>
            </a:r>
            <a:r>
              <a:rPr lang="zh-CN" altLang="en-US" sz="3600" dirty="0" smtClean="0">
                <a:solidFill>
                  <a:srgbClr val="C00000"/>
                </a:solidFill>
                <a:latin typeface="微软雅黑" panose="020B0503020204020204" pitchFamily="34" charset="-122"/>
                <a:ea typeface="微软雅黑" panose="020B0503020204020204" pitchFamily="34" charset="-122"/>
              </a:rPr>
              <a:t>，</a:t>
            </a:r>
            <a:r>
              <a:rPr lang="zh-CN" altLang="en-US" sz="3600" dirty="0" smtClean="0">
                <a:latin typeface="微软雅黑" panose="020B0503020204020204" pitchFamily="34" charset="-122"/>
                <a:ea typeface="微软雅黑" panose="020B0503020204020204" pitchFamily="34" charset="-122"/>
              </a:rPr>
              <a:t>刷票</a:t>
            </a:r>
            <a:r>
              <a:rPr lang="en-US" altLang="zh-CN" sz="3600" dirty="0" smtClean="0">
                <a:latin typeface="微软雅黑" panose="020B0503020204020204" pitchFamily="34" charset="-122"/>
                <a:ea typeface="微软雅黑" panose="020B0503020204020204" pitchFamily="34" charset="-122"/>
              </a:rPr>
              <a:t>…</a:t>
            </a:r>
          </a:p>
          <a:p>
            <a:r>
              <a:rPr lang="zh-CN" altLang="en-US" sz="2000" dirty="0" smtClean="0">
                <a:latin typeface="微软雅黑" panose="020B0503020204020204" pitchFamily="34" charset="-122"/>
                <a:ea typeface="微软雅黑" panose="020B0503020204020204" pitchFamily="34" charset="-122"/>
              </a:rPr>
              <a:t>经过夜以继日的奋战，终于，我找到了回家的路！</a:t>
            </a:r>
            <a:endParaRPr lang="zh-CN" altLang="en-US" sz="2000" dirty="0">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372" y="3666415"/>
            <a:ext cx="2679566" cy="3164312"/>
          </a:xfrm>
          <a:prstGeom prst="rect">
            <a:avLst/>
          </a:prstGeom>
        </p:spPr>
      </p:pic>
      <p:sp>
        <p:nvSpPr>
          <p:cNvPr id="36" name="矩形 35"/>
          <p:cNvSpPr/>
          <p:nvPr/>
        </p:nvSpPr>
        <p:spPr>
          <a:xfrm>
            <a:off x="1214203" y="4881747"/>
            <a:ext cx="7112620" cy="369332"/>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a:t>
            </a:r>
            <a:r>
              <a:rPr lang="zh-CN" altLang="en-US" dirty="0" smtClean="0">
                <a:solidFill>
                  <a:srgbClr val="C00000"/>
                </a:solidFill>
                <a:latin typeface="微软雅黑" panose="020B0503020204020204" pitchFamily="34" charset="-122"/>
                <a:ea typeface="微软雅黑" panose="020B0503020204020204" pitchFamily="34" charset="-122"/>
              </a:rPr>
              <a:t>不是</a:t>
            </a:r>
            <a:r>
              <a:rPr lang="zh-CN" altLang="en-US" dirty="0">
                <a:solidFill>
                  <a:srgbClr val="C00000"/>
                </a:solidFill>
                <a:latin typeface="微软雅黑" panose="020B0503020204020204" pitchFamily="34" charset="-122"/>
                <a:ea typeface="微软雅黑" panose="020B0503020204020204" pitchFamily="34" charset="-122"/>
              </a:rPr>
              <a:t>已经奔往火车站售票厅就是还在奔往火车站售票厅路途的老王</a:t>
            </a:r>
            <a:endParaRPr lang="zh-CN" altLang="en-US" dirty="0">
              <a:solidFill>
                <a:srgbClr val="C00000"/>
              </a:solidFill>
            </a:endParaRPr>
          </a:p>
        </p:txBody>
      </p:sp>
    </p:spTree>
    <p:extLst>
      <p:ext uri="{BB962C8B-B14F-4D97-AF65-F5344CB8AC3E}">
        <p14:creationId xmlns:p14="http://schemas.microsoft.com/office/powerpoint/2010/main" val="737023202"/>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cxnSp>
        <p:nvCxnSpPr>
          <p:cNvPr id="4" name="直接箭头连接符 3"/>
          <p:cNvCxnSpPr/>
          <p:nvPr/>
        </p:nvCxnSpPr>
        <p:spPr>
          <a:xfrm>
            <a:off x="3206862" y="3687820"/>
            <a:ext cx="283611" cy="0"/>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38433" y="4921636"/>
            <a:ext cx="366875" cy="366875"/>
          </a:xfrm>
          <a:prstGeom prst="ellipse">
            <a:avLst/>
          </a:prstGeom>
          <a:solidFill>
            <a:schemeClr val="bg1"/>
          </a:solidFill>
          <a:ln w="1524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rot="5400000">
            <a:off x="7200351" y="845454"/>
            <a:ext cx="533661" cy="533661"/>
            <a:chOff x="4695826" y="5559425"/>
            <a:chExt cx="317500" cy="317500"/>
          </a:xfrm>
        </p:grpSpPr>
        <p:sp>
          <p:nvSpPr>
            <p:cNvPr id="7" name="Oval 187"/>
            <p:cNvSpPr>
              <a:spLocks noChangeArrowheads="1"/>
            </p:cNvSpPr>
            <p:nvPr/>
          </p:nvSpPr>
          <p:spPr bwMode="auto">
            <a:xfrm>
              <a:off x="4695826" y="5559425"/>
              <a:ext cx="317500" cy="31750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211"/>
            <p:cNvSpPr>
              <a:spLocks/>
            </p:cNvSpPr>
            <p:nvPr/>
          </p:nvSpPr>
          <p:spPr bwMode="auto">
            <a:xfrm>
              <a:off x="4745038" y="5614988"/>
              <a:ext cx="217488" cy="201613"/>
            </a:xfrm>
            <a:custGeom>
              <a:avLst/>
              <a:gdLst>
                <a:gd name="T0" fmla="*/ 85 w 137"/>
                <a:gd name="T1" fmla="*/ 21 h 127"/>
                <a:gd name="T2" fmla="*/ 64 w 137"/>
                <a:gd name="T3" fmla="*/ 0 h 127"/>
                <a:gd name="T4" fmla="*/ 0 w 137"/>
                <a:gd name="T5" fmla="*/ 63 h 127"/>
                <a:gd name="T6" fmla="*/ 64 w 137"/>
                <a:gd name="T7" fmla="*/ 127 h 127"/>
                <a:gd name="T8" fmla="*/ 85 w 137"/>
                <a:gd name="T9" fmla="*/ 105 h 127"/>
                <a:gd name="T10" fmla="*/ 58 w 137"/>
                <a:gd name="T11" fmla="*/ 78 h 127"/>
                <a:gd name="T12" fmla="*/ 137 w 137"/>
                <a:gd name="T13" fmla="*/ 78 h 127"/>
                <a:gd name="T14" fmla="*/ 137 w 137"/>
                <a:gd name="T15" fmla="*/ 48 h 127"/>
                <a:gd name="T16" fmla="*/ 58 w 137"/>
                <a:gd name="T17" fmla="*/ 48 h 127"/>
                <a:gd name="T18" fmla="*/ 85 w 137"/>
                <a:gd name="T1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27">
                  <a:moveTo>
                    <a:pt x="85" y="21"/>
                  </a:moveTo>
                  <a:lnTo>
                    <a:pt x="64" y="0"/>
                  </a:lnTo>
                  <a:lnTo>
                    <a:pt x="0" y="63"/>
                  </a:lnTo>
                  <a:lnTo>
                    <a:pt x="64" y="127"/>
                  </a:lnTo>
                  <a:lnTo>
                    <a:pt x="85" y="105"/>
                  </a:lnTo>
                  <a:lnTo>
                    <a:pt x="58" y="78"/>
                  </a:lnTo>
                  <a:lnTo>
                    <a:pt x="137" y="78"/>
                  </a:lnTo>
                  <a:lnTo>
                    <a:pt x="137" y="48"/>
                  </a:lnTo>
                  <a:lnTo>
                    <a:pt x="58" y="48"/>
                  </a:lnTo>
                  <a:lnTo>
                    <a:pt x="8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文本框 8"/>
          <p:cNvSpPr txBox="1"/>
          <p:nvPr/>
        </p:nvSpPr>
        <p:spPr>
          <a:xfrm>
            <a:off x="4229307" y="809330"/>
            <a:ext cx="3237875" cy="584775"/>
          </a:xfrm>
          <a:prstGeom prst="rect">
            <a:avLst/>
          </a:prstGeom>
          <a:noFill/>
        </p:spPr>
        <p:txBody>
          <a:bodyPr wrap="square" rtlCol="0">
            <a:spAutoFit/>
          </a:bodyPr>
          <a:lstStyle/>
          <a:p>
            <a:r>
              <a:rPr lang="zh-CN" altLang="en-US" sz="3200" dirty="0" smtClean="0">
                <a:solidFill>
                  <a:schemeClr val="accent1">
                    <a:lumMod val="50000"/>
                  </a:schemeClr>
                </a:solidFill>
                <a:latin typeface="微软雅黑" panose="020B0503020204020204" pitchFamily="34" charset="-122"/>
                <a:ea typeface="微软雅黑" panose="020B0503020204020204" pitchFamily="34" charset="-122"/>
              </a:rPr>
              <a:t>检索方向约定：</a:t>
            </a:r>
            <a:endParaRPr lang="zh-CN" altLang="en-US" sz="32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rot="16200000">
            <a:off x="7804058" y="844119"/>
            <a:ext cx="533661" cy="533661"/>
            <a:chOff x="4695826" y="5559425"/>
            <a:chExt cx="317500" cy="317500"/>
          </a:xfrm>
        </p:grpSpPr>
        <p:sp>
          <p:nvSpPr>
            <p:cNvPr id="11" name="Oval 187"/>
            <p:cNvSpPr>
              <a:spLocks noChangeArrowheads="1"/>
            </p:cNvSpPr>
            <p:nvPr/>
          </p:nvSpPr>
          <p:spPr bwMode="auto">
            <a:xfrm>
              <a:off x="4695826" y="5559425"/>
              <a:ext cx="317500" cy="31750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1"/>
            <p:cNvSpPr>
              <a:spLocks/>
            </p:cNvSpPr>
            <p:nvPr/>
          </p:nvSpPr>
          <p:spPr bwMode="auto">
            <a:xfrm>
              <a:off x="4745038" y="5614988"/>
              <a:ext cx="217488" cy="201613"/>
            </a:xfrm>
            <a:custGeom>
              <a:avLst/>
              <a:gdLst>
                <a:gd name="T0" fmla="*/ 85 w 137"/>
                <a:gd name="T1" fmla="*/ 21 h 127"/>
                <a:gd name="T2" fmla="*/ 64 w 137"/>
                <a:gd name="T3" fmla="*/ 0 h 127"/>
                <a:gd name="T4" fmla="*/ 0 w 137"/>
                <a:gd name="T5" fmla="*/ 63 h 127"/>
                <a:gd name="T6" fmla="*/ 64 w 137"/>
                <a:gd name="T7" fmla="*/ 127 h 127"/>
                <a:gd name="T8" fmla="*/ 85 w 137"/>
                <a:gd name="T9" fmla="*/ 105 h 127"/>
                <a:gd name="T10" fmla="*/ 58 w 137"/>
                <a:gd name="T11" fmla="*/ 78 h 127"/>
                <a:gd name="T12" fmla="*/ 137 w 137"/>
                <a:gd name="T13" fmla="*/ 78 h 127"/>
                <a:gd name="T14" fmla="*/ 137 w 137"/>
                <a:gd name="T15" fmla="*/ 48 h 127"/>
                <a:gd name="T16" fmla="*/ 58 w 137"/>
                <a:gd name="T17" fmla="*/ 48 h 127"/>
                <a:gd name="T18" fmla="*/ 85 w 137"/>
                <a:gd name="T1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27">
                  <a:moveTo>
                    <a:pt x="85" y="21"/>
                  </a:moveTo>
                  <a:lnTo>
                    <a:pt x="64" y="0"/>
                  </a:lnTo>
                  <a:lnTo>
                    <a:pt x="0" y="63"/>
                  </a:lnTo>
                  <a:lnTo>
                    <a:pt x="64" y="127"/>
                  </a:lnTo>
                  <a:lnTo>
                    <a:pt x="85" y="105"/>
                  </a:lnTo>
                  <a:lnTo>
                    <a:pt x="58" y="78"/>
                  </a:lnTo>
                  <a:lnTo>
                    <a:pt x="137" y="78"/>
                  </a:lnTo>
                  <a:lnTo>
                    <a:pt x="137" y="48"/>
                  </a:lnTo>
                  <a:lnTo>
                    <a:pt x="58" y="48"/>
                  </a:lnTo>
                  <a:lnTo>
                    <a:pt x="8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8431110" y="844119"/>
            <a:ext cx="533661" cy="533661"/>
            <a:chOff x="4695826" y="5559425"/>
            <a:chExt cx="317500" cy="317500"/>
          </a:xfrm>
        </p:grpSpPr>
        <p:sp>
          <p:nvSpPr>
            <p:cNvPr id="14" name="Oval 187"/>
            <p:cNvSpPr>
              <a:spLocks noChangeArrowheads="1"/>
            </p:cNvSpPr>
            <p:nvPr/>
          </p:nvSpPr>
          <p:spPr bwMode="auto">
            <a:xfrm>
              <a:off x="4695826" y="5559425"/>
              <a:ext cx="317500" cy="31750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11"/>
            <p:cNvSpPr>
              <a:spLocks/>
            </p:cNvSpPr>
            <p:nvPr/>
          </p:nvSpPr>
          <p:spPr bwMode="auto">
            <a:xfrm>
              <a:off x="4745038" y="5614988"/>
              <a:ext cx="217488" cy="201613"/>
            </a:xfrm>
            <a:custGeom>
              <a:avLst/>
              <a:gdLst>
                <a:gd name="T0" fmla="*/ 85 w 137"/>
                <a:gd name="T1" fmla="*/ 21 h 127"/>
                <a:gd name="T2" fmla="*/ 64 w 137"/>
                <a:gd name="T3" fmla="*/ 0 h 127"/>
                <a:gd name="T4" fmla="*/ 0 w 137"/>
                <a:gd name="T5" fmla="*/ 63 h 127"/>
                <a:gd name="T6" fmla="*/ 64 w 137"/>
                <a:gd name="T7" fmla="*/ 127 h 127"/>
                <a:gd name="T8" fmla="*/ 85 w 137"/>
                <a:gd name="T9" fmla="*/ 105 h 127"/>
                <a:gd name="T10" fmla="*/ 58 w 137"/>
                <a:gd name="T11" fmla="*/ 78 h 127"/>
                <a:gd name="T12" fmla="*/ 137 w 137"/>
                <a:gd name="T13" fmla="*/ 78 h 127"/>
                <a:gd name="T14" fmla="*/ 137 w 137"/>
                <a:gd name="T15" fmla="*/ 48 h 127"/>
                <a:gd name="T16" fmla="*/ 58 w 137"/>
                <a:gd name="T17" fmla="*/ 48 h 127"/>
                <a:gd name="T18" fmla="*/ 85 w 137"/>
                <a:gd name="T1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27">
                  <a:moveTo>
                    <a:pt x="85" y="21"/>
                  </a:moveTo>
                  <a:lnTo>
                    <a:pt x="64" y="0"/>
                  </a:lnTo>
                  <a:lnTo>
                    <a:pt x="0" y="63"/>
                  </a:lnTo>
                  <a:lnTo>
                    <a:pt x="64" y="127"/>
                  </a:lnTo>
                  <a:lnTo>
                    <a:pt x="85" y="105"/>
                  </a:lnTo>
                  <a:lnTo>
                    <a:pt x="58" y="78"/>
                  </a:lnTo>
                  <a:lnTo>
                    <a:pt x="137" y="78"/>
                  </a:lnTo>
                  <a:lnTo>
                    <a:pt x="137" y="48"/>
                  </a:lnTo>
                  <a:lnTo>
                    <a:pt x="58" y="48"/>
                  </a:lnTo>
                  <a:lnTo>
                    <a:pt x="8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rot="10800000">
            <a:off x="9047488" y="834886"/>
            <a:ext cx="533661" cy="533661"/>
            <a:chOff x="4695826" y="5559425"/>
            <a:chExt cx="317500" cy="317500"/>
          </a:xfrm>
        </p:grpSpPr>
        <p:sp>
          <p:nvSpPr>
            <p:cNvPr id="17" name="Oval 187"/>
            <p:cNvSpPr>
              <a:spLocks noChangeArrowheads="1"/>
            </p:cNvSpPr>
            <p:nvPr/>
          </p:nvSpPr>
          <p:spPr bwMode="auto">
            <a:xfrm>
              <a:off x="4695826" y="5559425"/>
              <a:ext cx="317500" cy="31750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1"/>
            <p:cNvSpPr>
              <a:spLocks/>
            </p:cNvSpPr>
            <p:nvPr/>
          </p:nvSpPr>
          <p:spPr bwMode="auto">
            <a:xfrm>
              <a:off x="4745038" y="5614988"/>
              <a:ext cx="217488" cy="201613"/>
            </a:xfrm>
            <a:custGeom>
              <a:avLst/>
              <a:gdLst>
                <a:gd name="T0" fmla="*/ 85 w 137"/>
                <a:gd name="T1" fmla="*/ 21 h 127"/>
                <a:gd name="T2" fmla="*/ 64 w 137"/>
                <a:gd name="T3" fmla="*/ 0 h 127"/>
                <a:gd name="T4" fmla="*/ 0 w 137"/>
                <a:gd name="T5" fmla="*/ 63 h 127"/>
                <a:gd name="T6" fmla="*/ 64 w 137"/>
                <a:gd name="T7" fmla="*/ 127 h 127"/>
                <a:gd name="T8" fmla="*/ 85 w 137"/>
                <a:gd name="T9" fmla="*/ 105 h 127"/>
                <a:gd name="T10" fmla="*/ 58 w 137"/>
                <a:gd name="T11" fmla="*/ 78 h 127"/>
                <a:gd name="T12" fmla="*/ 137 w 137"/>
                <a:gd name="T13" fmla="*/ 78 h 127"/>
                <a:gd name="T14" fmla="*/ 137 w 137"/>
                <a:gd name="T15" fmla="*/ 48 h 127"/>
                <a:gd name="T16" fmla="*/ 58 w 137"/>
                <a:gd name="T17" fmla="*/ 48 h 127"/>
                <a:gd name="T18" fmla="*/ 85 w 137"/>
                <a:gd name="T1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27">
                  <a:moveTo>
                    <a:pt x="85" y="21"/>
                  </a:moveTo>
                  <a:lnTo>
                    <a:pt x="64" y="0"/>
                  </a:lnTo>
                  <a:lnTo>
                    <a:pt x="0" y="63"/>
                  </a:lnTo>
                  <a:lnTo>
                    <a:pt x="64" y="127"/>
                  </a:lnTo>
                  <a:lnTo>
                    <a:pt x="85" y="105"/>
                  </a:lnTo>
                  <a:lnTo>
                    <a:pt x="58" y="78"/>
                  </a:lnTo>
                  <a:lnTo>
                    <a:pt x="137" y="78"/>
                  </a:lnTo>
                  <a:lnTo>
                    <a:pt x="137" y="48"/>
                  </a:lnTo>
                  <a:lnTo>
                    <a:pt x="58" y="48"/>
                  </a:lnTo>
                  <a:lnTo>
                    <a:pt x="8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椭圆 18"/>
          <p:cNvSpPr/>
          <p:nvPr/>
        </p:nvSpPr>
        <p:spPr>
          <a:xfrm>
            <a:off x="2838432" y="4204607"/>
            <a:ext cx="366875" cy="366875"/>
          </a:xfrm>
          <a:prstGeom prst="ellipse">
            <a:avLst/>
          </a:prstGeom>
          <a:solidFill>
            <a:schemeClr val="bg1"/>
          </a:solidFill>
          <a:ln w="152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38432" y="3487578"/>
            <a:ext cx="366875" cy="366875"/>
          </a:xfrm>
          <a:prstGeom prst="ellipse">
            <a:avLst/>
          </a:prstGeom>
          <a:solidFill>
            <a:schemeClr val="bg1"/>
          </a:solidFill>
          <a:ln w="1524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38432" y="2770549"/>
            <a:ext cx="366875" cy="366875"/>
          </a:xfrm>
          <a:prstGeom prst="ellipse">
            <a:avLst/>
          </a:prstGeom>
          <a:solidFill>
            <a:schemeClr val="bg1"/>
          </a:solidFill>
          <a:ln w="1524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838432" y="2054445"/>
            <a:ext cx="366875" cy="366875"/>
          </a:xfrm>
          <a:prstGeom prst="ellipse">
            <a:avLst/>
          </a:prstGeom>
          <a:solidFill>
            <a:schemeClr val="bg1"/>
          </a:solidFill>
          <a:ln w="152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524769" y="3487578"/>
            <a:ext cx="366875" cy="366875"/>
          </a:xfrm>
          <a:prstGeom prst="ellipse">
            <a:avLst/>
          </a:prstGeom>
          <a:solidFill>
            <a:schemeClr val="bg1"/>
          </a:solidFill>
          <a:ln w="1524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229307" y="3487578"/>
            <a:ext cx="366875" cy="366875"/>
          </a:xfrm>
          <a:prstGeom prst="ellipse">
            <a:avLst/>
          </a:prstGeom>
          <a:solidFill>
            <a:schemeClr val="bg1"/>
          </a:solidFill>
          <a:ln w="1524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229307" y="2771474"/>
            <a:ext cx="366875" cy="366875"/>
          </a:xfrm>
          <a:prstGeom prst="ellipse">
            <a:avLst/>
          </a:prstGeom>
          <a:solidFill>
            <a:schemeClr val="bg1"/>
          </a:solidFill>
          <a:ln w="1524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p:nvPr/>
        </p:nvCxnSpPr>
        <p:spPr>
          <a:xfrm flipH="1" flipV="1">
            <a:off x="2654612" y="2054444"/>
            <a:ext cx="9775" cy="2517038"/>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495862" y="1722919"/>
            <a:ext cx="317500" cy="317500"/>
            <a:chOff x="3629026" y="3108326"/>
            <a:chExt cx="317500" cy="317500"/>
          </a:xfrm>
        </p:grpSpPr>
        <p:sp>
          <p:nvSpPr>
            <p:cNvPr id="28" name="Oval 1431"/>
            <p:cNvSpPr>
              <a:spLocks noChangeArrowheads="1"/>
            </p:cNvSpPr>
            <p:nvPr/>
          </p:nvSpPr>
          <p:spPr bwMode="auto">
            <a:xfrm>
              <a:off x="3629026" y="3108326"/>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592"/>
            <p:cNvSpPr>
              <a:spLocks/>
            </p:cNvSpPr>
            <p:nvPr/>
          </p:nvSpPr>
          <p:spPr bwMode="auto">
            <a:xfrm>
              <a:off x="3676651" y="3155951"/>
              <a:ext cx="222250" cy="219075"/>
            </a:xfrm>
            <a:custGeom>
              <a:avLst/>
              <a:gdLst>
                <a:gd name="T0" fmla="*/ 106 w 140"/>
                <a:gd name="T1" fmla="*/ 0 h 138"/>
                <a:gd name="T2" fmla="*/ 70 w 140"/>
                <a:gd name="T3" fmla="*/ 36 h 138"/>
                <a:gd name="T4" fmla="*/ 33 w 140"/>
                <a:gd name="T5" fmla="*/ 0 h 138"/>
                <a:gd name="T6" fmla="*/ 0 w 140"/>
                <a:gd name="T7" fmla="*/ 32 h 138"/>
                <a:gd name="T8" fmla="*/ 37 w 140"/>
                <a:gd name="T9" fmla="*/ 70 h 138"/>
                <a:gd name="T10" fmla="*/ 0 w 140"/>
                <a:gd name="T11" fmla="*/ 106 h 138"/>
                <a:gd name="T12" fmla="*/ 33 w 140"/>
                <a:gd name="T13" fmla="*/ 138 h 138"/>
                <a:gd name="T14" fmla="*/ 70 w 140"/>
                <a:gd name="T15" fmla="*/ 102 h 138"/>
                <a:gd name="T16" fmla="*/ 106 w 140"/>
                <a:gd name="T17" fmla="*/ 138 h 138"/>
                <a:gd name="T18" fmla="*/ 140 w 140"/>
                <a:gd name="T19" fmla="*/ 106 h 138"/>
                <a:gd name="T20" fmla="*/ 103 w 140"/>
                <a:gd name="T21" fmla="*/ 70 h 138"/>
                <a:gd name="T22" fmla="*/ 140 w 140"/>
                <a:gd name="T23" fmla="*/ 32 h 138"/>
                <a:gd name="T24" fmla="*/ 106 w 14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106" y="0"/>
                  </a:moveTo>
                  <a:lnTo>
                    <a:pt x="70" y="36"/>
                  </a:lnTo>
                  <a:lnTo>
                    <a:pt x="33" y="0"/>
                  </a:lnTo>
                  <a:lnTo>
                    <a:pt x="0" y="32"/>
                  </a:lnTo>
                  <a:lnTo>
                    <a:pt x="37" y="70"/>
                  </a:lnTo>
                  <a:lnTo>
                    <a:pt x="0" y="106"/>
                  </a:lnTo>
                  <a:lnTo>
                    <a:pt x="33" y="138"/>
                  </a:lnTo>
                  <a:lnTo>
                    <a:pt x="70" y="102"/>
                  </a:lnTo>
                  <a:lnTo>
                    <a:pt x="106" y="138"/>
                  </a:lnTo>
                  <a:lnTo>
                    <a:pt x="140" y="106"/>
                  </a:lnTo>
                  <a:lnTo>
                    <a:pt x="103" y="70"/>
                  </a:lnTo>
                  <a:lnTo>
                    <a:pt x="140" y="32"/>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30" name="直接箭头连接符 29"/>
          <p:cNvCxnSpPr/>
          <p:nvPr/>
        </p:nvCxnSpPr>
        <p:spPr>
          <a:xfrm>
            <a:off x="2478744" y="2186732"/>
            <a:ext cx="0" cy="279934"/>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2319994" y="2519591"/>
            <a:ext cx="317500" cy="317500"/>
            <a:chOff x="3629026" y="3108326"/>
            <a:chExt cx="317500" cy="317500"/>
          </a:xfrm>
        </p:grpSpPr>
        <p:sp>
          <p:nvSpPr>
            <p:cNvPr id="32" name="Oval 1431"/>
            <p:cNvSpPr>
              <a:spLocks noChangeArrowheads="1"/>
            </p:cNvSpPr>
            <p:nvPr/>
          </p:nvSpPr>
          <p:spPr bwMode="auto">
            <a:xfrm>
              <a:off x="3629026" y="3108326"/>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592"/>
            <p:cNvSpPr>
              <a:spLocks/>
            </p:cNvSpPr>
            <p:nvPr/>
          </p:nvSpPr>
          <p:spPr bwMode="auto">
            <a:xfrm>
              <a:off x="3676651" y="3155951"/>
              <a:ext cx="222250" cy="219075"/>
            </a:xfrm>
            <a:custGeom>
              <a:avLst/>
              <a:gdLst>
                <a:gd name="T0" fmla="*/ 106 w 140"/>
                <a:gd name="T1" fmla="*/ 0 h 138"/>
                <a:gd name="T2" fmla="*/ 70 w 140"/>
                <a:gd name="T3" fmla="*/ 36 h 138"/>
                <a:gd name="T4" fmla="*/ 33 w 140"/>
                <a:gd name="T5" fmla="*/ 0 h 138"/>
                <a:gd name="T6" fmla="*/ 0 w 140"/>
                <a:gd name="T7" fmla="*/ 32 h 138"/>
                <a:gd name="T8" fmla="*/ 37 w 140"/>
                <a:gd name="T9" fmla="*/ 70 h 138"/>
                <a:gd name="T10" fmla="*/ 0 w 140"/>
                <a:gd name="T11" fmla="*/ 106 h 138"/>
                <a:gd name="T12" fmla="*/ 33 w 140"/>
                <a:gd name="T13" fmla="*/ 138 h 138"/>
                <a:gd name="T14" fmla="*/ 70 w 140"/>
                <a:gd name="T15" fmla="*/ 102 h 138"/>
                <a:gd name="T16" fmla="*/ 106 w 140"/>
                <a:gd name="T17" fmla="*/ 138 h 138"/>
                <a:gd name="T18" fmla="*/ 140 w 140"/>
                <a:gd name="T19" fmla="*/ 106 h 138"/>
                <a:gd name="T20" fmla="*/ 103 w 140"/>
                <a:gd name="T21" fmla="*/ 70 h 138"/>
                <a:gd name="T22" fmla="*/ 140 w 140"/>
                <a:gd name="T23" fmla="*/ 32 h 138"/>
                <a:gd name="T24" fmla="*/ 106 w 14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106" y="0"/>
                  </a:moveTo>
                  <a:lnTo>
                    <a:pt x="70" y="36"/>
                  </a:lnTo>
                  <a:lnTo>
                    <a:pt x="33" y="0"/>
                  </a:lnTo>
                  <a:lnTo>
                    <a:pt x="0" y="32"/>
                  </a:lnTo>
                  <a:lnTo>
                    <a:pt x="37" y="70"/>
                  </a:lnTo>
                  <a:lnTo>
                    <a:pt x="0" y="106"/>
                  </a:lnTo>
                  <a:lnTo>
                    <a:pt x="33" y="138"/>
                  </a:lnTo>
                  <a:lnTo>
                    <a:pt x="70" y="102"/>
                  </a:lnTo>
                  <a:lnTo>
                    <a:pt x="106" y="138"/>
                  </a:lnTo>
                  <a:lnTo>
                    <a:pt x="140" y="106"/>
                  </a:lnTo>
                  <a:lnTo>
                    <a:pt x="103" y="70"/>
                  </a:lnTo>
                  <a:lnTo>
                    <a:pt x="140" y="32"/>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34" name="直接箭头连接符 33"/>
          <p:cNvCxnSpPr/>
          <p:nvPr/>
        </p:nvCxnSpPr>
        <p:spPr>
          <a:xfrm flipH="1">
            <a:off x="1652900" y="2172304"/>
            <a:ext cx="667433" cy="14324"/>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1256195" y="2054444"/>
            <a:ext cx="317500" cy="317500"/>
            <a:chOff x="3629026" y="3108326"/>
            <a:chExt cx="317500" cy="317500"/>
          </a:xfrm>
        </p:grpSpPr>
        <p:sp>
          <p:nvSpPr>
            <p:cNvPr id="36" name="Oval 1431"/>
            <p:cNvSpPr>
              <a:spLocks noChangeArrowheads="1"/>
            </p:cNvSpPr>
            <p:nvPr/>
          </p:nvSpPr>
          <p:spPr bwMode="auto">
            <a:xfrm>
              <a:off x="3629026" y="3108326"/>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592"/>
            <p:cNvSpPr>
              <a:spLocks/>
            </p:cNvSpPr>
            <p:nvPr/>
          </p:nvSpPr>
          <p:spPr bwMode="auto">
            <a:xfrm>
              <a:off x="3676651" y="3155951"/>
              <a:ext cx="222250" cy="219075"/>
            </a:xfrm>
            <a:custGeom>
              <a:avLst/>
              <a:gdLst>
                <a:gd name="T0" fmla="*/ 106 w 140"/>
                <a:gd name="T1" fmla="*/ 0 h 138"/>
                <a:gd name="T2" fmla="*/ 70 w 140"/>
                <a:gd name="T3" fmla="*/ 36 h 138"/>
                <a:gd name="T4" fmla="*/ 33 w 140"/>
                <a:gd name="T5" fmla="*/ 0 h 138"/>
                <a:gd name="T6" fmla="*/ 0 w 140"/>
                <a:gd name="T7" fmla="*/ 32 h 138"/>
                <a:gd name="T8" fmla="*/ 37 w 140"/>
                <a:gd name="T9" fmla="*/ 70 h 138"/>
                <a:gd name="T10" fmla="*/ 0 w 140"/>
                <a:gd name="T11" fmla="*/ 106 h 138"/>
                <a:gd name="T12" fmla="*/ 33 w 140"/>
                <a:gd name="T13" fmla="*/ 138 h 138"/>
                <a:gd name="T14" fmla="*/ 70 w 140"/>
                <a:gd name="T15" fmla="*/ 102 h 138"/>
                <a:gd name="T16" fmla="*/ 106 w 140"/>
                <a:gd name="T17" fmla="*/ 138 h 138"/>
                <a:gd name="T18" fmla="*/ 140 w 140"/>
                <a:gd name="T19" fmla="*/ 106 h 138"/>
                <a:gd name="T20" fmla="*/ 103 w 140"/>
                <a:gd name="T21" fmla="*/ 70 h 138"/>
                <a:gd name="T22" fmla="*/ 140 w 140"/>
                <a:gd name="T23" fmla="*/ 32 h 138"/>
                <a:gd name="T24" fmla="*/ 106 w 14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106" y="0"/>
                  </a:moveTo>
                  <a:lnTo>
                    <a:pt x="70" y="36"/>
                  </a:lnTo>
                  <a:lnTo>
                    <a:pt x="33" y="0"/>
                  </a:lnTo>
                  <a:lnTo>
                    <a:pt x="0" y="32"/>
                  </a:lnTo>
                  <a:lnTo>
                    <a:pt x="37" y="70"/>
                  </a:lnTo>
                  <a:lnTo>
                    <a:pt x="0" y="106"/>
                  </a:lnTo>
                  <a:lnTo>
                    <a:pt x="33" y="138"/>
                  </a:lnTo>
                  <a:lnTo>
                    <a:pt x="70" y="102"/>
                  </a:lnTo>
                  <a:lnTo>
                    <a:pt x="106" y="138"/>
                  </a:lnTo>
                  <a:lnTo>
                    <a:pt x="140" y="106"/>
                  </a:lnTo>
                  <a:lnTo>
                    <a:pt x="103" y="70"/>
                  </a:lnTo>
                  <a:lnTo>
                    <a:pt x="140" y="32"/>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文本框 37"/>
          <p:cNvSpPr txBox="1"/>
          <p:nvPr/>
        </p:nvSpPr>
        <p:spPr>
          <a:xfrm>
            <a:off x="1657351" y="2476698"/>
            <a:ext cx="892072" cy="400110"/>
          </a:xfrm>
          <a:prstGeom prst="rect">
            <a:avLst/>
          </a:prstGeom>
          <a:noFill/>
        </p:spPr>
        <p:txBody>
          <a:bodyPr wrap="square" rtlCol="0">
            <a:spAutoFit/>
          </a:bodyPr>
          <a:lstStyle/>
          <a:p>
            <a:r>
              <a:rPr lang="zh-CN" altLang="en-US" sz="2000" dirty="0" smtClean="0">
                <a:solidFill>
                  <a:schemeClr val="accent1">
                    <a:lumMod val="50000"/>
                  </a:schemeClr>
                </a:solidFill>
                <a:latin typeface="微软雅黑" panose="020B0503020204020204" pitchFamily="34" charset="-122"/>
                <a:ea typeface="微软雅黑" panose="020B0503020204020204" pitchFamily="34" charset="-122"/>
              </a:rPr>
              <a:t>已用</a:t>
            </a:r>
            <a:endParaRPr lang="en-US" altLang="zh-CN" sz="2000"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272656" y="1341327"/>
            <a:ext cx="892072" cy="400110"/>
          </a:xfrm>
          <a:prstGeom prst="rect">
            <a:avLst/>
          </a:prstGeom>
          <a:noFill/>
        </p:spPr>
        <p:txBody>
          <a:bodyPr wrap="square" rtlCol="0">
            <a:spAutoFit/>
          </a:bodyPr>
          <a:lstStyle/>
          <a:p>
            <a:r>
              <a:rPr lang="zh-CN" altLang="en-US" sz="2000" dirty="0" smtClean="0">
                <a:solidFill>
                  <a:schemeClr val="accent1">
                    <a:lumMod val="50000"/>
                  </a:schemeClr>
                </a:solidFill>
                <a:latin typeface="微软雅黑" panose="020B0503020204020204" pitchFamily="34" charset="-122"/>
                <a:ea typeface="微软雅黑" panose="020B0503020204020204" pitchFamily="34" charset="-122"/>
              </a:rPr>
              <a:t>边界</a:t>
            </a:r>
            <a:endParaRPr lang="en-US" altLang="zh-CN" sz="2000"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218109" y="2856350"/>
            <a:ext cx="892072" cy="400110"/>
          </a:xfrm>
          <a:prstGeom prst="rect">
            <a:avLst/>
          </a:prstGeom>
          <a:noFill/>
        </p:spPr>
        <p:txBody>
          <a:bodyPr wrap="square" rtlCol="0">
            <a:spAutoFit/>
          </a:bodyPr>
          <a:lstStyle/>
          <a:p>
            <a:r>
              <a:rPr lang="zh-CN" altLang="en-US" sz="2000" dirty="0" smtClean="0">
                <a:solidFill>
                  <a:schemeClr val="accent1">
                    <a:lumMod val="50000"/>
                  </a:schemeClr>
                </a:solidFill>
                <a:latin typeface="微软雅黑" panose="020B0503020204020204" pitchFamily="34" charset="-122"/>
                <a:ea typeface="微软雅黑" panose="020B0503020204020204" pitchFamily="34" charset="-122"/>
              </a:rPr>
              <a:t>边界</a:t>
            </a:r>
            <a:endParaRPr lang="en-US" altLang="zh-CN" sz="2000" dirty="0" smtClean="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41" name="直接箭头连接符 40"/>
          <p:cNvCxnSpPr/>
          <p:nvPr/>
        </p:nvCxnSpPr>
        <p:spPr>
          <a:xfrm>
            <a:off x="2677975" y="3989364"/>
            <a:ext cx="3170269" cy="0"/>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flipV="1">
            <a:off x="2238023" y="3028355"/>
            <a:ext cx="399471" cy="4481"/>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867929" y="2885563"/>
            <a:ext cx="317500" cy="317500"/>
            <a:chOff x="3629026" y="3108326"/>
            <a:chExt cx="317500" cy="317500"/>
          </a:xfrm>
        </p:grpSpPr>
        <p:sp>
          <p:nvSpPr>
            <p:cNvPr id="44" name="Oval 1431"/>
            <p:cNvSpPr>
              <a:spLocks noChangeArrowheads="1"/>
            </p:cNvSpPr>
            <p:nvPr/>
          </p:nvSpPr>
          <p:spPr bwMode="auto">
            <a:xfrm>
              <a:off x="3629026" y="3108326"/>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592"/>
            <p:cNvSpPr>
              <a:spLocks/>
            </p:cNvSpPr>
            <p:nvPr/>
          </p:nvSpPr>
          <p:spPr bwMode="auto">
            <a:xfrm>
              <a:off x="3676651" y="3155951"/>
              <a:ext cx="222250" cy="219075"/>
            </a:xfrm>
            <a:custGeom>
              <a:avLst/>
              <a:gdLst>
                <a:gd name="T0" fmla="*/ 106 w 140"/>
                <a:gd name="T1" fmla="*/ 0 h 138"/>
                <a:gd name="T2" fmla="*/ 70 w 140"/>
                <a:gd name="T3" fmla="*/ 36 h 138"/>
                <a:gd name="T4" fmla="*/ 33 w 140"/>
                <a:gd name="T5" fmla="*/ 0 h 138"/>
                <a:gd name="T6" fmla="*/ 0 w 140"/>
                <a:gd name="T7" fmla="*/ 32 h 138"/>
                <a:gd name="T8" fmla="*/ 37 w 140"/>
                <a:gd name="T9" fmla="*/ 70 h 138"/>
                <a:gd name="T10" fmla="*/ 0 w 140"/>
                <a:gd name="T11" fmla="*/ 106 h 138"/>
                <a:gd name="T12" fmla="*/ 33 w 140"/>
                <a:gd name="T13" fmla="*/ 138 h 138"/>
                <a:gd name="T14" fmla="*/ 70 w 140"/>
                <a:gd name="T15" fmla="*/ 102 h 138"/>
                <a:gd name="T16" fmla="*/ 106 w 140"/>
                <a:gd name="T17" fmla="*/ 138 h 138"/>
                <a:gd name="T18" fmla="*/ 140 w 140"/>
                <a:gd name="T19" fmla="*/ 106 h 138"/>
                <a:gd name="T20" fmla="*/ 103 w 140"/>
                <a:gd name="T21" fmla="*/ 70 h 138"/>
                <a:gd name="T22" fmla="*/ 140 w 140"/>
                <a:gd name="T23" fmla="*/ 32 h 138"/>
                <a:gd name="T24" fmla="*/ 106 w 14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106" y="0"/>
                  </a:moveTo>
                  <a:lnTo>
                    <a:pt x="70" y="36"/>
                  </a:lnTo>
                  <a:lnTo>
                    <a:pt x="33" y="0"/>
                  </a:lnTo>
                  <a:lnTo>
                    <a:pt x="0" y="32"/>
                  </a:lnTo>
                  <a:lnTo>
                    <a:pt x="37" y="70"/>
                  </a:lnTo>
                  <a:lnTo>
                    <a:pt x="0" y="106"/>
                  </a:lnTo>
                  <a:lnTo>
                    <a:pt x="33" y="138"/>
                  </a:lnTo>
                  <a:lnTo>
                    <a:pt x="70" y="102"/>
                  </a:lnTo>
                  <a:lnTo>
                    <a:pt x="106" y="138"/>
                  </a:lnTo>
                  <a:lnTo>
                    <a:pt x="140" y="106"/>
                  </a:lnTo>
                  <a:lnTo>
                    <a:pt x="103" y="70"/>
                  </a:lnTo>
                  <a:lnTo>
                    <a:pt x="140" y="32"/>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46" name="直接箭头连接符 45"/>
          <p:cNvCxnSpPr/>
          <p:nvPr/>
        </p:nvCxnSpPr>
        <p:spPr>
          <a:xfrm>
            <a:off x="3294303" y="3010766"/>
            <a:ext cx="283611" cy="0"/>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586110" y="2883975"/>
            <a:ext cx="317500" cy="317500"/>
            <a:chOff x="3629026" y="3108326"/>
            <a:chExt cx="317500" cy="317500"/>
          </a:xfrm>
        </p:grpSpPr>
        <p:sp>
          <p:nvSpPr>
            <p:cNvPr id="48" name="Oval 1431"/>
            <p:cNvSpPr>
              <a:spLocks noChangeArrowheads="1"/>
            </p:cNvSpPr>
            <p:nvPr/>
          </p:nvSpPr>
          <p:spPr bwMode="auto">
            <a:xfrm>
              <a:off x="3629026" y="3108326"/>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592"/>
            <p:cNvSpPr>
              <a:spLocks/>
            </p:cNvSpPr>
            <p:nvPr/>
          </p:nvSpPr>
          <p:spPr bwMode="auto">
            <a:xfrm>
              <a:off x="3676651" y="3155951"/>
              <a:ext cx="222250" cy="219075"/>
            </a:xfrm>
            <a:custGeom>
              <a:avLst/>
              <a:gdLst>
                <a:gd name="T0" fmla="*/ 106 w 140"/>
                <a:gd name="T1" fmla="*/ 0 h 138"/>
                <a:gd name="T2" fmla="*/ 70 w 140"/>
                <a:gd name="T3" fmla="*/ 36 h 138"/>
                <a:gd name="T4" fmla="*/ 33 w 140"/>
                <a:gd name="T5" fmla="*/ 0 h 138"/>
                <a:gd name="T6" fmla="*/ 0 w 140"/>
                <a:gd name="T7" fmla="*/ 32 h 138"/>
                <a:gd name="T8" fmla="*/ 37 w 140"/>
                <a:gd name="T9" fmla="*/ 70 h 138"/>
                <a:gd name="T10" fmla="*/ 0 w 140"/>
                <a:gd name="T11" fmla="*/ 106 h 138"/>
                <a:gd name="T12" fmla="*/ 33 w 140"/>
                <a:gd name="T13" fmla="*/ 138 h 138"/>
                <a:gd name="T14" fmla="*/ 70 w 140"/>
                <a:gd name="T15" fmla="*/ 102 h 138"/>
                <a:gd name="T16" fmla="*/ 106 w 140"/>
                <a:gd name="T17" fmla="*/ 138 h 138"/>
                <a:gd name="T18" fmla="*/ 140 w 140"/>
                <a:gd name="T19" fmla="*/ 106 h 138"/>
                <a:gd name="T20" fmla="*/ 103 w 140"/>
                <a:gd name="T21" fmla="*/ 70 h 138"/>
                <a:gd name="T22" fmla="*/ 140 w 140"/>
                <a:gd name="T23" fmla="*/ 32 h 138"/>
                <a:gd name="T24" fmla="*/ 106 w 14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106" y="0"/>
                  </a:moveTo>
                  <a:lnTo>
                    <a:pt x="70" y="36"/>
                  </a:lnTo>
                  <a:lnTo>
                    <a:pt x="33" y="0"/>
                  </a:lnTo>
                  <a:lnTo>
                    <a:pt x="0" y="32"/>
                  </a:lnTo>
                  <a:lnTo>
                    <a:pt x="37" y="70"/>
                  </a:lnTo>
                  <a:lnTo>
                    <a:pt x="0" y="106"/>
                  </a:lnTo>
                  <a:lnTo>
                    <a:pt x="33" y="138"/>
                  </a:lnTo>
                  <a:lnTo>
                    <a:pt x="70" y="102"/>
                  </a:lnTo>
                  <a:lnTo>
                    <a:pt x="106" y="138"/>
                  </a:lnTo>
                  <a:lnTo>
                    <a:pt x="140" y="106"/>
                  </a:lnTo>
                  <a:lnTo>
                    <a:pt x="103" y="70"/>
                  </a:lnTo>
                  <a:lnTo>
                    <a:pt x="140" y="32"/>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50" name="直接箭头连接符 49"/>
          <p:cNvCxnSpPr/>
          <p:nvPr/>
        </p:nvCxnSpPr>
        <p:spPr>
          <a:xfrm flipH="1">
            <a:off x="3930935" y="3027792"/>
            <a:ext cx="211642" cy="0"/>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3708206" y="3194431"/>
            <a:ext cx="0" cy="237063"/>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09024" y="2013982"/>
            <a:ext cx="892072" cy="400110"/>
          </a:xfrm>
          <a:prstGeom prst="rect">
            <a:avLst/>
          </a:prstGeom>
          <a:noFill/>
        </p:spPr>
        <p:txBody>
          <a:bodyPr wrap="square" rtlCol="0">
            <a:spAutoFit/>
          </a:bodyPr>
          <a:lstStyle/>
          <a:p>
            <a:r>
              <a:rPr lang="zh-CN" altLang="en-US" sz="2000" dirty="0" smtClean="0">
                <a:solidFill>
                  <a:schemeClr val="accent1">
                    <a:lumMod val="50000"/>
                  </a:schemeClr>
                </a:solidFill>
                <a:latin typeface="微软雅黑" panose="020B0503020204020204" pitchFamily="34" charset="-122"/>
                <a:ea typeface="微软雅黑" panose="020B0503020204020204" pitchFamily="34" charset="-122"/>
              </a:rPr>
              <a:t>边界</a:t>
            </a:r>
            <a:endParaRPr lang="en-US" altLang="zh-CN" sz="2000"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3371037" y="2493140"/>
            <a:ext cx="892072" cy="400110"/>
          </a:xfrm>
          <a:prstGeom prst="rect">
            <a:avLst/>
          </a:prstGeom>
          <a:noFill/>
        </p:spPr>
        <p:txBody>
          <a:bodyPr wrap="square" rtlCol="0">
            <a:spAutoFit/>
          </a:bodyPr>
          <a:lstStyle/>
          <a:p>
            <a:r>
              <a:rPr lang="zh-CN" altLang="en-US" sz="2000" dirty="0" smtClean="0">
                <a:solidFill>
                  <a:schemeClr val="accent1">
                    <a:lumMod val="50000"/>
                  </a:schemeClr>
                </a:solidFill>
                <a:latin typeface="微软雅黑" panose="020B0503020204020204" pitchFamily="34" charset="-122"/>
                <a:ea typeface="微软雅黑" panose="020B0503020204020204" pitchFamily="34" charset="-122"/>
              </a:rPr>
              <a:t>边界</a:t>
            </a:r>
            <a:endParaRPr lang="en-US" altLang="zh-CN" sz="2000" dirty="0" smtClean="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54" name="直接箭头连接符 53"/>
          <p:cNvCxnSpPr/>
          <p:nvPr/>
        </p:nvCxnSpPr>
        <p:spPr>
          <a:xfrm>
            <a:off x="2466254" y="3088643"/>
            <a:ext cx="0" cy="279934"/>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2307504" y="3460049"/>
            <a:ext cx="317500" cy="317500"/>
            <a:chOff x="3629026" y="3108326"/>
            <a:chExt cx="317500" cy="317500"/>
          </a:xfrm>
        </p:grpSpPr>
        <p:sp>
          <p:nvSpPr>
            <p:cNvPr id="56" name="Oval 1431"/>
            <p:cNvSpPr>
              <a:spLocks noChangeArrowheads="1"/>
            </p:cNvSpPr>
            <p:nvPr/>
          </p:nvSpPr>
          <p:spPr bwMode="auto">
            <a:xfrm>
              <a:off x="3629026" y="3108326"/>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592"/>
            <p:cNvSpPr>
              <a:spLocks/>
            </p:cNvSpPr>
            <p:nvPr/>
          </p:nvSpPr>
          <p:spPr bwMode="auto">
            <a:xfrm>
              <a:off x="3676651" y="3155951"/>
              <a:ext cx="222250" cy="219075"/>
            </a:xfrm>
            <a:custGeom>
              <a:avLst/>
              <a:gdLst>
                <a:gd name="T0" fmla="*/ 106 w 140"/>
                <a:gd name="T1" fmla="*/ 0 h 138"/>
                <a:gd name="T2" fmla="*/ 70 w 140"/>
                <a:gd name="T3" fmla="*/ 36 h 138"/>
                <a:gd name="T4" fmla="*/ 33 w 140"/>
                <a:gd name="T5" fmla="*/ 0 h 138"/>
                <a:gd name="T6" fmla="*/ 0 w 140"/>
                <a:gd name="T7" fmla="*/ 32 h 138"/>
                <a:gd name="T8" fmla="*/ 37 w 140"/>
                <a:gd name="T9" fmla="*/ 70 h 138"/>
                <a:gd name="T10" fmla="*/ 0 w 140"/>
                <a:gd name="T11" fmla="*/ 106 h 138"/>
                <a:gd name="T12" fmla="*/ 33 w 140"/>
                <a:gd name="T13" fmla="*/ 138 h 138"/>
                <a:gd name="T14" fmla="*/ 70 w 140"/>
                <a:gd name="T15" fmla="*/ 102 h 138"/>
                <a:gd name="T16" fmla="*/ 106 w 140"/>
                <a:gd name="T17" fmla="*/ 138 h 138"/>
                <a:gd name="T18" fmla="*/ 140 w 140"/>
                <a:gd name="T19" fmla="*/ 106 h 138"/>
                <a:gd name="T20" fmla="*/ 103 w 140"/>
                <a:gd name="T21" fmla="*/ 70 h 138"/>
                <a:gd name="T22" fmla="*/ 140 w 140"/>
                <a:gd name="T23" fmla="*/ 32 h 138"/>
                <a:gd name="T24" fmla="*/ 106 w 14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106" y="0"/>
                  </a:moveTo>
                  <a:lnTo>
                    <a:pt x="70" y="36"/>
                  </a:lnTo>
                  <a:lnTo>
                    <a:pt x="33" y="0"/>
                  </a:lnTo>
                  <a:lnTo>
                    <a:pt x="0" y="32"/>
                  </a:lnTo>
                  <a:lnTo>
                    <a:pt x="37" y="70"/>
                  </a:lnTo>
                  <a:lnTo>
                    <a:pt x="0" y="106"/>
                  </a:lnTo>
                  <a:lnTo>
                    <a:pt x="33" y="138"/>
                  </a:lnTo>
                  <a:lnTo>
                    <a:pt x="70" y="102"/>
                  </a:lnTo>
                  <a:lnTo>
                    <a:pt x="106" y="138"/>
                  </a:lnTo>
                  <a:lnTo>
                    <a:pt x="140" y="106"/>
                  </a:lnTo>
                  <a:lnTo>
                    <a:pt x="103" y="70"/>
                  </a:lnTo>
                  <a:lnTo>
                    <a:pt x="140" y="32"/>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文本框 57"/>
          <p:cNvSpPr txBox="1"/>
          <p:nvPr/>
        </p:nvSpPr>
        <p:spPr>
          <a:xfrm>
            <a:off x="1657351" y="3452903"/>
            <a:ext cx="892072" cy="400110"/>
          </a:xfrm>
          <a:prstGeom prst="rect">
            <a:avLst/>
          </a:prstGeom>
          <a:noFill/>
        </p:spPr>
        <p:txBody>
          <a:bodyPr wrap="square" rtlCol="0">
            <a:spAutoFit/>
          </a:bodyPr>
          <a:lstStyle/>
          <a:p>
            <a:r>
              <a:rPr lang="zh-CN" altLang="en-US" sz="2000" dirty="0" smtClean="0">
                <a:solidFill>
                  <a:schemeClr val="accent1">
                    <a:lumMod val="50000"/>
                  </a:schemeClr>
                </a:solidFill>
                <a:latin typeface="微软雅黑" panose="020B0503020204020204" pitchFamily="34" charset="-122"/>
                <a:ea typeface="微软雅黑" panose="020B0503020204020204" pitchFamily="34" charset="-122"/>
              </a:rPr>
              <a:t>已用</a:t>
            </a:r>
            <a:endParaRPr lang="en-US" altLang="zh-CN" sz="2000" dirty="0" smtClean="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59" name="直接箭头连接符 58"/>
          <p:cNvCxnSpPr/>
          <p:nvPr/>
        </p:nvCxnSpPr>
        <p:spPr>
          <a:xfrm flipH="1" flipV="1">
            <a:off x="1414945" y="3989364"/>
            <a:ext cx="1174925" cy="1"/>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075107" y="3853913"/>
            <a:ext cx="317500" cy="317500"/>
            <a:chOff x="3629026" y="3108326"/>
            <a:chExt cx="317500" cy="317500"/>
          </a:xfrm>
        </p:grpSpPr>
        <p:sp>
          <p:nvSpPr>
            <p:cNvPr id="61" name="Oval 1431"/>
            <p:cNvSpPr>
              <a:spLocks noChangeArrowheads="1"/>
            </p:cNvSpPr>
            <p:nvPr/>
          </p:nvSpPr>
          <p:spPr bwMode="auto">
            <a:xfrm>
              <a:off x="3629026" y="3108326"/>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592"/>
            <p:cNvSpPr>
              <a:spLocks/>
            </p:cNvSpPr>
            <p:nvPr/>
          </p:nvSpPr>
          <p:spPr bwMode="auto">
            <a:xfrm>
              <a:off x="3676651" y="3155951"/>
              <a:ext cx="222250" cy="219075"/>
            </a:xfrm>
            <a:custGeom>
              <a:avLst/>
              <a:gdLst>
                <a:gd name="T0" fmla="*/ 106 w 140"/>
                <a:gd name="T1" fmla="*/ 0 h 138"/>
                <a:gd name="T2" fmla="*/ 70 w 140"/>
                <a:gd name="T3" fmla="*/ 36 h 138"/>
                <a:gd name="T4" fmla="*/ 33 w 140"/>
                <a:gd name="T5" fmla="*/ 0 h 138"/>
                <a:gd name="T6" fmla="*/ 0 w 140"/>
                <a:gd name="T7" fmla="*/ 32 h 138"/>
                <a:gd name="T8" fmla="*/ 37 w 140"/>
                <a:gd name="T9" fmla="*/ 70 h 138"/>
                <a:gd name="T10" fmla="*/ 0 w 140"/>
                <a:gd name="T11" fmla="*/ 106 h 138"/>
                <a:gd name="T12" fmla="*/ 33 w 140"/>
                <a:gd name="T13" fmla="*/ 138 h 138"/>
                <a:gd name="T14" fmla="*/ 70 w 140"/>
                <a:gd name="T15" fmla="*/ 102 h 138"/>
                <a:gd name="T16" fmla="*/ 106 w 140"/>
                <a:gd name="T17" fmla="*/ 138 h 138"/>
                <a:gd name="T18" fmla="*/ 140 w 140"/>
                <a:gd name="T19" fmla="*/ 106 h 138"/>
                <a:gd name="T20" fmla="*/ 103 w 140"/>
                <a:gd name="T21" fmla="*/ 70 h 138"/>
                <a:gd name="T22" fmla="*/ 140 w 140"/>
                <a:gd name="T23" fmla="*/ 32 h 138"/>
                <a:gd name="T24" fmla="*/ 106 w 14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106" y="0"/>
                  </a:moveTo>
                  <a:lnTo>
                    <a:pt x="70" y="36"/>
                  </a:lnTo>
                  <a:lnTo>
                    <a:pt x="33" y="0"/>
                  </a:lnTo>
                  <a:lnTo>
                    <a:pt x="0" y="32"/>
                  </a:lnTo>
                  <a:lnTo>
                    <a:pt x="37" y="70"/>
                  </a:lnTo>
                  <a:lnTo>
                    <a:pt x="0" y="106"/>
                  </a:lnTo>
                  <a:lnTo>
                    <a:pt x="33" y="138"/>
                  </a:lnTo>
                  <a:lnTo>
                    <a:pt x="70" y="102"/>
                  </a:lnTo>
                  <a:lnTo>
                    <a:pt x="106" y="138"/>
                  </a:lnTo>
                  <a:lnTo>
                    <a:pt x="140" y="106"/>
                  </a:lnTo>
                  <a:lnTo>
                    <a:pt x="103" y="70"/>
                  </a:lnTo>
                  <a:lnTo>
                    <a:pt x="140" y="32"/>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3" name="文本框 62"/>
          <p:cNvSpPr txBox="1"/>
          <p:nvPr/>
        </p:nvSpPr>
        <p:spPr>
          <a:xfrm>
            <a:off x="411952" y="3811020"/>
            <a:ext cx="892072" cy="400110"/>
          </a:xfrm>
          <a:prstGeom prst="rect">
            <a:avLst/>
          </a:prstGeom>
          <a:noFill/>
        </p:spPr>
        <p:txBody>
          <a:bodyPr wrap="square" rtlCol="0">
            <a:spAutoFit/>
          </a:bodyPr>
          <a:lstStyle/>
          <a:p>
            <a:r>
              <a:rPr lang="zh-CN" altLang="en-US" sz="2000" dirty="0" smtClean="0">
                <a:solidFill>
                  <a:schemeClr val="accent1">
                    <a:lumMod val="50000"/>
                  </a:schemeClr>
                </a:solidFill>
                <a:latin typeface="微软雅黑" panose="020B0503020204020204" pitchFamily="34" charset="-122"/>
                <a:ea typeface="微软雅黑" panose="020B0503020204020204" pitchFamily="34" charset="-122"/>
              </a:rPr>
              <a:t>已用</a:t>
            </a:r>
            <a:endParaRPr lang="en-US" altLang="zh-CN" sz="2000" dirty="0" smtClean="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64" name="直接箭头连接符 63"/>
          <p:cNvCxnSpPr/>
          <p:nvPr/>
        </p:nvCxnSpPr>
        <p:spPr>
          <a:xfrm>
            <a:off x="3708206" y="3980646"/>
            <a:ext cx="0" cy="279934"/>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3549456" y="4302544"/>
            <a:ext cx="317500" cy="317500"/>
            <a:chOff x="3629026" y="3108326"/>
            <a:chExt cx="317500" cy="317500"/>
          </a:xfrm>
        </p:grpSpPr>
        <p:sp>
          <p:nvSpPr>
            <p:cNvPr id="66" name="Oval 1431"/>
            <p:cNvSpPr>
              <a:spLocks noChangeArrowheads="1"/>
            </p:cNvSpPr>
            <p:nvPr/>
          </p:nvSpPr>
          <p:spPr bwMode="auto">
            <a:xfrm>
              <a:off x="3629026" y="3108326"/>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592"/>
            <p:cNvSpPr>
              <a:spLocks/>
            </p:cNvSpPr>
            <p:nvPr/>
          </p:nvSpPr>
          <p:spPr bwMode="auto">
            <a:xfrm>
              <a:off x="3676651" y="3155951"/>
              <a:ext cx="222250" cy="219075"/>
            </a:xfrm>
            <a:custGeom>
              <a:avLst/>
              <a:gdLst>
                <a:gd name="T0" fmla="*/ 106 w 140"/>
                <a:gd name="T1" fmla="*/ 0 h 138"/>
                <a:gd name="T2" fmla="*/ 70 w 140"/>
                <a:gd name="T3" fmla="*/ 36 h 138"/>
                <a:gd name="T4" fmla="*/ 33 w 140"/>
                <a:gd name="T5" fmla="*/ 0 h 138"/>
                <a:gd name="T6" fmla="*/ 0 w 140"/>
                <a:gd name="T7" fmla="*/ 32 h 138"/>
                <a:gd name="T8" fmla="*/ 37 w 140"/>
                <a:gd name="T9" fmla="*/ 70 h 138"/>
                <a:gd name="T10" fmla="*/ 0 w 140"/>
                <a:gd name="T11" fmla="*/ 106 h 138"/>
                <a:gd name="T12" fmla="*/ 33 w 140"/>
                <a:gd name="T13" fmla="*/ 138 h 138"/>
                <a:gd name="T14" fmla="*/ 70 w 140"/>
                <a:gd name="T15" fmla="*/ 102 h 138"/>
                <a:gd name="T16" fmla="*/ 106 w 140"/>
                <a:gd name="T17" fmla="*/ 138 h 138"/>
                <a:gd name="T18" fmla="*/ 140 w 140"/>
                <a:gd name="T19" fmla="*/ 106 h 138"/>
                <a:gd name="T20" fmla="*/ 103 w 140"/>
                <a:gd name="T21" fmla="*/ 70 h 138"/>
                <a:gd name="T22" fmla="*/ 140 w 140"/>
                <a:gd name="T23" fmla="*/ 32 h 138"/>
                <a:gd name="T24" fmla="*/ 106 w 14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106" y="0"/>
                  </a:moveTo>
                  <a:lnTo>
                    <a:pt x="70" y="36"/>
                  </a:lnTo>
                  <a:lnTo>
                    <a:pt x="33" y="0"/>
                  </a:lnTo>
                  <a:lnTo>
                    <a:pt x="0" y="32"/>
                  </a:lnTo>
                  <a:lnTo>
                    <a:pt x="37" y="70"/>
                  </a:lnTo>
                  <a:lnTo>
                    <a:pt x="0" y="106"/>
                  </a:lnTo>
                  <a:lnTo>
                    <a:pt x="33" y="138"/>
                  </a:lnTo>
                  <a:lnTo>
                    <a:pt x="70" y="102"/>
                  </a:lnTo>
                  <a:lnTo>
                    <a:pt x="106" y="138"/>
                  </a:lnTo>
                  <a:lnTo>
                    <a:pt x="140" y="106"/>
                  </a:lnTo>
                  <a:lnTo>
                    <a:pt x="103" y="70"/>
                  </a:lnTo>
                  <a:lnTo>
                    <a:pt x="140" y="32"/>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68" name="直接箭头连接符 67"/>
          <p:cNvCxnSpPr/>
          <p:nvPr/>
        </p:nvCxnSpPr>
        <p:spPr>
          <a:xfrm flipH="1" flipV="1">
            <a:off x="4769614" y="2693195"/>
            <a:ext cx="9490" cy="1296170"/>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3371037" y="4007055"/>
            <a:ext cx="8315" cy="1481454"/>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3313470" y="2237882"/>
            <a:ext cx="283611" cy="0"/>
          </a:xfrm>
          <a:prstGeom prst="straightConnector1">
            <a:avLst/>
          </a:prstGeom>
          <a:ln w="25400">
            <a:solidFill>
              <a:srgbClr val="00B0F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71" name="组合 70"/>
          <p:cNvGrpSpPr/>
          <p:nvPr/>
        </p:nvGrpSpPr>
        <p:grpSpPr>
          <a:xfrm>
            <a:off x="3603243" y="2044899"/>
            <a:ext cx="317500" cy="317500"/>
            <a:chOff x="3629026" y="3108326"/>
            <a:chExt cx="317500" cy="317500"/>
          </a:xfrm>
        </p:grpSpPr>
        <p:sp>
          <p:nvSpPr>
            <p:cNvPr id="72" name="Oval 1431"/>
            <p:cNvSpPr>
              <a:spLocks noChangeArrowheads="1"/>
            </p:cNvSpPr>
            <p:nvPr/>
          </p:nvSpPr>
          <p:spPr bwMode="auto">
            <a:xfrm>
              <a:off x="3629026" y="3108326"/>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592"/>
            <p:cNvSpPr>
              <a:spLocks/>
            </p:cNvSpPr>
            <p:nvPr/>
          </p:nvSpPr>
          <p:spPr bwMode="auto">
            <a:xfrm>
              <a:off x="3676651" y="3155951"/>
              <a:ext cx="222250" cy="219075"/>
            </a:xfrm>
            <a:custGeom>
              <a:avLst/>
              <a:gdLst>
                <a:gd name="T0" fmla="*/ 106 w 140"/>
                <a:gd name="T1" fmla="*/ 0 h 138"/>
                <a:gd name="T2" fmla="*/ 70 w 140"/>
                <a:gd name="T3" fmla="*/ 36 h 138"/>
                <a:gd name="T4" fmla="*/ 33 w 140"/>
                <a:gd name="T5" fmla="*/ 0 h 138"/>
                <a:gd name="T6" fmla="*/ 0 w 140"/>
                <a:gd name="T7" fmla="*/ 32 h 138"/>
                <a:gd name="T8" fmla="*/ 37 w 140"/>
                <a:gd name="T9" fmla="*/ 70 h 138"/>
                <a:gd name="T10" fmla="*/ 0 w 140"/>
                <a:gd name="T11" fmla="*/ 106 h 138"/>
                <a:gd name="T12" fmla="*/ 33 w 140"/>
                <a:gd name="T13" fmla="*/ 138 h 138"/>
                <a:gd name="T14" fmla="*/ 70 w 140"/>
                <a:gd name="T15" fmla="*/ 102 h 138"/>
                <a:gd name="T16" fmla="*/ 106 w 140"/>
                <a:gd name="T17" fmla="*/ 138 h 138"/>
                <a:gd name="T18" fmla="*/ 140 w 140"/>
                <a:gd name="T19" fmla="*/ 106 h 138"/>
                <a:gd name="T20" fmla="*/ 103 w 140"/>
                <a:gd name="T21" fmla="*/ 70 h 138"/>
                <a:gd name="T22" fmla="*/ 140 w 140"/>
                <a:gd name="T23" fmla="*/ 32 h 138"/>
                <a:gd name="T24" fmla="*/ 106 w 14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106" y="0"/>
                  </a:moveTo>
                  <a:lnTo>
                    <a:pt x="70" y="36"/>
                  </a:lnTo>
                  <a:lnTo>
                    <a:pt x="33" y="0"/>
                  </a:lnTo>
                  <a:lnTo>
                    <a:pt x="0" y="32"/>
                  </a:lnTo>
                  <a:lnTo>
                    <a:pt x="37" y="70"/>
                  </a:lnTo>
                  <a:lnTo>
                    <a:pt x="0" y="106"/>
                  </a:lnTo>
                  <a:lnTo>
                    <a:pt x="33" y="138"/>
                  </a:lnTo>
                  <a:lnTo>
                    <a:pt x="70" y="102"/>
                  </a:lnTo>
                  <a:lnTo>
                    <a:pt x="106" y="138"/>
                  </a:lnTo>
                  <a:lnTo>
                    <a:pt x="140" y="106"/>
                  </a:lnTo>
                  <a:lnTo>
                    <a:pt x="103" y="70"/>
                  </a:lnTo>
                  <a:lnTo>
                    <a:pt x="140" y="32"/>
                  </a:lnTo>
                  <a:lnTo>
                    <a:pt x="1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p:cNvSpPr txBox="1"/>
          <p:nvPr/>
        </p:nvSpPr>
        <p:spPr>
          <a:xfrm>
            <a:off x="3866956" y="1971134"/>
            <a:ext cx="892072" cy="400110"/>
          </a:xfrm>
          <a:prstGeom prst="rect">
            <a:avLst/>
          </a:prstGeom>
          <a:noFill/>
        </p:spPr>
        <p:txBody>
          <a:bodyPr wrap="square" rtlCol="0">
            <a:spAutoFit/>
          </a:bodyPr>
          <a:lstStyle/>
          <a:p>
            <a:r>
              <a:rPr lang="zh-CN" altLang="en-US" sz="2000" dirty="0" smtClean="0">
                <a:solidFill>
                  <a:schemeClr val="accent1">
                    <a:lumMod val="50000"/>
                  </a:schemeClr>
                </a:solidFill>
                <a:latin typeface="微软雅黑" panose="020B0503020204020204" pitchFamily="34" charset="-122"/>
                <a:ea typeface="微软雅黑" panose="020B0503020204020204" pitchFamily="34" charset="-122"/>
              </a:rPr>
              <a:t>边界</a:t>
            </a:r>
            <a:endParaRPr lang="en-US" altLang="zh-CN" sz="2000"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2850117" y="2059750"/>
            <a:ext cx="1831130" cy="369332"/>
          </a:xfrm>
          <a:prstGeom prst="rect">
            <a:avLst/>
          </a:prstGeom>
          <a:noFill/>
        </p:spPr>
        <p:txBody>
          <a:bodyPr wrap="square" rtlCol="0">
            <a:spAutoFit/>
          </a:bodyPr>
          <a:lstStyle/>
          <a:p>
            <a:r>
              <a:rPr lang="en-US" altLang="zh-CN" b="1" dirty="0" smtClean="0">
                <a:solidFill>
                  <a:schemeClr val="accent1">
                    <a:lumMod val="50000"/>
                  </a:schemeClr>
                </a:solidFill>
                <a:latin typeface="微软雅黑" panose="020B0503020204020204" pitchFamily="34" charset="-122"/>
                <a:ea typeface="微软雅黑" panose="020B0503020204020204" pitchFamily="34" charset="-122"/>
              </a:rPr>
              <a:t>1</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2852809" y="2768444"/>
            <a:ext cx="1831130" cy="369332"/>
          </a:xfrm>
          <a:prstGeom prst="rect">
            <a:avLst/>
          </a:prstGeom>
          <a:noFill/>
        </p:spPr>
        <p:txBody>
          <a:bodyPr wrap="square" rtlCol="0">
            <a:spAutoFit/>
          </a:bodyPr>
          <a:lstStyle/>
          <a:p>
            <a:r>
              <a:rPr lang="en-US" altLang="zh-CN" b="1" dirty="0" smtClean="0">
                <a:solidFill>
                  <a:schemeClr val="accent1">
                    <a:lumMod val="50000"/>
                  </a:schemeClr>
                </a:solidFill>
                <a:latin typeface="微软雅黑" panose="020B0503020204020204" pitchFamily="34" charset="-122"/>
                <a:ea typeface="微软雅黑" panose="020B0503020204020204" pitchFamily="34" charset="-122"/>
              </a:rPr>
              <a:t>2</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2853341" y="3498361"/>
            <a:ext cx="1831130" cy="369332"/>
          </a:xfrm>
          <a:prstGeom prst="rect">
            <a:avLst/>
          </a:prstGeom>
          <a:noFill/>
        </p:spPr>
        <p:txBody>
          <a:bodyPr wrap="square" rtlCol="0">
            <a:spAutoFit/>
          </a:bodyPr>
          <a:lstStyle/>
          <a:p>
            <a:r>
              <a:rPr lang="en-US" altLang="zh-CN" b="1" dirty="0" smtClean="0">
                <a:solidFill>
                  <a:schemeClr val="accent1">
                    <a:lumMod val="50000"/>
                  </a:schemeClr>
                </a:solidFill>
                <a:latin typeface="微软雅黑" panose="020B0503020204020204" pitchFamily="34" charset="-122"/>
                <a:ea typeface="微软雅黑" panose="020B0503020204020204" pitchFamily="34" charset="-122"/>
              </a:rPr>
              <a:t>3</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2856255" y="4204409"/>
            <a:ext cx="1831130" cy="369332"/>
          </a:xfrm>
          <a:prstGeom prst="rect">
            <a:avLst/>
          </a:prstGeom>
          <a:noFill/>
        </p:spPr>
        <p:txBody>
          <a:bodyPr wrap="square" rtlCol="0">
            <a:spAutoFit/>
          </a:bodyPr>
          <a:lstStyle/>
          <a:p>
            <a:r>
              <a:rPr lang="en-US" altLang="zh-CN" b="1" dirty="0" smtClean="0">
                <a:solidFill>
                  <a:schemeClr val="accent1">
                    <a:lumMod val="50000"/>
                  </a:schemeClr>
                </a:solidFill>
                <a:latin typeface="微软雅黑" panose="020B0503020204020204" pitchFamily="34" charset="-122"/>
                <a:ea typeface="微软雅黑" panose="020B0503020204020204" pitchFamily="34" charset="-122"/>
              </a:rPr>
              <a:t>4</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2852809" y="4921801"/>
            <a:ext cx="1831130" cy="369332"/>
          </a:xfrm>
          <a:prstGeom prst="rect">
            <a:avLst/>
          </a:prstGeom>
          <a:noFill/>
        </p:spPr>
        <p:txBody>
          <a:bodyPr wrap="square" rtlCol="0">
            <a:spAutoFit/>
          </a:bodyPr>
          <a:lstStyle/>
          <a:p>
            <a:r>
              <a:rPr lang="en-US" altLang="zh-CN" b="1" dirty="0" smtClean="0">
                <a:solidFill>
                  <a:schemeClr val="accent1">
                    <a:lumMod val="50000"/>
                  </a:schemeClr>
                </a:solidFill>
                <a:latin typeface="微软雅黑" panose="020B0503020204020204" pitchFamily="34" charset="-122"/>
                <a:ea typeface="微软雅黑" panose="020B0503020204020204" pitchFamily="34" charset="-122"/>
              </a:rPr>
              <a:t>5</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3534466" y="3486889"/>
            <a:ext cx="1831130" cy="369332"/>
          </a:xfrm>
          <a:prstGeom prst="rect">
            <a:avLst/>
          </a:prstGeom>
          <a:noFill/>
        </p:spPr>
        <p:txBody>
          <a:bodyPr wrap="square" rtlCol="0">
            <a:spAutoFit/>
          </a:bodyPr>
          <a:lstStyle/>
          <a:p>
            <a:r>
              <a:rPr lang="en-US" altLang="zh-CN" b="1" dirty="0" smtClean="0">
                <a:solidFill>
                  <a:schemeClr val="accent1">
                    <a:lumMod val="50000"/>
                  </a:schemeClr>
                </a:solidFill>
                <a:latin typeface="微软雅黑" panose="020B0503020204020204" pitchFamily="34" charset="-122"/>
                <a:ea typeface="微软雅黑" panose="020B0503020204020204" pitchFamily="34" charset="-122"/>
              </a:rPr>
              <a:t>6</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4259287" y="3486889"/>
            <a:ext cx="1831130" cy="369332"/>
          </a:xfrm>
          <a:prstGeom prst="rect">
            <a:avLst/>
          </a:prstGeom>
          <a:noFill/>
        </p:spPr>
        <p:txBody>
          <a:bodyPr wrap="square" rtlCol="0">
            <a:spAutoFit/>
          </a:bodyPr>
          <a:lstStyle/>
          <a:p>
            <a:r>
              <a:rPr lang="en-US" altLang="zh-CN" b="1" dirty="0" smtClean="0">
                <a:solidFill>
                  <a:schemeClr val="accent1">
                    <a:lumMod val="50000"/>
                  </a:schemeClr>
                </a:solidFill>
                <a:latin typeface="微软雅黑" panose="020B0503020204020204" pitchFamily="34" charset="-122"/>
                <a:ea typeface="微软雅黑" panose="020B0503020204020204" pitchFamily="34" charset="-122"/>
              </a:rPr>
              <a:t>7</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4249933" y="2766388"/>
            <a:ext cx="1831130" cy="369332"/>
          </a:xfrm>
          <a:prstGeom prst="rect">
            <a:avLst/>
          </a:prstGeom>
          <a:noFill/>
        </p:spPr>
        <p:txBody>
          <a:bodyPr wrap="square" rtlCol="0">
            <a:spAutoFit/>
          </a:bodyPr>
          <a:lstStyle/>
          <a:p>
            <a:r>
              <a:rPr lang="en-US" altLang="zh-CN" b="1" dirty="0" smtClean="0">
                <a:solidFill>
                  <a:schemeClr val="accent1">
                    <a:lumMod val="50000"/>
                  </a:schemeClr>
                </a:solidFill>
                <a:latin typeface="微软雅黑" panose="020B0503020204020204" pitchFamily="34" charset="-122"/>
                <a:ea typeface="微软雅黑" panose="020B0503020204020204" pitchFamily="34" charset="-122"/>
              </a:rPr>
              <a:t>8</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4864247" y="3097531"/>
            <a:ext cx="6353355" cy="830997"/>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开始节点：</a:t>
            </a:r>
            <a:r>
              <a:rPr lang="en-US" altLang="zh-CN" sz="2400" b="1" dirty="0" smtClean="0">
                <a:solidFill>
                  <a:srgbClr val="C00000"/>
                </a:solidFill>
                <a:latin typeface="微软雅黑" panose="020B0503020204020204" pitchFamily="34" charset="-122"/>
                <a:ea typeface="微软雅黑" panose="020B0503020204020204" pitchFamily="34" charset="-122"/>
              </a:rPr>
              <a:t>4</a:t>
            </a:r>
          </a:p>
          <a:p>
            <a:r>
              <a:rPr lang="zh-CN" altLang="en-US" sz="2400" dirty="0" smtClean="0">
                <a:latin typeface="微软雅黑" panose="020B0503020204020204" pitchFamily="34" charset="-122"/>
                <a:ea typeface="微软雅黑" panose="020B0503020204020204" pitchFamily="34" charset="-122"/>
              </a:rPr>
              <a:t>检索遍历结果：</a:t>
            </a:r>
            <a:r>
              <a:rPr lang="en-US" altLang="zh-CN" sz="2400" b="1" dirty="0" smtClean="0">
                <a:solidFill>
                  <a:srgbClr val="C00000"/>
                </a:solidFill>
                <a:latin typeface="微软雅黑" panose="020B0503020204020204" pitchFamily="34" charset="-122"/>
                <a:ea typeface="微软雅黑" panose="020B0503020204020204" pitchFamily="34" charset="-122"/>
              </a:rPr>
              <a:t>4-3-2-1-5-6-7-8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4683939" y="4677009"/>
            <a:ext cx="7467149" cy="1200329"/>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以规定节点开始，按照约定的检索方向，如果对应方向可达，则以该节点为基准点再次按照约定方向检索，如果不可达，可返回上一个节点的下一检索方向</a:t>
            </a:r>
            <a:endParaRPr lang="zh-CN" altLang="en-US" sz="2400" dirty="0">
              <a:latin typeface="微软雅黑" panose="020B0503020204020204" pitchFamily="34" charset="-122"/>
              <a:ea typeface="微软雅黑" panose="020B0503020204020204" pitchFamily="34" charset="-122"/>
            </a:endParaRPr>
          </a:p>
        </p:txBody>
      </p:sp>
      <p:grpSp>
        <p:nvGrpSpPr>
          <p:cNvPr id="85" name="组合 84"/>
          <p:cNvGrpSpPr/>
          <p:nvPr/>
        </p:nvGrpSpPr>
        <p:grpSpPr>
          <a:xfrm>
            <a:off x="3688511" y="4777403"/>
            <a:ext cx="992736" cy="982858"/>
            <a:chOff x="7716549" y="2421137"/>
            <a:chExt cx="319088" cy="315913"/>
          </a:xfrm>
        </p:grpSpPr>
        <p:sp>
          <p:nvSpPr>
            <p:cNvPr id="86" name="Oval 1443"/>
            <p:cNvSpPr>
              <a:spLocks noChangeArrowheads="1"/>
            </p:cNvSpPr>
            <p:nvPr/>
          </p:nvSpPr>
          <p:spPr bwMode="auto">
            <a:xfrm>
              <a:off x="7716549" y="2421137"/>
              <a:ext cx="319088" cy="315913"/>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589"/>
            <p:cNvSpPr>
              <a:spLocks noEditPoints="1"/>
            </p:cNvSpPr>
            <p:nvPr/>
          </p:nvSpPr>
          <p:spPr bwMode="auto">
            <a:xfrm>
              <a:off x="7754649" y="2448124"/>
              <a:ext cx="241300" cy="215900"/>
            </a:xfrm>
            <a:custGeom>
              <a:avLst/>
              <a:gdLst>
                <a:gd name="T0" fmla="*/ 138 w 139"/>
                <a:gd name="T1" fmla="*/ 107 h 124"/>
                <a:gd name="T2" fmla="*/ 80 w 139"/>
                <a:gd name="T3" fmla="*/ 6 h 124"/>
                <a:gd name="T4" fmla="*/ 70 w 139"/>
                <a:gd name="T5" fmla="*/ 0 h 124"/>
                <a:gd name="T6" fmla="*/ 60 w 139"/>
                <a:gd name="T7" fmla="*/ 6 h 124"/>
                <a:gd name="T8" fmla="*/ 1 w 139"/>
                <a:gd name="T9" fmla="*/ 107 h 124"/>
                <a:gd name="T10" fmla="*/ 0 w 139"/>
                <a:gd name="T11" fmla="*/ 113 h 124"/>
                <a:gd name="T12" fmla="*/ 1 w 139"/>
                <a:gd name="T13" fmla="*/ 118 h 124"/>
                <a:gd name="T14" fmla="*/ 11 w 139"/>
                <a:gd name="T15" fmla="*/ 124 h 124"/>
                <a:gd name="T16" fmla="*/ 128 w 139"/>
                <a:gd name="T17" fmla="*/ 124 h 124"/>
                <a:gd name="T18" fmla="*/ 138 w 139"/>
                <a:gd name="T19" fmla="*/ 118 h 124"/>
                <a:gd name="T20" fmla="*/ 139 w 139"/>
                <a:gd name="T21" fmla="*/ 113 h 124"/>
                <a:gd name="T22" fmla="*/ 138 w 139"/>
                <a:gd name="T23" fmla="*/ 107 h 124"/>
                <a:gd name="T24" fmla="*/ 130 w 139"/>
                <a:gd name="T25" fmla="*/ 114 h 124"/>
                <a:gd name="T26" fmla="*/ 128 w 139"/>
                <a:gd name="T27" fmla="*/ 114 h 124"/>
                <a:gd name="T28" fmla="*/ 11 w 139"/>
                <a:gd name="T29" fmla="*/ 114 h 124"/>
                <a:gd name="T30" fmla="*/ 10 w 139"/>
                <a:gd name="T31" fmla="*/ 114 h 124"/>
                <a:gd name="T32" fmla="*/ 9 w 139"/>
                <a:gd name="T33" fmla="*/ 113 h 124"/>
                <a:gd name="T34" fmla="*/ 10 w 139"/>
                <a:gd name="T35" fmla="*/ 112 h 124"/>
                <a:gd name="T36" fmla="*/ 68 w 139"/>
                <a:gd name="T37" fmla="*/ 11 h 124"/>
                <a:gd name="T38" fmla="*/ 70 w 139"/>
                <a:gd name="T39" fmla="*/ 10 h 124"/>
                <a:gd name="T40" fmla="*/ 71 w 139"/>
                <a:gd name="T41" fmla="*/ 11 h 124"/>
                <a:gd name="T42" fmla="*/ 130 w 139"/>
                <a:gd name="T43" fmla="*/ 112 h 124"/>
                <a:gd name="T44" fmla="*/ 130 w 139"/>
                <a:gd name="T45" fmla="*/ 113 h 124"/>
                <a:gd name="T46" fmla="*/ 130 w 139"/>
                <a:gd name="T47" fmla="*/ 114 h 124"/>
                <a:gd name="T48" fmla="*/ 69 w 139"/>
                <a:gd name="T49" fmla="*/ 91 h 124"/>
                <a:gd name="T50" fmla="*/ 59 w 139"/>
                <a:gd name="T51" fmla="*/ 101 h 124"/>
                <a:gd name="T52" fmla="*/ 69 w 139"/>
                <a:gd name="T53" fmla="*/ 110 h 124"/>
                <a:gd name="T54" fmla="*/ 78 w 139"/>
                <a:gd name="T55" fmla="*/ 101 h 124"/>
                <a:gd name="T56" fmla="*/ 69 w 139"/>
                <a:gd name="T57" fmla="*/ 91 h 124"/>
                <a:gd name="T58" fmla="*/ 69 w 139"/>
                <a:gd name="T59" fmla="*/ 32 h 124"/>
                <a:gd name="T60" fmla="*/ 55 w 139"/>
                <a:gd name="T61" fmla="*/ 45 h 124"/>
                <a:gd name="T62" fmla="*/ 56 w 139"/>
                <a:gd name="T63" fmla="*/ 48 h 124"/>
                <a:gd name="T64" fmla="*/ 61 w 139"/>
                <a:gd name="T65" fmla="*/ 88 h 124"/>
                <a:gd name="T66" fmla="*/ 76 w 139"/>
                <a:gd name="T67" fmla="*/ 88 h 124"/>
                <a:gd name="T68" fmla="*/ 81 w 139"/>
                <a:gd name="T69" fmla="*/ 48 h 124"/>
                <a:gd name="T70" fmla="*/ 82 w 139"/>
                <a:gd name="T71" fmla="*/ 45 h 124"/>
                <a:gd name="T72" fmla="*/ 69 w 139"/>
                <a:gd name="T73" fmla="*/ 3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24">
                  <a:moveTo>
                    <a:pt x="138" y="107"/>
                  </a:moveTo>
                  <a:cubicBezTo>
                    <a:pt x="80" y="6"/>
                    <a:pt x="80" y="6"/>
                    <a:pt x="80" y="6"/>
                  </a:cubicBezTo>
                  <a:cubicBezTo>
                    <a:pt x="78" y="2"/>
                    <a:pt x="74" y="0"/>
                    <a:pt x="70" y="0"/>
                  </a:cubicBezTo>
                  <a:cubicBezTo>
                    <a:pt x="65" y="0"/>
                    <a:pt x="62" y="2"/>
                    <a:pt x="60" y="6"/>
                  </a:cubicBezTo>
                  <a:cubicBezTo>
                    <a:pt x="1" y="107"/>
                    <a:pt x="1" y="107"/>
                    <a:pt x="1" y="107"/>
                  </a:cubicBezTo>
                  <a:cubicBezTo>
                    <a:pt x="0" y="109"/>
                    <a:pt x="0" y="111"/>
                    <a:pt x="0" y="113"/>
                  </a:cubicBezTo>
                  <a:cubicBezTo>
                    <a:pt x="0" y="114"/>
                    <a:pt x="0" y="116"/>
                    <a:pt x="1" y="118"/>
                  </a:cubicBezTo>
                  <a:cubicBezTo>
                    <a:pt x="4" y="122"/>
                    <a:pt x="7" y="124"/>
                    <a:pt x="11" y="124"/>
                  </a:cubicBezTo>
                  <a:cubicBezTo>
                    <a:pt x="128" y="124"/>
                    <a:pt x="128" y="124"/>
                    <a:pt x="128" y="124"/>
                  </a:cubicBezTo>
                  <a:cubicBezTo>
                    <a:pt x="132" y="124"/>
                    <a:pt x="136" y="122"/>
                    <a:pt x="138" y="118"/>
                  </a:cubicBezTo>
                  <a:cubicBezTo>
                    <a:pt x="139" y="116"/>
                    <a:pt x="139" y="114"/>
                    <a:pt x="139" y="113"/>
                  </a:cubicBezTo>
                  <a:cubicBezTo>
                    <a:pt x="139" y="111"/>
                    <a:pt x="139" y="109"/>
                    <a:pt x="138" y="107"/>
                  </a:cubicBezTo>
                  <a:close/>
                  <a:moveTo>
                    <a:pt x="130" y="114"/>
                  </a:moveTo>
                  <a:cubicBezTo>
                    <a:pt x="129" y="114"/>
                    <a:pt x="129" y="114"/>
                    <a:pt x="128" y="114"/>
                  </a:cubicBezTo>
                  <a:cubicBezTo>
                    <a:pt x="11" y="114"/>
                    <a:pt x="11" y="114"/>
                    <a:pt x="11" y="114"/>
                  </a:cubicBezTo>
                  <a:cubicBezTo>
                    <a:pt x="11" y="114"/>
                    <a:pt x="10" y="114"/>
                    <a:pt x="10" y="114"/>
                  </a:cubicBezTo>
                  <a:cubicBezTo>
                    <a:pt x="9" y="113"/>
                    <a:pt x="9" y="113"/>
                    <a:pt x="9" y="113"/>
                  </a:cubicBezTo>
                  <a:cubicBezTo>
                    <a:pt x="10" y="112"/>
                    <a:pt x="10" y="112"/>
                    <a:pt x="10" y="112"/>
                  </a:cubicBezTo>
                  <a:cubicBezTo>
                    <a:pt x="68" y="11"/>
                    <a:pt x="68" y="11"/>
                    <a:pt x="68" y="11"/>
                  </a:cubicBezTo>
                  <a:cubicBezTo>
                    <a:pt x="68" y="10"/>
                    <a:pt x="69" y="10"/>
                    <a:pt x="70" y="10"/>
                  </a:cubicBezTo>
                  <a:cubicBezTo>
                    <a:pt x="70" y="10"/>
                    <a:pt x="71" y="10"/>
                    <a:pt x="71" y="11"/>
                  </a:cubicBezTo>
                  <a:cubicBezTo>
                    <a:pt x="130" y="112"/>
                    <a:pt x="130" y="112"/>
                    <a:pt x="130" y="112"/>
                  </a:cubicBezTo>
                  <a:cubicBezTo>
                    <a:pt x="130" y="113"/>
                    <a:pt x="130" y="113"/>
                    <a:pt x="130" y="113"/>
                  </a:cubicBezTo>
                  <a:lnTo>
                    <a:pt x="130" y="114"/>
                  </a:lnTo>
                  <a:close/>
                  <a:moveTo>
                    <a:pt x="69" y="91"/>
                  </a:moveTo>
                  <a:cubicBezTo>
                    <a:pt x="63" y="91"/>
                    <a:pt x="59" y="96"/>
                    <a:pt x="59" y="101"/>
                  </a:cubicBezTo>
                  <a:cubicBezTo>
                    <a:pt x="59" y="106"/>
                    <a:pt x="63" y="110"/>
                    <a:pt x="69" y="110"/>
                  </a:cubicBezTo>
                  <a:cubicBezTo>
                    <a:pt x="74" y="110"/>
                    <a:pt x="78" y="106"/>
                    <a:pt x="78" y="101"/>
                  </a:cubicBezTo>
                  <a:cubicBezTo>
                    <a:pt x="78" y="96"/>
                    <a:pt x="74" y="91"/>
                    <a:pt x="69" y="91"/>
                  </a:cubicBezTo>
                  <a:close/>
                  <a:moveTo>
                    <a:pt x="69" y="32"/>
                  </a:moveTo>
                  <a:cubicBezTo>
                    <a:pt x="61" y="32"/>
                    <a:pt x="55" y="38"/>
                    <a:pt x="55" y="45"/>
                  </a:cubicBezTo>
                  <a:cubicBezTo>
                    <a:pt x="55" y="46"/>
                    <a:pt x="56" y="47"/>
                    <a:pt x="56" y="48"/>
                  </a:cubicBezTo>
                  <a:cubicBezTo>
                    <a:pt x="61" y="88"/>
                    <a:pt x="61" y="88"/>
                    <a:pt x="61" y="88"/>
                  </a:cubicBezTo>
                  <a:cubicBezTo>
                    <a:pt x="76" y="88"/>
                    <a:pt x="76" y="88"/>
                    <a:pt x="76" y="88"/>
                  </a:cubicBezTo>
                  <a:cubicBezTo>
                    <a:pt x="81" y="48"/>
                    <a:pt x="81" y="48"/>
                    <a:pt x="81" y="48"/>
                  </a:cubicBezTo>
                  <a:cubicBezTo>
                    <a:pt x="81" y="47"/>
                    <a:pt x="82" y="46"/>
                    <a:pt x="82" y="45"/>
                  </a:cubicBezTo>
                  <a:cubicBezTo>
                    <a:pt x="82" y="38"/>
                    <a:pt x="76" y="32"/>
                    <a:pt x="6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26017717"/>
      </p:ext>
    </p:extLst>
  </p:cSld>
  <p:clrMapOvr>
    <a:masterClrMapping/>
  </p:clrMapOvr>
  <p:transition spd="slow">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sp>
        <p:nvSpPr>
          <p:cNvPr id="4" name="矩形 3"/>
          <p:cNvSpPr/>
          <p:nvPr/>
        </p:nvSpPr>
        <p:spPr>
          <a:xfrm>
            <a:off x="0" y="855029"/>
            <a:ext cx="3957403" cy="6056926"/>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2" descr="http://s14.sinaimg.cn/mw690/0028yv1ogy6K6PlU7rT8d&amp;6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974" y="850007"/>
            <a:ext cx="9104026" cy="6076938"/>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83456" y="1518148"/>
            <a:ext cx="7968343" cy="620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a:solidFill>
                  <a:schemeClr val="tx1">
                    <a:lumMod val="65000"/>
                    <a:lumOff val="35000"/>
                  </a:schemeClr>
                </a:solidFill>
                <a:latin typeface="微软雅黑 Light" panose="020B0502040204020203" pitchFamily="34" charset="-122"/>
                <a:ea typeface="微软雅黑 Light" panose="020B0502040204020203" pitchFamily="34" charset="-122"/>
                <a:cs typeface="+mj-cs"/>
              </a:defRPr>
            </a:lvl1pPr>
          </a:lstStyle>
          <a:p>
            <a:r>
              <a:rPr lang="zh-CN" altLang="en-US" dirty="0" smtClean="0">
                <a:solidFill>
                  <a:schemeClr val="bg1"/>
                </a:solidFill>
              </a:rPr>
              <a:t>虽然看不懂，但是好像很厉害的样子！</a:t>
            </a:r>
            <a:endParaRPr lang="zh-CN" altLang="en-US" dirty="0">
              <a:solidFill>
                <a:schemeClr val="bg1"/>
              </a:solidFill>
            </a:endParaRPr>
          </a:p>
        </p:txBody>
      </p:sp>
      <p:sp>
        <p:nvSpPr>
          <p:cNvPr id="7" name="矩形 6"/>
          <p:cNvSpPr/>
          <p:nvPr/>
        </p:nvSpPr>
        <p:spPr>
          <a:xfrm>
            <a:off x="0" y="2301781"/>
            <a:ext cx="8349522" cy="2606401"/>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541187" y="4504482"/>
            <a:ext cx="1093574" cy="809039"/>
            <a:chOff x="2399134" y="3912098"/>
            <a:chExt cx="1796631" cy="1329169"/>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9134" y="3912098"/>
              <a:ext cx="1796631" cy="1329169"/>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9134" y="4393641"/>
              <a:ext cx="688840" cy="507138"/>
            </a:xfrm>
            <a:prstGeom prst="rect">
              <a:avLst/>
            </a:prstGeom>
          </p:spPr>
        </p:pic>
      </p:grpSp>
      <p:sp>
        <p:nvSpPr>
          <p:cNvPr id="11" name="文本框 10"/>
          <p:cNvSpPr txBox="1"/>
          <p:nvPr/>
        </p:nvSpPr>
        <p:spPr>
          <a:xfrm>
            <a:off x="83456" y="2345540"/>
            <a:ext cx="8266065" cy="243143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rPr>
              <a:t>好心塞</a:t>
            </a:r>
            <a:r>
              <a:rPr lang="en-US" altLang="zh-CN" sz="3200" b="1" dirty="0" smtClean="0">
                <a:solidFill>
                  <a:schemeClr val="bg1"/>
                </a:solidFill>
                <a:latin typeface="微软雅黑" panose="020B0503020204020204" pitchFamily="34" charset="-122"/>
                <a:ea typeface="微软雅黑" panose="020B0503020204020204" pitchFamily="34" charset="-122"/>
              </a:rPr>
              <a:t>,</a:t>
            </a:r>
          </a:p>
          <a:p>
            <a:r>
              <a:rPr lang="zh-CN" altLang="en-US" sz="2000" dirty="0" smtClean="0">
                <a:latin typeface="微软雅黑" panose="020B0503020204020204" pitchFamily="34" charset="-122"/>
                <a:ea typeface="微软雅黑" panose="020B0503020204020204" pitchFamily="34" charset="-122"/>
              </a:rPr>
              <a:t>这么复杂的过程，还要保存节点未检索的方向信息，这得祭出传说中的</a:t>
            </a:r>
            <a:endParaRPr lang="en-US" altLang="zh-CN" sz="2000" dirty="0" smtClean="0">
              <a:latin typeface="微软雅黑" panose="020B0503020204020204" pitchFamily="34" charset="-122"/>
              <a:ea typeface="微软雅黑" panose="020B0503020204020204" pitchFamily="34" charset="-122"/>
            </a:endParaRPr>
          </a:p>
          <a:p>
            <a:r>
              <a:rPr lang="zh-CN" altLang="en-US" sz="8000" b="1" dirty="0" smtClean="0">
                <a:solidFill>
                  <a:schemeClr val="bg1"/>
                </a:solidFill>
                <a:latin typeface="微软雅黑" panose="020B0503020204020204" pitchFamily="34" charset="-122"/>
                <a:ea typeface="微软雅黑" panose="020B0503020204020204" pitchFamily="34" charset="-122"/>
              </a:rPr>
              <a:t>堆栈</a:t>
            </a:r>
            <a:endParaRPr lang="en-US" altLang="zh-CN" sz="8000" b="1" dirty="0" smtClean="0">
              <a:solidFill>
                <a:schemeClr val="bg1"/>
              </a:solidFill>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吧</a:t>
            </a:r>
            <a:r>
              <a:rPr lang="zh-CN" altLang="en-US" sz="2000" dirty="0">
                <a:latin typeface="微软雅黑" panose="020B0503020204020204" pitchFamily="34" charset="-122"/>
                <a:ea typeface="微软雅黑" panose="020B0503020204020204" pitchFamily="34" charset="-122"/>
              </a:rPr>
              <a:t>？</a:t>
            </a:r>
          </a:p>
        </p:txBody>
      </p:sp>
      <p:sp>
        <p:nvSpPr>
          <p:cNvPr id="12" name="矩形 11"/>
          <p:cNvSpPr/>
          <p:nvPr/>
        </p:nvSpPr>
        <p:spPr>
          <a:xfrm>
            <a:off x="-26790" y="840039"/>
            <a:ext cx="12218790" cy="548807"/>
          </a:xfrm>
          <a:prstGeom prst="rect">
            <a:avLst/>
          </a:prstGeom>
          <a:gradFill>
            <a:gsLst>
              <a:gs pos="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3734398"/>
      </p:ext>
    </p:extLst>
  </p:cSld>
  <p:clrMapOvr>
    <a:masterClrMapping/>
  </p:clrMapOvr>
  <p:transition spd="slow">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sp>
        <p:nvSpPr>
          <p:cNvPr id="3" name="内容占位符 2"/>
          <p:cNvSpPr>
            <a:spLocks noGrp="1"/>
          </p:cNvSpPr>
          <p:nvPr>
            <p:ph idx="1"/>
          </p:nvPr>
        </p:nvSpPr>
        <p:spPr/>
        <p:txBody>
          <a:bodyPr/>
          <a:lstStyle/>
          <a:p>
            <a:r>
              <a:rPr lang="zh-CN" altLang="en-US" dirty="0" smtClean="0"/>
              <a:t>之前介绍了递归算法，在这种环境下终于能够发挥巨大的作用，因为递归不仅能够实现方法自身的链式调用，还自带了保存现场的栈</a:t>
            </a:r>
            <a:endParaRPr lang="zh-CN" altLang="en-US" dirty="0"/>
          </a:p>
        </p:txBody>
      </p:sp>
      <p:grpSp>
        <p:nvGrpSpPr>
          <p:cNvPr id="4" name="组合 3"/>
          <p:cNvGrpSpPr/>
          <p:nvPr/>
        </p:nvGrpSpPr>
        <p:grpSpPr>
          <a:xfrm>
            <a:off x="1837108" y="2174187"/>
            <a:ext cx="7938388" cy="3164043"/>
            <a:chOff x="1777147" y="1920506"/>
            <a:chExt cx="7938388" cy="3164043"/>
          </a:xfrm>
        </p:grpSpPr>
        <p:cxnSp>
          <p:nvCxnSpPr>
            <p:cNvPr id="5" name="直接连接符 4"/>
            <p:cNvCxnSpPr/>
            <p:nvPr/>
          </p:nvCxnSpPr>
          <p:spPr>
            <a:xfrm>
              <a:off x="2807782" y="3502527"/>
              <a:ext cx="5661661" cy="0"/>
            </a:xfrm>
            <a:prstGeom prst="line">
              <a:avLst/>
            </a:prstGeom>
            <a:ln w="111125" cap="rnd" cmpd="sng">
              <a:solidFill>
                <a:srgbClr val="C00000"/>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067627" y="1920506"/>
              <a:ext cx="3164043" cy="3164043"/>
              <a:chOff x="1512888" y="2759075"/>
              <a:chExt cx="317500" cy="317500"/>
            </a:xfrm>
          </p:grpSpPr>
          <p:sp>
            <p:nvSpPr>
              <p:cNvPr id="13" name="Oval 715"/>
              <p:cNvSpPr>
                <a:spLocks noChangeArrowheads="1"/>
              </p:cNvSpPr>
              <p:nvPr/>
            </p:nvSpPr>
            <p:spPr bwMode="auto">
              <a:xfrm>
                <a:off x="1512888" y="2759075"/>
                <a:ext cx="317500" cy="317500"/>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46"/>
              <p:cNvSpPr>
                <a:spLocks/>
              </p:cNvSpPr>
              <p:nvPr/>
            </p:nvSpPr>
            <p:spPr bwMode="auto">
              <a:xfrm>
                <a:off x="1582738" y="2776538"/>
                <a:ext cx="155575" cy="101600"/>
              </a:xfrm>
              <a:custGeom>
                <a:avLst/>
                <a:gdLst>
                  <a:gd name="T0" fmla="*/ 68 w 90"/>
                  <a:gd name="T1" fmla="*/ 17 h 59"/>
                  <a:gd name="T2" fmla="*/ 65 w 90"/>
                  <a:gd name="T3" fmla="*/ 15 h 59"/>
                  <a:gd name="T4" fmla="*/ 0 w 90"/>
                  <a:gd name="T5" fmla="*/ 59 h 59"/>
                  <a:gd name="T6" fmla="*/ 55 w 90"/>
                  <a:gd name="T7" fmla="*/ 44 h 59"/>
                  <a:gd name="T8" fmla="*/ 49 w 90"/>
                  <a:gd name="T9" fmla="*/ 59 h 59"/>
                  <a:gd name="T10" fmla="*/ 90 w 90"/>
                  <a:gd name="T11" fmla="*/ 44 h 59"/>
                  <a:gd name="T12" fmla="*/ 73 w 90"/>
                  <a:gd name="T13" fmla="*/ 0 h 59"/>
                  <a:gd name="T14" fmla="*/ 68 w 90"/>
                  <a:gd name="T15" fmla="*/ 1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9">
                    <a:moveTo>
                      <a:pt x="68" y="17"/>
                    </a:moveTo>
                    <a:cubicBezTo>
                      <a:pt x="65" y="15"/>
                      <a:pt x="65" y="15"/>
                      <a:pt x="65" y="15"/>
                    </a:cubicBezTo>
                    <a:cubicBezTo>
                      <a:pt x="15" y="4"/>
                      <a:pt x="0" y="59"/>
                      <a:pt x="0" y="59"/>
                    </a:cubicBezTo>
                    <a:cubicBezTo>
                      <a:pt x="39" y="25"/>
                      <a:pt x="55" y="44"/>
                      <a:pt x="55" y="44"/>
                    </a:cubicBezTo>
                    <a:cubicBezTo>
                      <a:pt x="49" y="59"/>
                      <a:pt x="49" y="59"/>
                      <a:pt x="49" y="59"/>
                    </a:cubicBezTo>
                    <a:cubicBezTo>
                      <a:pt x="90" y="44"/>
                      <a:pt x="90" y="44"/>
                      <a:pt x="90" y="44"/>
                    </a:cubicBezTo>
                    <a:cubicBezTo>
                      <a:pt x="73" y="0"/>
                      <a:pt x="73" y="0"/>
                      <a:pt x="73" y="0"/>
                    </a:cubicBezTo>
                    <a:lnTo>
                      <a:pt x="6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47"/>
              <p:cNvSpPr>
                <a:spLocks/>
              </p:cNvSpPr>
              <p:nvPr/>
            </p:nvSpPr>
            <p:spPr bwMode="auto">
              <a:xfrm>
                <a:off x="1701801" y="2863850"/>
                <a:ext cx="119063" cy="155575"/>
              </a:xfrm>
              <a:custGeom>
                <a:avLst/>
                <a:gdLst>
                  <a:gd name="T0" fmla="*/ 26 w 69"/>
                  <a:gd name="T1" fmla="*/ 0 h 90"/>
                  <a:gd name="T2" fmla="*/ 15 w 69"/>
                  <a:gd name="T3" fmla="*/ 56 h 90"/>
                  <a:gd name="T4" fmla="*/ 4 w 69"/>
                  <a:gd name="T5" fmla="*/ 43 h 90"/>
                  <a:gd name="T6" fmla="*/ 0 w 69"/>
                  <a:gd name="T7" fmla="*/ 87 h 90"/>
                  <a:gd name="T8" fmla="*/ 47 w 69"/>
                  <a:gd name="T9" fmla="*/ 90 h 90"/>
                  <a:gd name="T10" fmla="*/ 34 w 69"/>
                  <a:gd name="T11" fmla="*/ 79 h 90"/>
                  <a:gd name="T12" fmla="*/ 37 w 69"/>
                  <a:gd name="T13" fmla="*/ 77 h 90"/>
                  <a:gd name="T14" fmla="*/ 26 w 69"/>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0">
                    <a:moveTo>
                      <a:pt x="26" y="0"/>
                    </a:moveTo>
                    <a:cubicBezTo>
                      <a:pt x="39" y="49"/>
                      <a:pt x="15" y="56"/>
                      <a:pt x="15" y="56"/>
                    </a:cubicBezTo>
                    <a:cubicBezTo>
                      <a:pt x="4" y="43"/>
                      <a:pt x="4" y="43"/>
                      <a:pt x="4" y="43"/>
                    </a:cubicBezTo>
                    <a:cubicBezTo>
                      <a:pt x="0" y="87"/>
                      <a:pt x="0" y="87"/>
                      <a:pt x="0" y="87"/>
                    </a:cubicBezTo>
                    <a:cubicBezTo>
                      <a:pt x="47" y="90"/>
                      <a:pt x="47" y="90"/>
                      <a:pt x="47" y="90"/>
                    </a:cubicBezTo>
                    <a:cubicBezTo>
                      <a:pt x="34" y="79"/>
                      <a:pt x="34" y="79"/>
                      <a:pt x="34" y="79"/>
                    </a:cubicBezTo>
                    <a:cubicBezTo>
                      <a:pt x="37" y="77"/>
                      <a:pt x="37" y="77"/>
                      <a:pt x="37" y="77"/>
                    </a:cubicBezTo>
                    <a:cubicBezTo>
                      <a:pt x="69" y="37"/>
                      <a:pt x="26"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48"/>
              <p:cNvSpPr>
                <a:spLocks/>
              </p:cNvSpPr>
              <p:nvPr/>
            </p:nvSpPr>
            <p:spPr bwMode="auto">
              <a:xfrm>
                <a:off x="1528763" y="2892425"/>
                <a:ext cx="149225" cy="147638"/>
              </a:xfrm>
              <a:custGeom>
                <a:avLst/>
                <a:gdLst>
                  <a:gd name="T0" fmla="*/ 47 w 86"/>
                  <a:gd name="T1" fmla="*/ 30 h 85"/>
                  <a:gd name="T2" fmla="*/ 63 w 86"/>
                  <a:gd name="T3" fmla="*/ 28 h 85"/>
                  <a:gd name="T4" fmla="*/ 30 w 86"/>
                  <a:gd name="T5" fmla="*/ 0 h 85"/>
                  <a:gd name="T6" fmla="*/ 0 w 86"/>
                  <a:gd name="T7" fmla="*/ 36 h 85"/>
                  <a:gd name="T8" fmla="*/ 17 w 86"/>
                  <a:gd name="T9" fmla="*/ 32 h 85"/>
                  <a:gd name="T10" fmla="*/ 17 w 86"/>
                  <a:gd name="T11" fmla="*/ 36 h 85"/>
                  <a:gd name="T12" fmla="*/ 86 w 86"/>
                  <a:gd name="T13" fmla="*/ 71 h 85"/>
                  <a:gd name="T14" fmla="*/ 47 w 86"/>
                  <a:gd name="T15" fmla="*/ 3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5">
                    <a:moveTo>
                      <a:pt x="47" y="30"/>
                    </a:moveTo>
                    <a:cubicBezTo>
                      <a:pt x="63" y="28"/>
                      <a:pt x="63" y="28"/>
                      <a:pt x="63" y="28"/>
                    </a:cubicBezTo>
                    <a:cubicBezTo>
                      <a:pt x="30" y="0"/>
                      <a:pt x="30" y="0"/>
                      <a:pt x="30" y="0"/>
                    </a:cubicBezTo>
                    <a:cubicBezTo>
                      <a:pt x="0" y="36"/>
                      <a:pt x="0" y="36"/>
                      <a:pt x="0" y="36"/>
                    </a:cubicBezTo>
                    <a:cubicBezTo>
                      <a:pt x="17" y="32"/>
                      <a:pt x="17" y="32"/>
                      <a:pt x="17" y="32"/>
                    </a:cubicBezTo>
                    <a:cubicBezTo>
                      <a:pt x="17" y="36"/>
                      <a:pt x="17" y="36"/>
                      <a:pt x="17" y="36"/>
                    </a:cubicBezTo>
                    <a:cubicBezTo>
                      <a:pt x="31" y="85"/>
                      <a:pt x="86" y="71"/>
                      <a:pt x="86" y="71"/>
                    </a:cubicBezTo>
                    <a:cubicBezTo>
                      <a:pt x="38" y="53"/>
                      <a:pt x="47" y="30"/>
                      <a:pt x="4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合 6"/>
            <p:cNvGrpSpPr/>
            <p:nvPr/>
          </p:nvGrpSpPr>
          <p:grpSpPr>
            <a:xfrm>
              <a:off x="1777147" y="2964640"/>
              <a:ext cx="1064302" cy="1199282"/>
              <a:chOff x="1771739" y="3188746"/>
              <a:chExt cx="1064302" cy="1199282"/>
            </a:xfrm>
          </p:grpSpPr>
          <p:pic>
            <p:nvPicPr>
              <p:cNvPr id="11" name="Picture 4" descr="http://www.iconpng.com/png/flaticon_academic/mathematics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27620" y="3188746"/>
                <a:ext cx="803782" cy="80378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771739" y="4018696"/>
                <a:ext cx="106430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方法</a:t>
                </a:r>
                <a:r>
                  <a:rPr lang="en-US" altLang="zh-CN" b="1" dirty="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8651233" y="2964640"/>
              <a:ext cx="1064302" cy="1205072"/>
              <a:chOff x="1806165" y="3188746"/>
              <a:chExt cx="1064302" cy="1205072"/>
            </a:xfrm>
          </p:grpSpPr>
          <p:pic>
            <p:nvPicPr>
              <p:cNvPr id="9" name="Picture 4" descr="http://www.iconpng.com/png/flaticon_academic/mathematics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27620" y="3188746"/>
                <a:ext cx="803782" cy="80378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806165" y="4024486"/>
                <a:ext cx="106430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方法</a:t>
                </a:r>
                <a:r>
                  <a:rPr lang="en-US" altLang="zh-CN" b="1" dirty="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sp>
        <p:nvSpPr>
          <p:cNvPr id="17" name="文本框 16"/>
          <p:cNvSpPr txBox="1"/>
          <p:nvPr/>
        </p:nvSpPr>
        <p:spPr>
          <a:xfrm>
            <a:off x="7079333" y="4340377"/>
            <a:ext cx="4667988" cy="2154436"/>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有神器名曰：</a:t>
            </a:r>
            <a:endParaRPr lang="en-US" altLang="zh-CN" sz="2400" dirty="0" smtClean="0">
              <a:latin typeface="微软雅黑" panose="020B0503020204020204" pitchFamily="34" charset="-122"/>
              <a:ea typeface="微软雅黑" panose="020B0503020204020204" pitchFamily="34" charset="-122"/>
            </a:endParaRPr>
          </a:p>
          <a:p>
            <a:r>
              <a:rPr lang="zh-CN" altLang="en-US" sz="6600" b="1" dirty="0" smtClean="0">
                <a:solidFill>
                  <a:srgbClr val="C00000"/>
                </a:solidFill>
                <a:latin typeface="微软雅黑" panose="020B0503020204020204" pitchFamily="34" charset="-122"/>
                <a:ea typeface="微软雅黑" panose="020B0503020204020204" pitchFamily="34" charset="-122"/>
              </a:rPr>
              <a:t>递归</a:t>
            </a:r>
            <a:endParaRPr lang="en-US" altLang="zh-CN" sz="6600" b="1" dirty="0" smtClean="0">
              <a:solidFill>
                <a:srgbClr val="C00000"/>
              </a:solidFill>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方法直接或间接的调用自身</a:t>
            </a:r>
            <a:endParaRPr lang="en-US" altLang="zh-CN" sz="2400" b="1"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注意：递归必须有条件退出</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5259548"/>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：深度优先遍历算法</a:t>
            </a:r>
          </a:p>
        </p:txBody>
      </p:sp>
      <p:sp>
        <p:nvSpPr>
          <p:cNvPr id="3" name="内容占位符 2"/>
          <p:cNvSpPr>
            <a:spLocks noGrp="1"/>
          </p:cNvSpPr>
          <p:nvPr>
            <p:ph idx="1"/>
          </p:nvPr>
        </p:nvSpPr>
        <p:spPr/>
        <p:txBody>
          <a:bodyPr/>
          <a:lstStyle/>
          <a:p>
            <a:r>
              <a:rPr lang="zh-CN" altLang="en-US" dirty="0"/>
              <a:t>无聊的流程与逻辑也可以很</a:t>
            </a:r>
            <a:r>
              <a:rPr lang="en-US" altLang="zh-CN" dirty="0"/>
              <a:t>HAPPY</a:t>
            </a:r>
          </a:p>
          <a:p>
            <a:endParaRPr lang="zh-CN" altLang="en-US" dirty="0"/>
          </a:p>
        </p:txBody>
      </p:sp>
      <p:sp>
        <p:nvSpPr>
          <p:cNvPr id="4" name="任意多边形 3"/>
          <p:cNvSpPr/>
          <p:nvPr/>
        </p:nvSpPr>
        <p:spPr>
          <a:xfrm>
            <a:off x="1291651" y="4338534"/>
            <a:ext cx="7000407" cy="2114901"/>
          </a:xfrm>
          <a:custGeom>
            <a:avLst/>
            <a:gdLst>
              <a:gd name="connsiteX0" fmla="*/ 0 w 7000407"/>
              <a:gd name="connsiteY0" fmla="*/ 0 h 2114901"/>
              <a:gd name="connsiteX1" fmla="*/ 1993692 w 7000407"/>
              <a:gd name="connsiteY1" fmla="*/ 2038662 h 2114901"/>
              <a:gd name="connsiteX2" fmla="*/ 7000407 w 7000407"/>
              <a:gd name="connsiteY2" fmla="*/ 1543987 h 2114901"/>
            </a:gdLst>
            <a:ahLst/>
            <a:cxnLst>
              <a:cxn ang="0">
                <a:pos x="connsiteX0" y="connsiteY0"/>
              </a:cxn>
              <a:cxn ang="0">
                <a:pos x="connsiteX1" y="connsiteY1"/>
              </a:cxn>
              <a:cxn ang="0">
                <a:pos x="connsiteX2" y="connsiteY2"/>
              </a:cxn>
            </a:cxnLst>
            <a:rect l="l" t="t" r="r" b="b"/>
            <a:pathLst>
              <a:path w="7000407" h="2114901">
                <a:moveTo>
                  <a:pt x="0" y="0"/>
                </a:moveTo>
                <a:cubicBezTo>
                  <a:pt x="413479" y="890665"/>
                  <a:pt x="826958" y="1781331"/>
                  <a:pt x="1993692" y="2038662"/>
                </a:cubicBezTo>
                <a:cubicBezTo>
                  <a:pt x="3160427" y="2295993"/>
                  <a:pt x="5863653" y="1843790"/>
                  <a:pt x="7000407" y="1543987"/>
                </a:cubicBezTo>
              </a:path>
            </a:pathLst>
          </a:custGeom>
          <a:noFill/>
          <a:ln w="63500" cap="rnd">
            <a:solidFill>
              <a:srgbClr val="C00000">
                <a:alpha val="28000"/>
              </a:srgb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0" y="3652280"/>
            <a:ext cx="12222050" cy="1802445"/>
          </a:xfrm>
          <a:custGeom>
            <a:avLst/>
            <a:gdLst>
              <a:gd name="connsiteX0" fmla="*/ 0 w 9171295"/>
              <a:gd name="connsiteY0" fmla="*/ 627797 h 1815153"/>
              <a:gd name="connsiteX1" fmla="*/ 1705970 w 9171295"/>
              <a:gd name="connsiteY1" fmla="*/ 13648 h 1815153"/>
              <a:gd name="connsiteX2" fmla="*/ 5950424 w 9171295"/>
              <a:gd name="connsiteY2" fmla="*/ 0 h 1815153"/>
              <a:gd name="connsiteX3" fmla="*/ 9171295 w 9171295"/>
              <a:gd name="connsiteY3" fmla="*/ 641445 h 1815153"/>
              <a:gd name="connsiteX4" fmla="*/ 9171295 w 9171295"/>
              <a:gd name="connsiteY4" fmla="*/ 1815153 h 1815153"/>
              <a:gd name="connsiteX5" fmla="*/ 27295 w 9171295"/>
              <a:gd name="connsiteY5" fmla="*/ 1801505 h 1815153"/>
              <a:gd name="connsiteX6" fmla="*/ 0 w 9171295"/>
              <a:gd name="connsiteY6" fmla="*/ 627797 h 1815153"/>
              <a:gd name="connsiteX0" fmla="*/ 0 w 9171295"/>
              <a:gd name="connsiteY0" fmla="*/ 614149 h 1801505"/>
              <a:gd name="connsiteX1" fmla="*/ 1705970 w 9171295"/>
              <a:gd name="connsiteY1" fmla="*/ 0 h 1801505"/>
              <a:gd name="connsiteX2" fmla="*/ 5484876 w 9171295"/>
              <a:gd name="connsiteY2" fmla="*/ 12097 h 1801505"/>
              <a:gd name="connsiteX3" fmla="*/ 9171295 w 9171295"/>
              <a:gd name="connsiteY3" fmla="*/ 627797 h 1801505"/>
              <a:gd name="connsiteX4" fmla="*/ 9171295 w 9171295"/>
              <a:gd name="connsiteY4" fmla="*/ 1801505 h 1801505"/>
              <a:gd name="connsiteX5" fmla="*/ 27295 w 9171295"/>
              <a:gd name="connsiteY5" fmla="*/ 1787857 h 1801505"/>
              <a:gd name="connsiteX6" fmla="*/ 0 w 9171295"/>
              <a:gd name="connsiteY6" fmla="*/ 614149 h 1801505"/>
              <a:gd name="connsiteX0" fmla="*/ 0 w 11045125"/>
              <a:gd name="connsiteY0" fmla="*/ 614149 h 1801505"/>
              <a:gd name="connsiteX1" fmla="*/ 170597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 name="connsiteX0" fmla="*/ 0 w 11045125"/>
              <a:gd name="connsiteY0" fmla="*/ 614149 h 1801505"/>
              <a:gd name="connsiteX1" fmla="*/ 153139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5125" h="1801505">
                <a:moveTo>
                  <a:pt x="0" y="614149"/>
                </a:moveTo>
                <a:lnTo>
                  <a:pt x="1531390" y="0"/>
                </a:lnTo>
                <a:lnTo>
                  <a:pt x="5484876" y="12097"/>
                </a:lnTo>
                <a:lnTo>
                  <a:pt x="11045125" y="640670"/>
                </a:lnTo>
                <a:lnTo>
                  <a:pt x="9171295" y="1801505"/>
                </a:lnTo>
                <a:lnTo>
                  <a:pt x="27295" y="1787857"/>
                </a:lnTo>
                <a:lnTo>
                  <a:pt x="0" y="614149"/>
                </a:lnTo>
                <a:close/>
              </a:path>
            </a:pathLst>
          </a:custGeom>
          <a:gradFill>
            <a:gsLst>
              <a:gs pos="0">
                <a:schemeClr val="bg1">
                  <a:alpha val="0"/>
                </a:schemeClr>
              </a:gs>
              <a:gs pos="100000">
                <a:schemeClr val="bg1">
                  <a:lumMod val="50000"/>
                  <a:alpha val="14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任意多边形 5"/>
          <p:cNvSpPr/>
          <p:nvPr/>
        </p:nvSpPr>
        <p:spPr>
          <a:xfrm>
            <a:off x="1349111" y="4216114"/>
            <a:ext cx="7000407" cy="2114901"/>
          </a:xfrm>
          <a:custGeom>
            <a:avLst/>
            <a:gdLst>
              <a:gd name="connsiteX0" fmla="*/ 0 w 7000407"/>
              <a:gd name="connsiteY0" fmla="*/ 0 h 2114901"/>
              <a:gd name="connsiteX1" fmla="*/ 1993692 w 7000407"/>
              <a:gd name="connsiteY1" fmla="*/ 2038662 h 2114901"/>
              <a:gd name="connsiteX2" fmla="*/ 7000407 w 7000407"/>
              <a:gd name="connsiteY2" fmla="*/ 1543987 h 2114901"/>
            </a:gdLst>
            <a:ahLst/>
            <a:cxnLst>
              <a:cxn ang="0">
                <a:pos x="connsiteX0" y="connsiteY0"/>
              </a:cxn>
              <a:cxn ang="0">
                <a:pos x="connsiteX1" y="connsiteY1"/>
              </a:cxn>
              <a:cxn ang="0">
                <a:pos x="connsiteX2" y="connsiteY2"/>
              </a:cxn>
            </a:cxnLst>
            <a:rect l="l" t="t" r="r" b="b"/>
            <a:pathLst>
              <a:path w="7000407" h="2114901">
                <a:moveTo>
                  <a:pt x="0" y="0"/>
                </a:moveTo>
                <a:cubicBezTo>
                  <a:pt x="413479" y="890665"/>
                  <a:pt x="826958" y="1781331"/>
                  <a:pt x="1993692" y="2038662"/>
                </a:cubicBezTo>
                <a:cubicBezTo>
                  <a:pt x="3160427" y="2295993"/>
                  <a:pt x="5863653" y="1843790"/>
                  <a:pt x="7000407" y="1543987"/>
                </a:cubicBezTo>
              </a:path>
            </a:pathLst>
          </a:custGeom>
          <a:noFill/>
          <a:ln w="63500" cap="rnd">
            <a:solidFill>
              <a:srgbClr val="C0000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78" y="1892639"/>
            <a:ext cx="2715099" cy="3409301"/>
          </a:xfrm>
          <a:prstGeom prst="roundRect">
            <a:avLst>
              <a:gd name="adj" fmla="val 8594"/>
            </a:avLst>
          </a:prstGeom>
          <a:solidFill>
            <a:srgbClr val="FFFFFF">
              <a:shade val="85000"/>
            </a:srgbClr>
          </a:solidFill>
          <a:ln w="127000">
            <a:solidFill>
              <a:schemeClr val="bg1"/>
            </a:solidFill>
          </a:ln>
          <a:effectLst>
            <a:outerShdw blurRad="63500" sx="102000" sy="102000" algn="ctr" rotWithShape="0">
              <a:prstClr val="black">
                <a:alpha val="40000"/>
              </a:prstClr>
            </a:outerShdw>
            <a:reflection blurRad="12700" stA="38000" endPos="28000" dist="5000" dir="5400000" sy="-100000" algn="bl" rotWithShape="0"/>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0418" y="2640157"/>
            <a:ext cx="2929548" cy="3369897"/>
          </a:xfrm>
          <a:prstGeom prst="roundRect">
            <a:avLst>
              <a:gd name="adj" fmla="val 8594"/>
            </a:avLst>
          </a:prstGeom>
          <a:solidFill>
            <a:srgbClr val="FFFFFF">
              <a:shade val="85000"/>
            </a:srgbClr>
          </a:solidFill>
          <a:ln w="127000">
            <a:solidFill>
              <a:schemeClr val="bg1"/>
            </a:solidFill>
          </a:ln>
          <a:effectLst>
            <a:outerShdw blurRad="63500" sx="102000" sy="102000" algn="ctr" rotWithShape="0">
              <a:prstClr val="black">
                <a:alpha val="40000"/>
              </a:prstClr>
            </a:outerShdw>
            <a:reflection blurRad="12700" stA="38000" endPos="28000" dist="5000" dir="5400000" sy="-100000" algn="bl" rotWithShape="0"/>
          </a:effectLst>
        </p:spPr>
      </p:pic>
      <p:sp>
        <p:nvSpPr>
          <p:cNvPr id="9" name="椭圆 8"/>
          <p:cNvSpPr/>
          <p:nvPr/>
        </p:nvSpPr>
        <p:spPr>
          <a:xfrm>
            <a:off x="2050630" y="5365514"/>
            <a:ext cx="366875" cy="366875"/>
          </a:xfrm>
          <a:prstGeom prst="ellipse">
            <a:avLst/>
          </a:prstGeom>
          <a:solidFill>
            <a:schemeClr val="bg1"/>
          </a:solidFill>
          <a:ln w="152400">
            <a:solidFill>
              <a:srgbClr val="339933"/>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泪滴形 9"/>
          <p:cNvSpPr/>
          <p:nvPr/>
        </p:nvSpPr>
        <p:spPr>
          <a:xfrm rot="8100000">
            <a:off x="1747784" y="4073545"/>
            <a:ext cx="972565" cy="972565"/>
          </a:xfrm>
          <a:prstGeom prst="teardrop">
            <a:avLst>
              <a:gd name="adj" fmla="val 128040"/>
            </a:avLst>
          </a:prstGeom>
          <a:solidFill>
            <a:srgbClr val="00B050"/>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1" name="文本框 10"/>
          <p:cNvSpPr txBox="1"/>
          <p:nvPr/>
        </p:nvSpPr>
        <p:spPr>
          <a:xfrm>
            <a:off x="1797312" y="4391590"/>
            <a:ext cx="2757659" cy="40011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PUYO</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5368691" y="5984479"/>
            <a:ext cx="366875" cy="366875"/>
          </a:xfrm>
          <a:prstGeom prst="ellipse">
            <a:avLst/>
          </a:prstGeom>
          <a:solidFill>
            <a:schemeClr val="bg1"/>
          </a:solidFill>
          <a:ln w="152400">
            <a:solidFill>
              <a:schemeClr val="accent2">
                <a:lumMod val="75000"/>
              </a:schemeClr>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p:cNvSpPr/>
          <p:nvPr/>
        </p:nvSpPr>
        <p:spPr>
          <a:xfrm rot="8100000">
            <a:off x="5062836" y="4754927"/>
            <a:ext cx="972565" cy="972565"/>
          </a:xfrm>
          <a:prstGeom prst="teardrop">
            <a:avLst>
              <a:gd name="adj" fmla="val 128040"/>
            </a:avLst>
          </a:prstGeom>
          <a:solidFill>
            <a:schemeClr val="accent2">
              <a:lumMod val="75000"/>
            </a:schemeClr>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4" name="文本框 13"/>
          <p:cNvSpPr txBox="1"/>
          <p:nvPr/>
        </p:nvSpPr>
        <p:spPr>
          <a:xfrm>
            <a:off x="5204876" y="4902834"/>
            <a:ext cx="926540" cy="707886"/>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微软</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r>
              <a:rPr lang="zh-CN" altLang="en-US" sz="2000" b="1" dirty="0" smtClean="0">
                <a:solidFill>
                  <a:schemeClr val="bg1"/>
                </a:solidFill>
                <a:latin typeface="微软雅黑" panose="020B0503020204020204" pitchFamily="34" charset="-122"/>
                <a:ea typeface="微软雅黑" panose="020B0503020204020204" pitchFamily="34" charset="-122"/>
              </a:rPr>
              <a:t>消除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5"/>
          <a:stretch>
            <a:fillRect/>
          </a:stretch>
        </p:blipFill>
        <p:spPr>
          <a:xfrm>
            <a:off x="8187819" y="2839205"/>
            <a:ext cx="2257425" cy="2971800"/>
          </a:xfrm>
          <a:prstGeom prst="roundRect">
            <a:avLst>
              <a:gd name="adj" fmla="val 8594"/>
            </a:avLst>
          </a:prstGeom>
          <a:solidFill>
            <a:srgbClr val="FFFFFF">
              <a:shade val="85000"/>
            </a:srgbClr>
          </a:solidFill>
          <a:ln w="127000">
            <a:solidFill>
              <a:schemeClr val="bg1"/>
            </a:solidFill>
          </a:ln>
          <a:effectLst>
            <a:outerShdw blurRad="63500" sx="102000" sy="102000" algn="ctr" rotWithShape="0">
              <a:prstClr val="black">
                <a:alpha val="40000"/>
              </a:prstClr>
            </a:outerShdw>
            <a:reflection blurRad="12700" stA="38000" endPos="28000" dist="5000" dir="5400000" sy="-100000" algn="bl" rotWithShape="0"/>
          </a:effectLst>
        </p:spPr>
      </p:pic>
      <p:sp>
        <p:nvSpPr>
          <p:cNvPr id="16" name="椭圆 15"/>
          <p:cNvSpPr/>
          <p:nvPr/>
        </p:nvSpPr>
        <p:spPr>
          <a:xfrm>
            <a:off x="7931364" y="5669698"/>
            <a:ext cx="366875" cy="366875"/>
          </a:xfrm>
          <a:prstGeom prst="ellipse">
            <a:avLst/>
          </a:prstGeom>
          <a:solidFill>
            <a:schemeClr val="bg1"/>
          </a:solidFill>
          <a:ln w="152400">
            <a:solidFill>
              <a:srgbClr val="00B0F0"/>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泪滴形 16"/>
          <p:cNvSpPr/>
          <p:nvPr/>
        </p:nvSpPr>
        <p:spPr>
          <a:xfrm rot="8100000">
            <a:off x="7656083" y="4404047"/>
            <a:ext cx="972565" cy="972565"/>
          </a:xfrm>
          <a:prstGeom prst="teardrop">
            <a:avLst>
              <a:gd name="adj" fmla="val 128040"/>
            </a:avLst>
          </a:prstGeom>
          <a:solidFill>
            <a:srgbClr val="00B0F0"/>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8" name="文本框 17"/>
          <p:cNvSpPr txBox="1"/>
          <p:nvPr/>
        </p:nvSpPr>
        <p:spPr>
          <a:xfrm>
            <a:off x="7794765" y="4540117"/>
            <a:ext cx="926540" cy="707886"/>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查找路径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1328" y="2204806"/>
            <a:ext cx="2577660" cy="109119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22335" y="2368877"/>
            <a:ext cx="2236704"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我可是和俄罗斯方块齐名滴小游戏</a:t>
            </a:r>
          </a:p>
        </p:txBody>
      </p:sp>
      <p:sp>
        <p:nvSpPr>
          <p:cNvPr id="21" name="矩形 20"/>
          <p:cNvSpPr/>
          <p:nvPr/>
        </p:nvSpPr>
        <p:spPr>
          <a:xfrm>
            <a:off x="3155883" y="3724865"/>
            <a:ext cx="3195037" cy="109119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230949" y="3800495"/>
            <a:ext cx="3039836"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微软主人现在只更新翻牌和扫雷，想当初我可是</a:t>
            </a:r>
            <a:r>
              <a:rPr lang="en-US" altLang="zh-CN" b="1" dirty="0">
                <a:solidFill>
                  <a:srgbClr val="C00000"/>
                </a:solidFill>
                <a:latin typeface="微软雅黑" panose="020B0503020204020204" pitchFamily="34" charset="-122"/>
                <a:ea typeface="微软雅黑" panose="020B0503020204020204" pitchFamily="34" charset="-122"/>
              </a:rPr>
              <a:t>WM</a:t>
            </a:r>
            <a:r>
              <a:rPr lang="zh-CN" altLang="en-US" b="1" dirty="0">
                <a:solidFill>
                  <a:srgbClr val="C00000"/>
                </a:solidFill>
                <a:latin typeface="微软雅黑" panose="020B0503020204020204" pitchFamily="34" charset="-122"/>
                <a:ea typeface="微软雅黑" panose="020B0503020204020204" pitchFamily="34" charset="-122"/>
              </a:rPr>
              <a:t>游戏担当</a:t>
            </a:r>
          </a:p>
        </p:txBody>
      </p:sp>
      <p:sp>
        <p:nvSpPr>
          <p:cNvPr id="23" name="矩形 22"/>
          <p:cNvSpPr/>
          <p:nvPr/>
        </p:nvSpPr>
        <p:spPr>
          <a:xfrm>
            <a:off x="8847725" y="3456426"/>
            <a:ext cx="3195037" cy="109119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925325" y="3481335"/>
            <a:ext cx="3039836"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还记得星际争霸中的脑残寻路吗？你的</a:t>
            </a:r>
            <a:r>
              <a:rPr lang="en-US" altLang="zh-CN" b="1" dirty="0">
                <a:solidFill>
                  <a:srgbClr val="C00000"/>
                </a:solidFill>
                <a:latin typeface="微软雅黑" panose="020B0503020204020204" pitchFamily="34" charset="-122"/>
                <a:ea typeface="微软雅黑" panose="020B0503020204020204" pitchFamily="34" charset="-122"/>
              </a:rPr>
              <a:t>RTS</a:t>
            </a:r>
            <a:r>
              <a:rPr lang="zh-CN" altLang="en-US" b="1" dirty="0">
                <a:solidFill>
                  <a:srgbClr val="C00000"/>
                </a:solidFill>
                <a:latin typeface="微软雅黑" panose="020B0503020204020204" pitchFamily="34" charset="-122"/>
                <a:ea typeface="微软雅黑" panose="020B0503020204020204" pitchFamily="34" charset="-122"/>
              </a:rPr>
              <a:t>游戏中赶快引入寻路算法吧！</a:t>
            </a:r>
          </a:p>
        </p:txBody>
      </p:sp>
    </p:spTree>
    <p:extLst>
      <p:ext uri="{BB962C8B-B14F-4D97-AF65-F5344CB8AC3E}">
        <p14:creationId xmlns:p14="http://schemas.microsoft.com/office/powerpoint/2010/main" val="2521217605"/>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sp>
        <p:nvSpPr>
          <p:cNvPr id="3" name="内容占位符 2"/>
          <p:cNvSpPr>
            <a:spLocks noGrp="1"/>
          </p:cNvSpPr>
          <p:nvPr>
            <p:ph idx="1"/>
          </p:nvPr>
        </p:nvSpPr>
        <p:spPr/>
        <p:txBody>
          <a:bodyPr/>
          <a:lstStyle/>
          <a:p>
            <a:r>
              <a:rPr lang="zh-CN" altLang="en-US" dirty="0" smtClean="0"/>
              <a:t>深度优先示例代码：</a:t>
            </a:r>
            <a:endParaRPr lang="en-US" altLang="zh-CN" dirty="0" smtClean="0"/>
          </a:p>
          <a:p>
            <a:pPr lvl="1"/>
            <a:r>
              <a:rPr lang="zh-CN" altLang="en-US" dirty="0"/>
              <a:t>利用深度优先检索查找数组中某个节点相邻（四向）同类节点的</a:t>
            </a:r>
            <a:r>
              <a:rPr lang="zh-CN" altLang="en-US" dirty="0" smtClean="0"/>
              <a:t>数量（解决类似</a:t>
            </a:r>
            <a:r>
              <a:rPr lang="en-US" altLang="zh-CN" dirty="0" err="1" smtClean="0"/>
              <a:t>puyo</a:t>
            </a:r>
            <a:r>
              <a:rPr lang="zh-CN" altLang="en-US" dirty="0" smtClean="0"/>
              <a:t>的问题）</a:t>
            </a:r>
            <a:r>
              <a:rPr lang="en-US" altLang="zh-CN" dirty="0" smtClean="0"/>
              <a:t>-</a:t>
            </a:r>
            <a:r>
              <a:rPr lang="zh-CN" altLang="en-US" dirty="0" smtClean="0"/>
              <a:t>（课堂案例：</a:t>
            </a:r>
            <a:r>
              <a:rPr lang="en-US" altLang="zh-CN" dirty="0" smtClean="0">
                <a:hlinkClick r:id="rId2" action="ppaction://hlinkfile"/>
              </a:rPr>
              <a:t>ConnectedNum.java</a:t>
            </a:r>
            <a:r>
              <a:rPr lang="zh-CN" altLang="en-US" dirty="0" smtClean="0"/>
              <a:t>）</a:t>
            </a:r>
            <a:endParaRPr lang="en-US" altLang="zh-CN" dirty="0" smtClean="0"/>
          </a:p>
          <a:p>
            <a:pPr lvl="1"/>
            <a:r>
              <a:rPr lang="zh-CN" altLang="en-US" dirty="0"/>
              <a:t>利用深度优先检索路径（四向可达</a:t>
            </a:r>
            <a:r>
              <a:rPr lang="zh-CN" altLang="en-US" dirty="0" smtClean="0"/>
              <a:t>）</a:t>
            </a:r>
            <a:r>
              <a:rPr lang="en-US" altLang="zh-CN" dirty="0" smtClean="0"/>
              <a:t>-</a:t>
            </a:r>
            <a:r>
              <a:rPr lang="zh-CN" altLang="en-US" dirty="0" smtClean="0"/>
              <a:t>（</a:t>
            </a:r>
            <a:r>
              <a:rPr lang="zh-CN" altLang="en-US" dirty="0" smtClean="0">
                <a:hlinkClick r:id="rId3" action="ppaction://hlinkfile"/>
              </a:rPr>
              <a:t>课堂案例：</a:t>
            </a:r>
            <a:r>
              <a:rPr lang="en-US" altLang="zh-CN" dirty="0" smtClean="0">
                <a:hlinkClick r:id="rId3" action="ppaction://hlinkfile"/>
              </a:rPr>
              <a:t>FindPath.java</a:t>
            </a:r>
            <a:r>
              <a:rPr lang="zh-CN" altLang="en-US" dirty="0" smtClean="0"/>
              <a:t>）</a:t>
            </a:r>
            <a:endParaRPr lang="zh-CN" altLang="en-US" dirty="0"/>
          </a:p>
        </p:txBody>
      </p:sp>
    </p:spTree>
    <p:extLst>
      <p:ext uri="{BB962C8B-B14F-4D97-AF65-F5344CB8AC3E}">
        <p14:creationId xmlns:p14="http://schemas.microsoft.com/office/powerpoint/2010/main" val="3355994165"/>
      </p:ext>
    </p:extLst>
  </p:cSld>
  <p:clrMapOvr>
    <a:masterClrMapping/>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sp>
        <p:nvSpPr>
          <p:cNvPr id="4" name="矩形 3"/>
          <p:cNvSpPr/>
          <p:nvPr/>
        </p:nvSpPr>
        <p:spPr>
          <a:xfrm>
            <a:off x="8234597" y="804089"/>
            <a:ext cx="3957403" cy="6056926"/>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2" descr="http://img1.juimg.com/140914/330659-1409141K03459.jpg"/>
          <p:cNvPicPr>
            <a:picLocks noChangeAspect="1" noChangeArrowheads="1"/>
          </p:cNvPicPr>
          <p:nvPr/>
        </p:nvPicPr>
        <p:blipFill rotWithShape="1">
          <a:blip r:embed="rId3">
            <a:extLst>
              <a:ext uri="{28A0092B-C50C-407E-A947-70E740481C1C}">
                <a14:useLocalDpi xmlns:a14="http://schemas.microsoft.com/office/drawing/2010/main" val="0"/>
              </a:ext>
            </a:extLst>
          </a:blip>
          <a:srcRect t="22633"/>
          <a:stretch/>
        </p:blipFill>
        <p:spPr bwMode="auto">
          <a:xfrm>
            <a:off x="5" y="789099"/>
            <a:ext cx="9643672" cy="6080727"/>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3"/>
          <p:cNvSpPr txBox="1">
            <a:spLocks/>
          </p:cNvSpPr>
          <p:nvPr/>
        </p:nvSpPr>
        <p:spPr>
          <a:xfrm>
            <a:off x="133130" y="1474541"/>
            <a:ext cx="7968343" cy="620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a:solidFill>
                  <a:schemeClr val="tx1">
                    <a:lumMod val="65000"/>
                    <a:lumOff val="35000"/>
                  </a:schemeClr>
                </a:solidFill>
                <a:latin typeface="微软雅黑 Light" panose="020B0502040204020203" pitchFamily="34" charset="-122"/>
                <a:ea typeface="微软雅黑 Light" panose="020B0502040204020203" pitchFamily="34" charset="-122"/>
                <a:cs typeface="+mj-cs"/>
              </a:defRPr>
            </a:lvl1pPr>
          </a:lstStyle>
          <a:p>
            <a:r>
              <a:rPr lang="zh-CN" altLang="en-US" dirty="0" smtClean="0"/>
              <a:t>告别思维定势</a:t>
            </a:r>
            <a:endParaRPr lang="zh-CN" altLang="en-US" dirty="0"/>
          </a:p>
        </p:txBody>
      </p:sp>
      <p:pic>
        <p:nvPicPr>
          <p:cNvPr id="7" name="Picture 4" descr="http://img.web07.cn/UpImg/Png/201302/08/png3066500804220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697" y="3624844"/>
            <a:ext cx="1451547" cy="145154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190938" y="2399232"/>
            <a:ext cx="6001062" cy="1846659"/>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535711" y="2399232"/>
            <a:ext cx="5572832" cy="1846659"/>
          </a:xfrm>
          <a:prstGeom prst="rect">
            <a:avLst/>
          </a:prstGeom>
          <a:noFill/>
        </p:spPr>
        <p:txBody>
          <a:bodyPr wrap="square" rtlCol="0">
            <a:spAutoFit/>
          </a:bodyPr>
          <a:lstStyle/>
          <a:p>
            <a:pPr algn="r"/>
            <a:r>
              <a:rPr lang="zh-CN" altLang="en-US" sz="5400" b="1" dirty="0" smtClean="0">
                <a:solidFill>
                  <a:schemeClr val="bg1"/>
                </a:solidFill>
                <a:latin typeface="微软雅黑" panose="020B0503020204020204" pitchFamily="34" charset="-122"/>
                <a:ea typeface="微软雅黑" panose="020B0503020204020204" pitchFamily="34" charset="-122"/>
              </a:rPr>
              <a:t>思维定势</a:t>
            </a:r>
            <a:r>
              <a:rPr lang="zh-CN" altLang="en-US" sz="3200" b="1" dirty="0" smtClean="0">
                <a:solidFill>
                  <a:schemeClr val="bg1"/>
                </a:solidFill>
                <a:latin typeface="微软雅黑" panose="020B0503020204020204" pitchFamily="34" charset="-122"/>
                <a:ea typeface="微软雅黑" panose="020B0503020204020204" pitchFamily="34" charset="-122"/>
              </a:rPr>
              <a:t>就是：</a:t>
            </a:r>
            <a:endParaRPr lang="en-US" altLang="zh-CN" sz="3200" b="1" dirty="0" smtClean="0">
              <a:solidFill>
                <a:schemeClr val="bg1"/>
              </a:solidFill>
              <a:latin typeface="微软雅黑" panose="020B0503020204020204" pitchFamily="34" charset="-122"/>
              <a:ea typeface="微软雅黑" panose="020B0503020204020204" pitchFamily="34" charset="-122"/>
            </a:endParaRPr>
          </a:p>
          <a:p>
            <a:pPr algn="r"/>
            <a:r>
              <a:rPr lang="zh-CN" altLang="en-US" sz="3200" b="1" dirty="0" smtClean="0">
                <a:solidFill>
                  <a:schemeClr val="bg1"/>
                </a:solidFill>
                <a:latin typeface="微软雅黑" panose="020B0503020204020204" pitchFamily="34" charset="-122"/>
                <a:ea typeface="微软雅黑" panose="020B0503020204020204" pitchFamily="34" charset="-122"/>
              </a:rPr>
              <a:t>老娘让你往东，你就不敢往西</a:t>
            </a:r>
            <a:endParaRPr lang="en-US" altLang="zh-CN" sz="3200" b="1" dirty="0" smtClean="0">
              <a:solidFill>
                <a:schemeClr val="bg1"/>
              </a:solidFill>
              <a:latin typeface="微软雅黑" panose="020B0503020204020204" pitchFamily="34" charset="-122"/>
              <a:ea typeface="微软雅黑" panose="020B0503020204020204" pitchFamily="34" charset="-122"/>
            </a:endParaRPr>
          </a:p>
          <a:p>
            <a:pPr algn="r"/>
            <a:r>
              <a:rPr lang="zh-CN" altLang="en-US" sz="2400" dirty="0">
                <a:latin typeface="微软雅黑" panose="020B0503020204020204" pitchFamily="34" charset="-122"/>
                <a:ea typeface="微软雅黑" panose="020B0503020204020204" pitchFamily="34" charset="-122"/>
              </a:rPr>
              <a:t>永远不要被问题牵着鼻子</a:t>
            </a:r>
            <a:r>
              <a:rPr lang="zh-CN" altLang="en-US" sz="2400" dirty="0" smtClean="0">
                <a:latin typeface="微软雅黑" panose="020B0503020204020204" pitchFamily="34" charset="-122"/>
                <a:ea typeface="微软雅黑" panose="020B0503020204020204" pitchFamily="34" charset="-122"/>
              </a:rPr>
              <a:t>走</a:t>
            </a:r>
            <a:endParaRPr lang="en-US" altLang="zh-CN" sz="2400" dirty="0">
              <a:latin typeface="微软雅黑" panose="020B0503020204020204" pitchFamily="34" charset="-122"/>
              <a:ea typeface="微软雅黑" panose="020B0503020204020204" pitchFamily="34" charset="-122"/>
            </a:endParaRPr>
          </a:p>
        </p:txBody>
      </p:sp>
      <p:sp>
        <p:nvSpPr>
          <p:cNvPr id="10" name="矩形 9"/>
          <p:cNvSpPr/>
          <p:nvPr/>
        </p:nvSpPr>
        <p:spPr>
          <a:xfrm>
            <a:off x="-26790" y="733707"/>
            <a:ext cx="12218790" cy="548807"/>
          </a:xfrm>
          <a:prstGeom prst="rect">
            <a:avLst/>
          </a:prstGeom>
          <a:gradFill>
            <a:gsLst>
              <a:gs pos="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3292253"/>
      </p:ext>
    </p:extLst>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sp>
        <p:nvSpPr>
          <p:cNvPr id="3" name="内容占位符 2"/>
          <p:cNvSpPr>
            <a:spLocks noGrp="1"/>
          </p:cNvSpPr>
          <p:nvPr>
            <p:ph idx="1"/>
          </p:nvPr>
        </p:nvSpPr>
        <p:spPr/>
        <p:txBody>
          <a:bodyPr/>
          <a:lstStyle/>
          <a:p>
            <a:r>
              <a:rPr lang="zh-CN" altLang="en-US" dirty="0" smtClean="0"/>
              <a:t>思维定势随处可见</a:t>
            </a:r>
            <a:endParaRPr lang="zh-CN" altLang="en-US" dirty="0"/>
          </a:p>
        </p:txBody>
      </p:sp>
      <p:sp>
        <p:nvSpPr>
          <p:cNvPr id="10" name="任意多边形 9"/>
          <p:cNvSpPr/>
          <p:nvPr/>
        </p:nvSpPr>
        <p:spPr>
          <a:xfrm>
            <a:off x="0" y="3688758"/>
            <a:ext cx="12222050" cy="1802445"/>
          </a:xfrm>
          <a:custGeom>
            <a:avLst/>
            <a:gdLst>
              <a:gd name="connsiteX0" fmla="*/ 0 w 9171295"/>
              <a:gd name="connsiteY0" fmla="*/ 627797 h 1815153"/>
              <a:gd name="connsiteX1" fmla="*/ 1705970 w 9171295"/>
              <a:gd name="connsiteY1" fmla="*/ 13648 h 1815153"/>
              <a:gd name="connsiteX2" fmla="*/ 5950424 w 9171295"/>
              <a:gd name="connsiteY2" fmla="*/ 0 h 1815153"/>
              <a:gd name="connsiteX3" fmla="*/ 9171295 w 9171295"/>
              <a:gd name="connsiteY3" fmla="*/ 641445 h 1815153"/>
              <a:gd name="connsiteX4" fmla="*/ 9171295 w 9171295"/>
              <a:gd name="connsiteY4" fmla="*/ 1815153 h 1815153"/>
              <a:gd name="connsiteX5" fmla="*/ 27295 w 9171295"/>
              <a:gd name="connsiteY5" fmla="*/ 1801505 h 1815153"/>
              <a:gd name="connsiteX6" fmla="*/ 0 w 9171295"/>
              <a:gd name="connsiteY6" fmla="*/ 627797 h 1815153"/>
              <a:gd name="connsiteX0" fmla="*/ 0 w 9171295"/>
              <a:gd name="connsiteY0" fmla="*/ 614149 h 1801505"/>
              <a:gd name="connsiteX1" fmla="*/ 1705970 w 9171295"/>
              <a:gd name="connsiteY1" fmla="*/ 0 h 1801505"/>
              <a:gd name="connsiteX2" fmla="*/ 5484876 w 9171295"/>
              <a:gd name="connsiteY2" fmla="*/ 12097 h 1801505"/>
              <a:gd name="connsiteX3" fmla="*/ 9171295 w 9171295"/>
              <a:gd name="connsiteY3" fmla="*/ 627797 h 1801505"/>
              <a:gd name="connsiteX4" fmla="*/ 9171295 w 9171295"/>
              <a:gd name="connsiteY4" fmla="*/ 1801505 h 1801505"/>
              <a:gd name="connsiteX5" fmla="*/ 27295 w 9171295"/>
              <a:gd name="connsiteY5" fmla="*/ 1787857 h 1801505"/>
              <a:gd name="connsiteX6" fmla="*/ 0 w 9171295"/>
              <a:gd name="connsiteY6" fmla="*/ 614149 h 1801505"/>
              <a:gd name="connsiteX0" fmla="*/ 0 w 11045125"/>
              <a:gd name="connsiteY0" fmla="*/ 614149 h 1801505"/>
              <a:gd name="connsiteX1" fmla="*/ 170597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 name="connsiteX0" fmla="*/ 0 w 11045125"/>
              <a:gd name="connsiteY0" fmla="*/ 614149 h 1801505"/>
              <a:gd name="connsiteX1" fmla="*/ 153139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5125" h="1801505">
                <a:moveTo>
                  <a:pt x="0" y="614149"/>
                </a:moveTo>
                <a:lnTo>
                  <a:pt x="1531390" y="0"/>
                </a:lnTo>
                <a:lnTo>
                  <a:pt x="5484876" y="12097"/>
                </a:lnTo>
                <a:lnTo>
                  <a:pt x="11045125" y="640670"/>
                </a:lnTo>
                <a:lnTo>
                  <a:pt x="9171295" y="1801505"/>
                </a:lnTo>
                <a:lnTo>
                  <a:pt x="27295" y="1787857"/>
                </a:lnTo>
                <a:lnTo>
                  <a:pt x="0" y="614149"/>
                </a:lnTo>
                <a:close/>
              </a:path>
            </a:pathLst>
          </a:custGeom>
          <a:gradFill>
            <a:gsLst>
              <a:gs pos="0">
                <a:schemeClr val="bg1">
                  <a:alpha val="0"/>
                </a:schemeClr>
              </a:gs>
              <a:gs pos="100000">
                <a:schemeClr val="bg1">
                  <a:lumMod val="50000"/>
                  <a:alpha val="14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1" name="直接连接符 10"/>
          <p:cNvCxnSpPr/>
          <p:nvPr/>
        </p:nvCxnSpPr>
        <p:spPr>
          <a:xfrm>
            <a:off x="764498" y="4433143"/>
            <a:ext cx="10028420" cy="2607619"/>
          </a:xfrm>
          <a:prstGeom prst="line">
            <a:avLst/>
          </a:prstGeom>
          <a:ln w="38100" cap="rnd" cmpd="sng">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50879" y="1929116"/>
            <a:ext cx="13619" cy="2504028"/>
          </a:xfrm>
          <a:prstGeom prst="line">
            <a:avLst/>
          </a:prstGeom>
          <a:ln w="38100" cap="rnd" cmpd="sng">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13" name="画布 10"/>
          <p:cNvGrpSpPr/>
          <p:nvPr/>
        </p:nvGrpSpPr>
        <p:grpSpPr>
          <a:xfrm>
            <a:off x="-1693888" y="534311"/>
            <a:ext cx="10088380" cy="5884685"/>
            <a:chOff x="0" y="0"/>
            <a:chExt cx="5274310" cy="3076575"/>
          </a:xfrm>
        </p:grpSpPr>
        <p:sp>
          <p:nvSpPr>
            <p:cNvPr id="14" name="矩形 13"/>
            <p:cNvSpPr/>
            <p:nvPr/>
          </p:nvSpPr>
          <p:spPr>
            <a:xfrm>
              <a:off x="0" y="0"/>
              <a:ext cx="5274310" cy="3076575"/>
            </a:xfrm>
            <a:prstGeom prst="rect">
              <a:avLst/>
            </a:prstGeom>
          </p:spPr>
        </p:sp>
        <p:sp>
          <p:nvSpPr>
            <p:cNvPr id="15" name="矩形 14"/>
            <p:cNvSpPr/>
            <p:nvPr/>
          </p:nvSpPr>
          <p:spPr>
            <a:xfrm>
              <a:off x="1524000" y="1028700"/>
              <a:ext cx="1009650" cy="10096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4400" b="1" kern="100" dirty="0">
                  <a:effectLst/>
                  <a:latin typeface="微软雅黑" panose="020B0503020204020204" pitchFamily="34" charset="-122"/>
                  <a:ea typeface="宋体" panose="02010600030101010101" pitchFamily="2" charset="-122"/>
                  <a:cs typeface="Times New Roman" panose="02020603050405020304" pitchFamily="18" charset="0"/>
                </a:rPr>
                <a:t>A</a:t>
              </a:r>
              <a:endParaRPr lang="zh-CN" kern="100" dirty="0">
                <a:effectLst/>
                <a:ea typeface="宋体" panose="02010600030101010101" pitchFamily="2" charset="-122"/>
                <a:cs typeface="Times New Roman" panose="02020603050405020304" pitchFamily="18" charset="0"/>
              </a:endParaRPr>
            </a:p>
          </p:txBody>
        </p:sp>
        <p:sp>
          <p:nvSpPr>
            <p:cNvPr id="16" name="矩形 15"/>
            <p:cNvSpPr/>
            <p:nvPr/>
          </p:nvSpPr>
          <p:spPr>
            <a:xfrm>
              <a:off x="3324225" y="1466850"/>
              <a:ext cx="1009650" cy="10096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4400" b="1" kern="100" dirty="0">
                  <a:latin typeface="微软雅黑" panose="020B0503020204020204" pitchFamily="34" charset="-122"/>
                  <a:ea typeface="宋体" panose="02010600030101010101" pitchFamily="2" charset="-122"/>
                  <a:cs typeface="Times New Roman" panose="02020603050405020304" pitchFamily="18" charset="0"/>
                </a:rPr>
                <a:t>B</a:t>
              </a:r>
              <a:endParaRPr lang="zh-CN" sz="4400" b="1" kern="100" dirty="0">
                <a:latin typeface="微软雅黑" panose="020B0503020204020204" pitchFamily="34" charset="-122"/>
                <a:ea typeface="宋体" panose="02010600030101010101" pitchFamily="2" charset="-122"/>
                <a:cs typeface="Times New Roman" panose="02020603050405020304" pitchFamily="18" charset="0"/>
              </a:endParaRPr>
            </a:p>
          </p:txBody>
        </p:sp>
        <p:sp>
          <p:nvSpPr>
            <p:cNvPr id="17" name="圆角矩形标注 16"/>
            <p:cNvSpPr/>
            <p:nvPr/>
          </p:nvSpPr>
          <p:spPr>
            <a:xfrm>
              <a:off x="1704975" y="647701"/>
              <a:ext cx="476250" cy="309086"/>
            </a:xfrm>
            <a:prstGeom prst="wedgeRoundRectCallo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圆角矩形标注 17"/>
            <p:cNvSpPr/>
            <p:nvPr/>
          </p:nvSpPr>
          <p:spPr>
            <a:xfrm rot="10800000">
              <a:off x="1829730" y="2130720"/>
              <a:ext cx="476250" cy="308610"/>
            </a:xfrm>
            <a:prstGeom prst="wedgeRoundRectCallo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b="1" kern="100" dirty="0">
                  <a:latin typeface="微软雅黑" panose="020B0503020204020204" pitchFamily="34" charset="-122"/>
                  <a:ea typeface="微软雅黑" panose="020B0503020204020204" pitchFamily="34" charset="-122"/>
                  <a:cs typeface="Times New Roman" panose="02020603050405020304" pitchFamily="18" charset="0"/>
                </a:rPr>
                <a:t>3</a:t>
              </a:r>
              <a:endParaRPr 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圆角矩形标注 18"/>
            <p:cNvSpPr/>
            <p:nvPr/>
          </p:nvSpPr>
          <p:spPr>
            <a:xfrm rot="5400000">
              <a:off x="2591730" y="1354693"/>
              <a:ext cx="476250" cy="308610"/>
            </a:xfrm>
            <a:prstGeom prst="wedgeRoundRectCallo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b="1" kern="100" dirty="0">
                  <a:latin typeface="微软雅黑" panose="020B0503020204020204" pitchFamily="34" charset="-122"/>
                  <a:ea typeface="微软雅黑" panose="020B0503020204020204" pitchFamily="34" charset="-122"/>
                  <a:cs typeface="Times New Roman" panose="02020603050405020304" pitchFamily="18" charset="0"/>
                </a:rPr>
                <a:t>4</a:t>
              </a:r>
              <a:endParaRPr 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圆角矩形标注 19"/>
            <p:cNvSpPr/>
            <p:nvPr/>
          </p:nvSpPr>
          <p:spPr>
            <a:xfrm>
              <a:off x="3657600" y="1066801"/>
              <a:ext cx="476250" cy="309086"/>
            </a:xfrm>
            <a:prstGeom prst="wedgeRound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b="1" kern="100">
                  <a:latin typeface="微软雅黑" panose="020B0503020204020204" pitchFamily="34" charset="-122"/>
                  <a:ea typeface="微软雅黑" panose="020B0503020204020204" pitchFamily="34" charset="-122"/>
                  <a:cs typeface="Times New Roman" panose="02020603050405020304" pitchFamily="18" charset="0"/>
                </a:rPr>
                <a:t>5</a:t>
              </a:r>
              <a:endParaRPr lang="zh-CN" sz="2400" b="1" kern="1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圆角矩形标注 20"/>
            <p:cNvSpPr/>
            <p:nvPr/>
          </p:nvSpPr>
          <p:spPr>
            <a:xfrm rot="16200000">
              <a:off x="2828925" y="1981201"/>
              <a:ext cx="476250" cy="309086"/>
            </a:xfrm>
            <a:prstGeom prst="wedgeRound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b="1" kern="100">
                  <a:latin typeface="微软雅黑" panose="020B0503020204020204" pitchFamily="34" charset="-122"/>
                  <a:ea typeface="微软雅黑" panose="020B0503020204020204" pitchFamily="34" charset="-122"/>
                  <a:cs typeface="Times New Roman" panose="02020603050405020304" pitchFamily="18" charset="0"/>
                </a:rPr>
                <a:t>6</a:t>
              </a:r>
              <a:endParaRPr lang="zh-CN" sz="2400" b="1" kern="1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圆角矩形标注 21"/>
            <p:cNvSpPr/>
            <p:nvPr/>
          </p:nvSpPr>
          <p:spPr>
            <a:xfrm rot="10800000">
              <a:off x="3706155" y="2559345"/>
              <a:ext cx="476250" cy="308610"/>
            </a:xfrm>
            <a:prstGeom prst="wedgeRound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b="1" kern="100">
                  <a:latin typeface="微软雅黑" panose="020B0503020204020204" pitchFamily="34" charset="-122"/>
                  <a:ea typeface="微软雅黑" panose="020B0503020204020204" pitchFamily="34" charset="-122"/>
                  <a:cs typeface="Times New Roman" panose="02020603050405020304" pitchFamily="18" charset="0"/>
                </a:rPr>
                <a:t>7</a:t>
              </a:r>
              <a:endParaRPr lang="zh-CN" sz="2400" b="1" kern="1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圆角矩形标注 22"/>
            <p:cNvSpPr/>
            <p:nvPr/>
          </p:nvSpPr>
          <p:spPr>
            <a:xfrm rot="5400000">
              <a:off x="4363380" y="1792843"/>
              <a:ext cx="476250" cy="308610"/>
            </a:xfrm>
            <a:prstGeom prst="wedgeRound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b="1" kern="100" dirty="0">
                  <a:latin typeface="微软雅黑" panose="020B0503020204020204" pitchFamily="34" charset="-122"/>
                  <a:ea typeface="微软雅黑" panose="020B0503020204020204" pitchFamily="34" charset="-122"/>
                  <a:cs typeface="Times New Roman" panose="02020603050405020304" pitchFamily="18" charset="0"/>
                </a:rPr>
                <a:t>8</a:t>
              </a:r>
              <a:endParaRPr 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圆角矩形标注 23"/>
            <p:cNvSpPr/>
            <p:nvPr/>
          </p:nvSpPr>
          <p:spPr>
            <a:xfrm rot="16200000">
              <a:off x="1028700" y="1438276"/>
              <a:ext cx="476250" cy="309086"/>
            </a:xfrm>
            <a:prstGeom prst="wedgeRoundRectCallo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2</a:t>
              </a:r>
              <a:endParaRPr 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椭圆 24"/>
          <p:cNvSpPr/>
          <p:nvPr/>
        </p:nvSpPr>
        <p:spPr>
          <a:xfrm>
            <a:off x="723894" y="4373185"/>
            <a:ext cx="116755" cy="116755"/>
          </a:xfrm>
          <a:prstGeom prst="ellipse">
            <a:avLst/>
          </a:prstGeom>
          <a:solidFill>
            <a:schemeClr val="bg1"/>
          </a:solidFill>
          <a:ln w="79375">
            <a:solidFill>
              <a:srgbClr val="3399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805907" y="5212871"/>
            <a:ext cx="3615123" cy="1569660"/>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边</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在边</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的下方</a:t>
            </a:r>
          </a:p>
          <a:p>
            <a:r>
              <a:rPr lang="zh-CN" altLang="en-US" sz="2400" dirty="0" smtClean="0">
                <a:latin typeface="微软雅黑" panose="020B0503020204020204" pitchFamily="34" charset="-122"/>
                <a:ea typeface="微软雅黑" panose="020B0503020204020204" pitchFamily="34" charset="-122"/>
              </a:rPr>
              <a:t>边</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在边</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的上方</a:t>
            </a:r>
          </a:p>
          <a:p>
            <a:r>
              <a:rPr lang="zh-CN" altLang="en-US" sz="2400" dirty="0" smtClean="0">
                <a:latin typeface="微软雅黑" panose="020B0503020204020204" pitchFamily="34" charset="-122"/>
                <a:ea typeface="微软雅黑" panose="020B0503020204020204" pitchFamily="34" charset="-122"/>
              </a:rPr>
              <a:t>边</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在边</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的右方</a:t>
            </a:r>
          </a:p>
          <a:p>
            <a:r>
              <a:rPr lang="zh-CN" altLang="en-US" sz="2400" dirty="0" smtClean="0">
                <a:latin typeface="微软雅黑" panose="020B0503020204020204" pitchFamily="34" charset="-122"/>
                <a:ea typeface="微软雅黑" panose="020B0503020204020204" pitchFamily="34" charset="-122"/>
              </a:rPr>
              <a:t>边</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在边</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的左方</a:t>
            </a:r>
          </a:p>
        </p:txBody>
      </p:sp>
      <p:sp>
        <p:nvSpPr>
          <p:cNvPr id="27" name="文本框 26"/>
          <p:cNvSpPr txBox="1"/>
          <p:nvPr/>
        </p:nvSpPr>
        <p:spPr>
          <a:xfrm>
            <a:off x="7798501" y="3635759"/>
            <a:ext cx="4278293" cy="954107"/>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如何判定平面中的两个矩形是否发生碰撞？</a:t>
            </a:r>
          </a:p>
        </p:txBody>
      </p:sp>
    </p:spTree>
    <p:extLst>
      <p:ext uri="{BB962C8B-B14F-4D97-AF65-F5344CB8AC3E}">
        <p14:creationId xmlns:p14="http://schemas.microsoft.com/office/powerpoint/2010/main" val="4071359407"/>
      </p:ext>
    </p:extLst>
  </p:cSld>
  <p:clrMapOvr>
    <a:masterClrMapping/>
  </p:clrMapOvr>
  <p:transition spd="slow">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sp>
        <p:nvSpPr>
          <p:cNvPr id="3" name="内容占位符 2"/>
          <p:cNvSpPr>
            <a:spLocks noGrp="1"/>
          </p:cNvSpPr>
          <p:nvPr>
            <p:ph idx="1"/>
          </p:nvPr>
        </p:nvSpPr>
        <p:spPr/>
        <p:txBody>
          <a:bodyPr/>
          <a:lstStyle/>
          <a:p>
            <a:r>
              <a:rPr lang="zh-CN" altLang="en-US" dirty="0" smtClean="0"/>
              <a:t>没有思维定势的深度优先</a:t>
            </a:r>
            <a:r>
              <a:rPr lang="en-US" altLang="zh-CN" dirty="0" smtClean="0"/>
              <a:t>-</a:t>
            </a:r>
            <a:r>
              <a:rPr lang="zh-CN" altLang="en-US" dirty="0" smtClean="0"/>
              <a:t>迷宫的生成</a:t>
            </a:r>
            <a:r>
              <a:rPr lang="zh-CN" altLang="en-US" dirty="0"/>
              <a:t>（课堂案例：</a:t>
            </a:r>
            <a:r>
              <a:rPr lang="en-US" altLang="zh-CN" dirty="0" smtClean="0">
                <a:hlinkClick r:id="rId2" action="ppaction://hlinkfile"/>
              </a:rPr>
              <a:t>CreateMaze.java</a:t>
            </a:r>
            <a:r>
              <a:rPr lang="zh-CN" altLang="en-US" dirty="0" smtClean="0"/>
              <a:t>）：</a:t>
            </a:r>
            <a:endParaRPr lang="zh-CN" altLang="en-US" dirty="0"/>
          </a:p>
        </p:txBody>
      </p:sp>
      <p:sp>
        <p:nvSpPr>
          <p:cNvPr id="4" name="任意多边形 3"/>
          <p:cNvSpPr/>
          <p:nvPr/>
        </p:nvSpPr>
        <p:spPr>
          <a:xfrm>
            <a:off x="-243410" y="4041880"/>
            <a:ext cx="12222050" cy="1802445"/>
          </a:xfrm>
          <a:custGeom>
            <a:avLst/>
            <a:gdLst>
              <a:gd name="connsiteX0" fmla="*/ 0 w 9171295"/>
              <a:gd name="connsiteY0" fmla="*/ 627797 h 1815153"/>
              <a:gd name="connsiteX1" fmla="*/ 1705970 w 9171295"/>
              <a:gd name="connsiteY1" fmla="*/ 13648 h 1815153"/>
              <a:gd name="connsiteX2" fmla="*/ 5950424 w 9171295"/>
              <a:gd name="connsiteY2" fmla="*/ 0 h 1815153"/>
              <a:gd name="connsiteX3" fmla="*/ 9171295 w 9171295"/>
              <a:gd name="connsiteY3" fmla="*/ 641445 h 1815153"/>
              <a:gd name="connsiteX4" fmla="*/ 9171295 w 9171295"/>
              <a:gd name="connsiteY4" fmla="*/ 1815153 h 1815153"/>
              <a:gd name="connsiteX5" fmla="*/ 27295 w 9171295"/>
              <a:gd name="connsiteY5" fmla="*/ 1801505 h 1815153"/>
              <a:gd name="connsiteX6" fmla="*/ 0 w 9171295"/>
              <a:gd name="connsiteY6" fmla="*/ 627797 h 1815153"/>
              <a:gd name="connsiteX0" fmla="*/ 0 w 9171295"/>
              <a:gd name="connsiteY0" fmla="*/ 614149 h 1801505"/>
              <a:gd name="connsiteX1" fmla="*/ 1705970 w 9171295"/>
              <a:gd name="connsiteY1" fmla="*/ 0 h 1801505"/>
              <a:gd name="connsiteX2" fmla="*/ 5484876 w 9171295"/>
              <a:gd name="connsiteY2" fmla="*/ 12097 h 1801505"/>
              <a:gd name="connsiteX3" fmla="*/ 9171295 w 9171295"/>
              <a:gd name="connsiteY3" fmla="*/ 627797 h 1801505"/>
              <a:gd name="connsiteX4" fmla="*/ 9171295 w 9171295"/>
              <a:gd name="connsiteY4" fmla="*/ 1801505 h 1801505"/>
              <a:gd name="connsiteX5" fmla="*/ 27295 w 9171295"/>
              <a:gd name="connsiteY5" fmla="*/ 1787857 h 1801505"/>
              <a:gd name="connsiteX6" fmla="*/ 0 w 9171295"/>
              <a:gd name="connsiteY6" fmla="*/ 614149 h 1801505"/>
              <a:gd name="connsiteX0" fmla="*/ 0 w 11045125"/>
              <a:gd name="connsiteY0" fmla="*/ 614149 h 1801505"/>
              <a:gd name="connsiteX1" fmla="*/ 170597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 name="connsiteX0" fmla="*/ 0 w 11045125"/>
              <a:gd name="connsiteY0" fmla="*/ 614149 h 1801505"/>
              <a:gd name="connsiteX1" fmla="*/ 153139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5125" h="1801505">
                <a:moveTo>
                  <a:pt x="0" y="614149"/>
                </a:moveTo>
                <a:lnTo>
                  <a:pt x="1531390" y="0"/>
                </a:lnTo>
                <a:lnTo>
                  <a:pt x="5484876" y="12097"/>
                </a:lnTo>
                <a:lnTo>
                  <a:pt x="11045125" y="640670"/>
                </a:lnTo>
                <a:lnTo>
                  <a:pt x="9171295" y="1801505"/>
                </a:lnTo>
                <a:lnTo>
                  <a:pt x="27295" y="1787857"/>
                </a:lnTo>
                <a:lnTo>
                  <a:pt x="0" y="614149"/>
                </a:lnTo>
                <a:close/>
              </a:path>
            </a:pathLst>
          </a:custGeom>
          <a:gradFill>
            <a:gsLst>
              <a:gs pos="0">
                <a:schemeClr val="bg1">
                  <a:alpha val="0"/>
                </a:schemeClr>
              </a:gs>
              <a:gs pos="100000">
                <a:schemeClr val="bg1">
                  <a:lumMod val="50000"/>
                  <a:alpha val="14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a:xfrm>
            <a:off x="2125106" y="1729143"/>
            <a:ext cx="3987382" cy="3987382"/>
            <a:chOff x="2398426" y="1708879"/>
            <a:chExt cx="3987382" cy="3987382"/>
          </a:xfrm>
          <a:effectLst>
            <a:reflection blurRad="6350" stA="50000" endA="300" endPos="38500" dist="50800" dir="5400000" sy="-100000" algn="bl" rotWithShape="0"/>
          </a:effectLst>
        </p:grpSpPr>
        <p:grpSp>
          <p:nvGrpSpPr>
            <p:cNvPr id="6" name="组合 5"/>
            <p:cNvGrpSpPr/>
            <p:nvPr/>
          </p:nvGrpSpPr>
          <p:grpSpPr>
            <a:xfrm>
              <a:off x="2398426" y="1708879"/>
              <a:ext cx="3987382" cy="569626"/>
              <a:chOff x="2398426" y="1708879"/>
              <a:chExt cx="3987382" cy="569626"/>
            </a:xfrm>
          </p:grpSpPr>
          <p:sp>
            <p:nvSpPr>
              <p:cNvPr id="55" name="矩形 54"/>
              <p:cNvSpPr/>
              <p:nvPr/>
            </p:nvSpPr>
            <p:spPr>
              <a:xfrm>
                <a:off x="239842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296805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3537678"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07304"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4676930"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524655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581618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398426" y="2278505"/>
              <a:ext cx="3987382" cy="569626"/>
              <a:chOff x="2398426" y="1708879"/>
              <a:chExt cx="3987382" cy="569626"/>
            </a:xfrm>
          </p:grpSpPr>
          <p:sp>
            <p:nvSpPr>
              <p:cNvPr id="48" name="矩形 47"/>
              <p:cNvSpPr/>
              <p:nvPr/>
            </p:nvSpPr>
            <p:spPr>
              <a:xfrm>
                <a:off x="239842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968052" y="1708879"/>
                <a:ext cx="569626" cy="569626"/>
              </a:xfrm>
              <a:prstGeom prst="rect">
                <a:avLst/>
              </a:prstGeom>
              <a:pattFill prst="horzBrick">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537678"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107304" y="1708879"/>
                <a:ext cx="569626" cy="56962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676930"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46556" y="1708879"/>
                <a:ext cx="569626" cy="569626"/>
              </a:xfrm>
              <a:prstGeom prst="rect">
                <a:avLst/>
              </a:prstGeom>
              <a:pattFill prst="horzBrick">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81618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398426" y="2848131"/>
              <a:ext cx="3987382" cy="569626"/>
              <a:chOff x="2398426" y="1708879"/>
              <a:chExt cx="3987382" cy="569626"/>
            </a:xfrm>
          </p:grpSpPr>
          <p:sp>
            <p:nvSpPr>
              <p:cNvPr id="41" name="矩形 40"/>
              <p:cNvSpPr/>
              <p:nvPr/>
            </p:nvSpPr>
            <p:spPr>
              <a:xfrm>
                <a:off x="239842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96805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37678"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107304" y="1708879"/>
                <a:ext cx="569626" cy="56962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676930"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24655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81618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398426" y="3417757"/>
              <a:ext cx="3987382" cy="569626"/>
              <a:chOff x="2398426" y="1708879"/>
              <a:chExt cx="3987382" cy="569626"/>
            </a:xfrm>
          </p:grpSpPr>
          <p:sp>
            <p:nvSpPr>
              <p:cNvPr id="34" name="矩形 33"/>
              <p:cNvSpPr/>
              <p:nvPr/>
            </p:nvSpPr>
            <p:spPr>
              <a:xfrm>
                <a:off x="2398426" y="1708879"/>
                <a:ext cx="569626" cy="5696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968052" y="1708879"/>
                <a:ext cx="569626" cy="569626"/>
              </a:xfrm>
              <a:prstGeom prst="rect">
                <a:avLst/>
              </a:prstGeom>
              <a:pattFill prst="horzBrick">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537678"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107304" y="1708879"/>
                <a:ext cx="569626" cy="56962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676930"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246556" y="1708879"/>
                <a:ext cx="569626" cy="569626"/>
              </a:xfrm>
              <a:prstGeom prst="rect">
                <a:avLst/>
              </a:prstGeom>
              <a:pattFill prst="horzBrick">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81618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2398426" y="3987383"/>
              <a:ext cx="3987382" cy="569626"/>
              <a:chOff x="2398426" y="1708879"/>
              <a:chExt cx="3987382" cy="569626"/>
            </a:xfrm>
          </p:grpSpPr>
          <p:sp>
            <p:nvSpPr>
              <p:cNvPr id="27" name="矩形 26"/>
              <p:cNvSpPr/>
              <p:nvPr/>
            </p:nvSpPr>
            <p:spPr>
              <a:xfrm>
                <a:off x="239842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96805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537678"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107304"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676930"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24655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81618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2398426" y="4557009"/>
              <a:ext cx="3987382" cy="569626"/>
              <a:chOff x="2398426" y="1708879"/>
              <a:chExt cx="3987382" cy="569626"/>
            </a:xfrm>
          </p:grpSpPr>
          <p:sp>
            <p:nvSpPr>
              <p:cNvPr id="20" name="矩形 19"/>
              <p:cNvSpPr/>
              <p:nvPr/>
            </p:nvSpPr>
            <p:spPr>
              <a:xfrm>
                <a:off x="239842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968052" y="1708879"/>
                <a:ext cx="569626" cy="569626"/>
              </a:xfrm>
              <a:prstGeom prst="rect">
                <a:avLst/>
              </a:prstGeom>
              <a:pattFill prst="horzBrick">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537678"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107304" y="1708879"/>
                <a:ext cx="569626" cy="569626"/>
              </a:xfrm>
              <a:prstGeom prst="rect">
                <a:avLst/>
              </a:prstGeom>
              <a:pattFill prst="horzBrick">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676930"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246556" y="1708879"/>
                <a:ext cx="569626" cy="569626"/>
              </a:xfrm>
              <a:prstGeom prst="rect">
                <a:avLst/>
              </a:prstGeom>
              <a:pattFill prst="horzBrick">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816182" y="1708879"/>
                <a:ext cx="569626" cy="5696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2398426" y="5126635"/>
              <a:ext cx="3987382" cy="569626"/>
              <a:chOff x="2398426" y="1708879"/>
              <a:chExt cx="3987382" cy="569626"/>
            </a:xfrm>
          </p:grpSpPr>
          <p:sp>
            <p:nvSpPr>
              <p:cNvPr id="13" name="矩形 12"/>
              <p:cNvSpPr/>
              <p:nvPr/>
            </p:nvSpPr>
            <p:spPr>
              <a:xfrm>
                <a:off x="239842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96805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37678"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107304"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76930"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246556"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816182" y="1708879"/>
                <a:ext cx="569626" cy="569626"/>
              </a:xfrm>
              <a:prstGeom prst="rect">
                <a:avLst/>
              </a:prstGeom>
              <a:pattFill prst="horzBrick">
                <a:fgClr>
                  <a:schemeClr val="accent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2" name="矩形 61"/>
          <p:cNvSpPr/>
          <p:nvPr/>
        </p:nvSpPr>
        <p:spPr>
          <a:xfrm>
            <a:off x="2400848" y="1955997"/>
            <a:ext cx="3462728" cy="3387777"/>
          </a:xfrm>
          <a:prstGeom prst="rect">
            <a:avLst/>
          </a:prstGeom>
          <a:solidFill>
            <a:schemeClr val="bg1">
              <a:alpha val="33000"/>
            </a:schemeClr>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62"/>
          <p:cNvCxnSpPr/>
          <p:nvPr/>
        </p:nvCxnSpPr>
        <p:spPr>
          <a:xfrm flipH="1" flipV="1">
            <a:off x="4088815" y="2583582"/>
            <a:ext cx="9776" cy="854439"/>
          </a:xfrm>
          <a:prstGeom prst="straightConnector1">
            <a:avLst/>
          </a:prstGeom>
          <a:ln w="25400">
            <a:solidFill>
              <a:schemeClr val="bg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4399407" y="3759739"/>
            <a:ext cx="366875" cy="366875"/>
          </a:xfrm>
          <a:prstGeom prst="ellipse">
            <a:avLst/>
          </a:prstGeom>
          <a:solidFill>
            <a:schemeClr val="bg1"/>
          </a:solidFill>
          <a:ln w="152400">
            <a:solidFill>
              <a:srgbClr val="3399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泪滴形 64"/>
          <p:cNvSpPr/>
          <p:nvPr/>
        </p:nvSpPr>
        <p:spPr>
          <a:xfrm rot="8100000">
            <a:off x="4175842" y="2434194"/>
            <a:ext cx="972565" cy="972565"/>
          </a:xfrm>
          <a:prstGeom prst="teardrop">
            <a:avLst>
              <a:gd name="adj" fmla="val 128040"/>
            </a:avLst>
          </a:prstGeom>
          <a:solidFill>
            <a:srgbClr val="00B050"/>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66" name="文本框 65"/>
          <p:cNvSpPr txBox="1"/>
          <p:nvPr/>
        </p:nvSpPr>
        <p:spPr>
          <a:xfrm>
            <a:off x="4212989" y="2768583"/>
            <a:ext cx="2757659"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起始点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7037811" y="3769052"/>
            <a:ext cx="1632153"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节点检索方向随机：</a:t>
            </a:r>
          </a:p>
        </p:txBody>
      </p:sp>
      <p:grpSp>
        <p:nvGrpSpPr>
          <p:cNvPr id="68" name="组合 67"/>
          <p:cNvGrpSpPr/>
          <p:nvPr/>
        </p:nvGrpSpPr>
        <p:grpSpPr>
          <a:xfrm>
            <a:off x="8728355" y="3201610"/>
            <a:ext cx="1896743" cy="1853493"/>
            <a:chOff x="8756612" y="1554822"/>
            <a:chExt cx="1896743" cy="1853493"/>
          </a:xfrm>
        </p:grpSpPr>
        <p:grpSp>
          <p:nvGrpSpPr>
            <p:cNvPr id="69" name="组合 68"/>
            <p:cNvGrpSpPr/>
            <p:nvPr/>
          </p:nvGrpSpPr>
          <p:grpSpPr>
            <a:xfrm>
              <a:off x="9087120" y="1866045"/>
              <a:ext cx="1299405" cy="1299405"/>
              <a:chOff x="4127588" y="1470801"/>
              <a:chExt cx="3164043" cy="3164043"/>
            </a:xfrm>
          </p:grpSpPr>
          <p:sp>
            <p:nvSpPr>
              <p:cNvPr id="82" name="Oval 715"/>
              <p:cNvSpPr>
                <a:spLocks noChangeArrowheads="1"/>
              </p:cNvSpPr>
              <p:nvPr/>
            </p:nvSpPr>
            <p:spPr bwMode="auto">
              <a:xfrm>
                <a:off x="4127588" y="1470801"/>
                <a:ext cx="3164043" cy="3164043"/>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46"/>
              <p:cNvSpPr>
                <a:spLocks/>
              </p:cNvSpPr>
              <p:nvPr/>
            </p:nvSpPr>
            <p:spPr bwMode="auto">
              <a:xfrm>
                <a:off x="4823677" y="1644828"/>
                <a:ext cx="1550381" cy="1012494"/>
              </a:xfrm>
              <a:custGeom>
                <a:avLst/>
                <a:gdLst>
                  <a:gd name="T0" fmla="*/ 68 w 90"/>
                  <a:gd name="T1" fmla="*/ 17 h 59"/>
                  <a:gd name="T2" fmla="*/ 65 w 90"/>
                  <a:gd name="T3" fmla="*/ 15 h 59"/>
                  <a:gd name="T4" fmla="*/ 0 w 90"/>
                  <a:gd name="T5" fmla="*/ 59 h 59"/>
                  <a:gd name="T6" fmla="*/ 55 w 90"/>
                  <a:gd name="T7" fmla="*/ 44 h 59"/>
                  <a:gd name="T8" fmla="*/ 49 w 90"/>
                  <a:gd name="T9" fmla="*/ 59 h 59"/>
                  <a:gd name="T10" fmla="*/ 90 w 90"/>
                  <a:gd name="T11" fmla="*/ 44 h 59"/>
                  <a:gd name="T12" fmla="*/ 73 w 90"/>
                  <a:gd name="T13" fmla="*/ 0 h 59"/>
                  <a:gd name="T14" fmla="*/ 68 w 90"/>
                  <a:gd name="T15" fmla="*/ 1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9">
                    <a:moveTo>
                      <a:pt x="68" y="17"/>
                    </a:moveTo>
                    <a:cubicBezTo>
                      <a:pt x="65" y="15"/>
                      <a:pt x="65" y="15"/>
                      <a:pt x="65" y="15"/>
                    </a:cubicBezTo>
                    <a:cubicBezTo>
                      <a:pt x="15" y="4"/>
                      <a:pt x="0" y="59"/>
                      <a:pt x="0" y="59"/>
                    </a:cubicBezTo>
                    <a:cubicBezTo>
                      <a:pt x="39" y="25"/>
                      <a:pt x="55" y="44"/>
                      <a:pt x="55" y="44"/>
                    </a:cubicBezTo>
                    <a:cubicBezTo>
                      <a:pt x="49" y="59"/>
                      <a:pt x="49" y="59"/>
                      <a:pt x="49" y="59"/>
                    </a:cubicBezTo>
                    <a:cubicBezTo>
                      <a:pt x="90" y="44"/>
                      <a:pt x="90" y="44"/>
                      <a:pt x="90" y="44"/>
                    </a:cubicBezTo>
                    <a:cubicBezTo>
                      <a:pt x="73" y="0"/>
                      <a:pt x="73" y="0"/>
                      <a:pt x="73" y="0"/>
                    </a:cubicBezTo>
                    <a:lnTo>
                      <a:pt x="6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47"/>
              <p:cNvSpPr>
                <a:spLocks/>
              </p:cNvSpPr>
              <p:nvPr/>
            </p:nvSpPr>
            <p:spPr bwMode="auto">
              <a:xfrm>
                <a:off x="6010199" y="2514935"/>
                <a:ext cx="1186521" cy="1550381"/>
              </a:xfrm>
              <a:custGeom>
                <a:avLst/>
                <a:gdLst>
                  <a:gd name="T0" fmla="*/ 26 w 69"/>
                  <a:gd name="T1" fmla="*/ 0 h 90"/>
                  <a:gd name="T2" fmla="*/ 15 w 69"/>
                  <a:gd name="T3" fmla="*/ 56 h 90"/>
                  <a:gd name="T4" fmla="*/ 4 w 69"/>
                  <a:gd name="T5" fmla="*/ 43 h 90"/>
                  <a:gd name="T6" fmla="*/ 0 w 69"/>
                  <a:gd name="T7" fmla="*/ 87 h 90"/>
                  <a:gd name="T8" fmla="*/ 47 w 69"/>
                  <a:gd name="T9" fmla="*/ 90 h 90"/>
                  <a:gd name="T10" fmla="*/ 34 w 69"/>
                  <a:gd name="T11" fmla="*/ 79 h 90"/>
                  <a:gd name="T12" fmla="*/ 37 w 69"/>
                  <a:gd name="T13" fmla="*/ 77 h 90"/>
                  <a:gd name="T14" fmla="*/ 26 w 69"/>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0">
                    <a:moveTo>
                      <a:pt x="26" y="0"/>
                    </a:moveTo>
                    <a:cubicBezTo>
                      <a:pt x="39" y="49"/>
                      <a:pt x="15" y="56"/>
                      <a:pt x="15" y="56"/>
                    </a:cubicBezTo>
                    <a:cubicBezTo>
                      <a:pt x="4" y="43"/>
                      <a:pt x="4" y="43"/>
                      <a:pt x="4" y="43"/>
                    </a:cubicBezTo>
                    <a:cubicBezTo>
                      <a:pt x="0" y="87"/>
                      <a:pt x="0" y="87"/>
                      <a:pt x="0" y="87"/>
                    </a:cubicBezTo>
                    <a:cubicBezTo>
                      <a:pt x="47" y="90"/>
                      <a:pt x="47" y="90"/>
                      <a:pt x="47" y="90"/>
                    </a:cubicBezTo>
                    <a:cubicBezTo>
                      <a:pt x="34" y="79"/>
                      <a:pt x="34" y="79"/>
                      <a:pt x="34" y="79"/>
                    </a:cubicBezTo>
                    <a:cubicBezTo>
                      <a:pt x="37" y="77"/>
                      <a:pt x="37" y="77"/>
                      <a:pt x="37" y="77"/>
                    </a:cubicBezTo>
                    <a:cubicBezTo>
                      <a:pt x="69" y="37"/>
                      <a:pt x="26"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48"/>
              <p:cNvSpPr>
                <a:spLocks/>
              </p:cNvSpPr>
              <p:nvPr/>
            </p:nvSpPr>
            <p:spPr bwMode="auto">
              <a:xfrm>
                <a:off x="4285790" y="2799699"/>
                <a:ext cx="1487100" cy="1471285"/>
              </a:xfrm>
              <a:custGeom>
                <a:avLst/>
                <a:gdLst>
                  <a:gd name="T0" fmla="*/ 47 w 86"/>
                  <a:gd name="T1" fmla="*/ 30 h 85"/>
                  <a:gd name="T2" fmla="*/ 63 w 86"/>
                  <a:gd name="T3" fmla="*/ 28 h 85"/>
                  <a:gd name="T4" fmla="*/ 30 w 86"/>
                  <a:gd name="T5" fmla="*/ 0 h 85"/>
                  <a:gd name="T6" fmla="*/ 0 w 86"/>
                  <a:gd name="T7" fmla="*/ 36 h 85"/>
                  <a:gd name="T8" fmla="*/ 17 w 86"/>
                  <a:gd name="T9" fmla="*/ 32 h 85"/>
                  <a:gd name="T10" fmla="*/ 17 w 86"/>
                  <a:gd name="T11" fmla="*/ 36 h 85"/>
                  <a:gd name="T12" fmla="*/ 86 w 86"/>
                  <a:gd name="T13" fmla="*/ 71 h 85"/>
                  <a:gd name="T14" fmla="*/ 47 w 86"/>
                  <a:gd name="T15" fmla="*/ 3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5">
                    <a:moveTo>
                      <a:pt x="47" y="30"/>
                    </a:moveTo>
                    <a:cubicBezTo>
                      <a:pt x="63" y="28"/>
                      <a:pt x="63" y="28"/>
                      <a:pt x="63" y="28"/>
                    </a:cubicBezTo>
                    <a:cubicBezTo>
                      <a:pt x="30" y="0"/>
                      <a:pt x="30" y="0"/>
                      <a:pt x="30" y="0"/>
                    </a:cubicBezTo>
                    <a:cubicBezTo>
                      <a:pt x="0" y="36"/>
                      <a:pt x="0" y="36"/>
                      <a:pt x="0" y="36"/>
                    </a:cubicBezTo>
                    <a:cubicBezTo>
                      <a:pt x="17" y="32"/>
                      <a:pt x="17" y="32"/>
                      <a:pt x="17" y="32"/>
                    </a:cubicBezTo>
                    <a:cubicBezTo>
                      <a:pt x="17" y="36"/>
                      <a:pt x="17" y="36"/>
                      <a:pt x="17" y="36"/>
                    </a:cubicBezTo>
                    <a:cubicBezTo>
                      <a:pt x="31" y="85"/>
                      <a:pt x="86" y="71"/>
                      <a:pt x="86" y="71"/>
                    </a:cubicBezTo>
                    <a:cubicBezTo>
                      <a:pt x="38" y="53"/>
                      <a:pt x="47" y="30"/>
                      <a:pt x="4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69"/>
            <p:cNvGrpSpPr/>
            <p:nvPr/>
          </p:nvGrpSpPr>
          <p:grpSpPr>
            <a:xfrm rot="5400000">
              <a:off x="9457450" y="1554822"/>
              <a:ext cx="533661" cy="533661"/>
              <a:chOff x="4695826" y="5559425"/>
              <a:chExt cx="317500" cy="317500"/>
            </a:xfrm>
          </p:grpSpPr>
          <p:sp>
            <p:nvSpPr>
              <p:cNvPr id="80" name="Oval 187"/>
              <p:cNvSpPr>
                <a:spLocks noChangeArrowheads="1"/>
              </p:cNvSpPr>
              <p:nvPr/>
            </p:nvSpPr>
            <p:spPr bwMode="auto">
              <a:xfrm>
                <a:off x="4695826" y="5559425"/>
                <a:ext cx="317500" cy="317500"/>
              </a:xfrm>
              <a:prstGeom prst="ellipse">
                <a:avLst/>
              </a:prstGeom>
              <a:solidFill>
                <a:srgbClr val="3E9E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11"/>
              <p:cNvSpPr>
                <a:spLocks/>
              </p:cNvSpPr>
              <p:nvPr/>
            </p:nvSpPr>
            <p:spPr bwMode="auto">
              <a:xfrm>
                <a:off x="4745038" y="5614988"/>
                <a:ext cx="217488" cy="201613"/>
              </a:xfrm>
              <a:custGeom>
                <a:avLst/>
                <a:gdLst>
                  <a:gd name="T0" fmla="*/ 85 w 137"/>
                  <a:gd name="T1" fmla="*/ 21 h 127"/>
                  <a:gd name="T2" fmla="*/ 64 w 137"/>
                  <a:gd name="T3" fmla="*/ 0 h 127"/>
                  <a:gd name="T4" fmla="*/ 0 w 137"/>
                  <a:gd name="T5" fmla="*/ 63 h 127"/>
                  <a:gd name="T6" fmla="*/ 64 w 137"/>
                  <a:gd name="T7" fmla="*/ 127 h 127"/>
                  <a:gd name="T8" fmla="*/ 85 w 137"/>
                  <a:gd name="T9" fmla="*/ 105 h 127"/>
                  <a:gd name="T10" fmla="*/ 58 w 137"/>
                  <a:gd name="T11" fmla="*/ 78 h 127"/>
                  <a:gd name="T12" fmla="*/ 137 w 137"/>
                  <a:gd name="T13" fmla="*/ 78 h 127"/>
                  <a:gd name="T14" fmla="*/ 137 w 137"/>
                  <a:gd name="T15" fmla="*/ 48 h 127"/>
                  <a:gd name="T16" fmla="*/ 58 w 137"/>
                  <a:gd name="T17" fmla="*/ 48 h 127"/>
                  <a:gd name="T18" fmla="*/ 85 w 137"/>
                  <a:gd name="T1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27">
                    <a:moveTo>
                      <a:pt x="85" y="21"/>
                    </a:moveTo>
                    <a:lnTo>
                      <a:pt x="64" y="0"/>
                    </a:lnTo>
                    <a:lnTo>
                      <a:pt x="0" y="63"/>
                    </a:lnTo>
                    <a:lnTo>
                      <a:pt x="64" y="127"/>
                    </a:lnTo>
                    <a:lnTo>
                      <a:pt x="85" y="105"/>
                    </a:lnTo>
                    <a:lnTo>
                      <a:pt x="58" y="78"/>
                    </a:lnTo>
                    <a:lnTo>
                      <a:pt x="137" y="78"/>
                    </a:lnTo>
                    <a:lnTo>
                      <a:pt x="137" y="48"/>
                    </a:lnTo>
                    <a:lnTo>
                      <a:pt x="58" y="48"/>
                    </a:lnTo>
                    <a:lnTo>
                      <a:pt x="8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p:cNvGrpSpPr/>
            <p:nvPr/>
          </p:nvGrpSpPr>
          <p:grpSpPr>
            <a:xfrm rot="16200000">
              <a:off x="9483829" y="2874654"/>
              <a:ext cx="533661" cy="533661"/>
              <a:chOff x="4695826" y="5559425"/>
              <a:chExt cx="317500" cy="317500"/>
            </a:xfrm>
          </p:grpSpPr>
          <p:sp>
            <p:nvSpPr>
              <p:cNvPr id="78" name="Oval 187"/>
              <p:cNvSpPr>
                <a:spLocks noChangeArrowheads="1"/>
              </p:cNvSpPr>
              <p:nvPr/>
            </p:nvSpPr>
            <p:spPr bwMode="auto">
              <a:xfrm>
                <a:off x="4695826" y="5559425"/>
                <a:ext cx="317500" cy="317500"/>
              </a:xfrm>
              <a:prstGeom prst="ellipse">
                <a:avLst/>
              </a:prstGeom>
              <a:solidFill>
                <a:srgbClr val="3E9E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11"/>
              <p:cNvSpPr>
                <a:spLocks/>
              </p:cNvSpPr>
              <p:nvPr/>
            </p:nvSpPr>
            <p:spPr bwMode="auto">
              <a:xfrm>
                <a:off x="4745038" y="5614988"/>
                <a:ext cx="217488" cy="201613"/>
              </a:xfrm>
              <a:custGeom>
                <a:avLst/>
                <a:gdLst>
                  <a:gd name="T0" fmla="*/ 85 w 137"/>
                  <a:gd name="T1" fmla="*/ 21 h 127"/>
                  <a:gd name="T2" fmla="*/ 64 w 137"/>
                  <a:gd name="T3" fmla="*/ 0 h 127"/>
                  <a:gd name="T4" fmla="*/ 0 w 137"/>
                  <a:gd name="T5" fmla="*/ 63 h 127"/>
                  <a:gd name="T6" fmla="*/ 64 w 137"/>
                  <a:gd name="T7" fmla="*/ 127 h 127"/>
                  <a:gd name="T8" fmla="*/ 85 w 137"/>
                  <a:gd name="T9" fmla="*/ 105 h 127"/>
                  <a:gd name="T10" fmla="*/ 58 w 137"/>
                  <a:gd name="T11" fmla="*/ 78 h 127"/>
                  <a:gd name="T12" fmla="*/ 137 w 137"/>
                  <a:gd name="T13" fmla="*/ 78 h 127"/>
                  <a:gd name="T14" fmla="*/ 137 w 137"/>
                  <a:gd name="T15" fmla="*/ 48 h 127"/>
                  <a:gd name="T16" fmla="*/ 58 w 137"/>
                  <a:gd name="T17" fmla="*/ 48 h 127"/>
                  <a:gd name="T18" fmla="*/ 85 w 137"/>
                  <a:gd name="T1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27">
                    <a:moveTo>
                      <a:pt x="85" y="21"/>
                    </a:moveTo>
                    <a:lnTo>
                      <a:pt x="64" y="0"/>
                    </a:lnTo>
                    <a:lnTo>
                      <a:pt x="0" y="63"/>
                    </a:lnTo>
                    <a:lnTo>
                      <a:pt x="64" y="127"/>
                    </a:lnTo>
                    <a:lnTo>
                      <a:pt x="85" y="105"/>
                    </a:lnTo>
                    <a:lnTo>
                      <a:pt x="58" y="78"/>
                    </a:lnTo>
                    <a:lnTo>
                      <a:pt x="137" y="78"/>
                    </a:lnTo>
                    <a:lnTo>
                      <a:pt x="137" y="48"/>
                    </a:lnTo>
                    <a:lnTo>
                      <a:pt x="58" y="48"/>
                    </a:lnTo>
                    <a:lnTo>
                      <a:pt x="8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2" name="组合 71"/>
            <p:cNvGrpSpPr/>
            <p:nvPr/>
          </p:nvGrpSpPr>
          <p:grpSpPr>
            <a:xfrm>
              <a:off x="8756612" y="2277265"/>
              <a:ext cx="533661" cy="533661"/>
              <a:chOff x="4695826" y="5559425"/>
              <a:chExt cx="317500" cy="317500"/>
            </a:xfrm>
          </p:grpSpPr>
          <p:sp>
            <p:nvSpPr>
              <p:cNvPr id="76" name="Oval 187"/>
              <p:cNvSpPr>
                <a:spLocks noChangeArrowheads="1"/>
              </p:cNvSpPr>
              <p:nvPr/>
            </p:nvSpPr>
            <p:spPr bwMode="auto">
              <a:xfrm>
                <a:off x="4695826" y="5559425"/>
                <a:ext cx="317500" cy="317500"/>
              </a:xfrm>
              <a:prstGeom prst="ellipse">
                <a:avLst/>
              </a:prstGeom>
              <a:solidFill>
                <a:srgbClr val="3E9E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11"/>
              <p:cNvSpPr>
                <a:spLocks/>
              </p:cNvSpPr>
              <p:nvPr/>
            </p:nvSpPr>
            <p:spPr bwMode="auto">
              <a:xfrm>
                <a:off x="4745038" y="5614988"/>
                <a:ext cx="217488" cy="201613"/>
              </a:xfrm>
              <a:custGeom>
                <a:avLst/>
                <a:gdLst>
                  <a:gd name="T0" fmla="*/ 85 w 137"/>
                  <a:gd name="T1" fmla="*/ 21 h 127"/>
                  <a:gd name="T2" fmla="*/ 64 w 137"/>
                  <a:gd name="T3" fmla="*/ 0 h 127"/>
                  <a:gd name="T4" fmla="*/ 0 w 137"/>
                  <a:gd name="T5" fmla="*/ 63 h 127"/>
                  <a:gd name="T6" fmla="*/ 64 w 137"/>
                  <a:gd name="T7" fmla="*/ 127 h 127"/>
                  <a:gd name="T8" fmla="*/ 85 w 137"/>
                  <a:gd name="T9" fmla="*/ 105 h 127"/>
                  <a:gd name="T10" fmla="*/ 58 w 137"/>
                  <a:gd name="T11" fmla="*/ 78 h 127"/>
                  <a:gd name="T12" fmla="*/ 137 w 137"/>
                  <a:gd name="T13" fmla="*/ 78 h 127"/>
                  <a:gd name="T14" fmla="*/ 137 w 137"/>
                  <a:gd name="T15" fmla="*/ 48 h 127"/>
                  <a:gd name="T16" fmla="*/ 58 w 137"/>
                  <a:gd name="T17" fmla="*/ 48 h 127"/>
                  <a:gd name="T18" fmla="*/ 85 w 137"/>
                  <a:gd name="T1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27">
                    <a:moveTo>
                      <a:pt x="85" y="21"/>
                    </a:moveTo>
                    <a:lnTo>
                      <a:pt x="64" y="0"/>
                    </a:lnTo>
                    <a:lnTo>
                      <a:pt x="0" y="63"/>
                    </a:lnTo>
                    <a:lnTo>
                      <a:pt x="64" y="127"/>
                    </a:lnTo>
                    <a:lnTo>
                      <a:pt x="85" y="105"/>
                    </a:lnTo>
                    <a:lnTo>
                      <a:pt x="58" y="78"/>
                    </a:lnTo>
                    <a:lnTo>
                      <a:pt x="137" y="78"/>
                    </a:lnTo>
                    <a:lnTo>
                      <a:pt x="137" y="48"/>
                    </a:lnTo>
                    <a:lnTo>
                      <a:pt x="58" y="48"/>
                    </a:lnTo>
                    <a:lnTo>
                      <a:pt x="8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3" name="组合 72"/>
            <p:cNvGrpSpPr/>
            <p:nvPr/>
          </p:nvGrpSpPr>
          <p:grpSpPr>
            <a:xfrm rot="10800000">
              <a:off x="10119694" y="2270933"/>
              <a:ext cx="533661" cy="533661"/>
              <a:chOff x="4695826" y="5559425"/>
              <a:chExt cx="317500" cy="317500"/>
            </a:xfrm>
          </p:grpSpPr>
          <p:sp>
            <p:nvSpPr>
              <p:cNvPr id="74" name="Oval 187"/>
              <p:cNvSpPr>
                <a:spLocks noChangeArrowheads="1"/>
              </p:cNvSpPr>
              <p:nvPr/>
            </p:nvSpPr>
            <p:spPr bwMode="auto">
              <a:xfrm>
                <a:off x="4695826" y="5559425"/>
                <a:ext cx="317500" cy="317500"/>
              </a:xfrm>
              <a:prstGeom prst="ellipse">
                <a:avLst/>
              </a:prstGeom>
              <a:solidFill>
                <a:srgbClr val="3E9E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11"/>
              <p:cNvSpPr>
                <a:spLocks/>
              </p:cNvSpPr>
              <p:nvPr/>
            </p:nvSpPr>
            <p:spPr bwMode="auto">
              <a:xfrm>
                <a:off x="4745038" y="5614988"/>
                <a:ext cx="217488" cy="201613"/>
              </a:xfrm>
              <a:custGeom>
                <a:avLst/>
                <a:gdLst>
                  <a:gd name="T0" fmla="*/ 85 w 137"/>
                  <a:gd name="T1" fmla="*/ 21 h 127"/>
                  <a:gd name="T2" fmla="*/ 64 w 137"/>
                  <a:gd name="T3" fmla="*/ 0 h 127"/>
                  <a:gd name="T4" fmla="*/ 0 w 137"/>
                  <a:gd name="T5" fmla="*/ 63 h 127"/>
                  <a:gd name="T6" fmla="*/ 64 w 137"/>
                  <a:gd name="T7" fmla="*/ 127 h 127"/>
                  <a:gd name="T8" fmla="*/ 85 w 137"/>
                  <a:gd name="T9" fmla="*/ 105 h 127"/>
                  <a:gd name="T10" fmla="*/ 58 w 137"/>
                  <a:gd name="T11" fmla="*/ 78 h 127"/>
                  <a:gd name="T12" fmla="*/ 137 w 137"/>
                  <a:gd name="T13" fmla="*/ 78 h 127"/>
                  <a:gd name="T14" fmla="*/ 137 w 137"/>
                  <a:gd name="T15" fmla="*/ 48 h 127"/>
                  <a:gd name="T16" fmla="*/ 58 w 137"/>
                  <a:gd name="T17" fmla="*/ 48 h 127"/>
                  <a:gd name="T18" fmla="*/ 85 w 137"/>
                  <a:gd name="T1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27">
                    <a:moveTo>
                      <a:pt x="85" y="21"/>
                    </a:moveTo>
                    <a:lnTo>
                      <a:pt x="64" y="0"/>
                    </a:lnTo>
                    <a:lnTo>
                      <a:pt x="0" y="63"/>
                    </a:lnTo>
                    <a:lnTo>
                      <a:pt x="64" y="127"/>
                    </a:lnTo>
                    <a:lnTo>
                      <a:pt x="85" y="105"/>
                    </a:lnTo>
                    <a:lnTo>
                      <a:pt x="58" y="78"/>
                    </a:lnTo>
                    <a:lnTo>
                      <a:pt x="137" y="78"/>
                    </a:lnTo>
                    <a:lnTo>
                      <a:pt x="137" y="48"/>
                    </a:lnTo>
                    <a:lnTo>
                      <a:pt x="58" y="48"/>
                    </a:lnTo>
                    <a:lnTo>
                      <a:pt x="8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86" name="椭圆 85"/>
          <p:cNvSpPr/>
          <p:nvPr/>
        </p:nvSpPr>
        <p:spPr>
          <a:xfrm>
            <a:off x="1851749" y="3837559"/>
            <a:ext cx="366875" cy="366875"/>
          </a:xfrm>
          <a:prstGeom prst="ellipse">
            <a:avLst/>
          </a:prstGeom>
          <a:solidFill>
            <a:schemeClr val="bg1"/>
          </a:solidFill>
          <a:ln w="15240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泪滴形 86"/>
          <p:cNvSpPr/>
          <p:nvPr/>
        </p:nvSpPr>
        <p:spPr>
          <a:xfrm rot="8100000">
            <a:off x="1465536" y="2618021"/>
            <a:ext cx="972565" cy="972565"/>
          </a:xfrm>
          <a:prstGeom prst="teardrop">
            <a:avLst>
              <a:gd name="adj" fmla="val 128040"/>
            </a:avLst>
          </a:prstGeom>
          <a:solidFill>
            <a:schemeClr val="accent2">
              <a:lumMod val="75000"/>
            </a:schemeClr>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88" name="文本框 87"/>
          <p:cNvSpPr txBox="1"/>
          <p:nvPr/>
        </p:nvSpPr>
        <p:spPr>
          <a:xfrm>
            <a:off x="1597028" y="2918300"/>
            <a:ext cx="2757659"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入口</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9" name="椭圆 88"/>
          <p:cNvSpPr/>
          <p:nvPr/>
        </p:nvSpPr>
        <p:spPr>
          <a:xfrm>
            <a:off x="5987253" y="5020953"/>
            <a:ext cx="366875" cy="366875"/>
          </a:xfrm>
          <a:prstGeom prst="ellipse">
            <a:avLst/>
          </a:prstGeom>
          <a:solidFill>
            <a:schemeClr val="bg1"/>
          </a:solidFill>
          <a:ln w="15240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泪滴形 89"/>
          <p:cNvSpPr/>
          <p:nvPr/>
        </p:nvSpPr>
        <p:spPr>
          <a:xfrm rot="8100000">
            <a:off x="5705920" y="3771234"/>
            <a:ext cx="972565" cy="972565"/>
          </a:xfrm>
          <a:prstGeom prst="teardrop">
            <a:avLst>
              <a:gd name="adj" fmla="val 128040"/>
            </a:avLst>
          </a:prstGeom>
          <a:solidFill>
            <a:schemeClr val="accent2">
              <a:lumMod val="75000"/>
            </a:schemeClr>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91" name="文本框 90"/>
          <p:cNvSpPr txBox="1"/>
          <p:nvPr/>
        </p:nvSpPr>
        <p:spPr>
          <a:xfrm>
            <a:off x="5863576" y="4029634"/>
            <a:ext cx="2757659"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出口</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6879910" y="1840861"/>
            <a:ext cx="3754799" cy="830997"/>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使用子集作为深度优先遍历目标</a:t>
            </a:r>
            <a:endParaRPr lang="zh-CN" altLang="en-US" sz="2400" dirty="0">
              <a:latin typeface="微软雅黑" panose="020B0503020204020204" pitchFamily="34" charset="-122"/>
              <a:ea typeface="微软雅黑" panose="020B0503020204020204" pitchFamily="34" charset="-122"/>
            </a:endParaRPr>
          </a:p>
        </p:txBody>
      </p:sp>
      <p:cxnSp>
        <p:nvCxnSpPr>
          <p:cNvPr id="96" name="直接连接符 95"/>
          <p:cNvCxnSpPr/>
          <p:nvPr/>
        </p:nvCxnSpPr>
        <p:spPr>
          <a:xfrm flipV="1">
            <a:off x="3959197" y="2416596"/>
            <a:ext cx="0" cy="1501124"/>
          </a:xfrm>
          <a:prstGeom prst="line">
            <a:avLst/>
          </a:prstGeom>
          <a:ln w="635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2953667" y="2401606"/>
            <a:ext cx="1005760" cy="23917"/>
          </a:xfrm>
          <a:prstGeom prst="line">
            <a:avLst/>
          </a:prstGeom>
          <a:ln w="635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2975857" y="2451048"/>
            <a:ext cx="0" cy="2569905"/>
          </a:xfrm>
          <a:prstGeom prst="line">
            <a:avLst/>
          </a:prstGeom>
          <a:ln w="635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3061247" y="5000855"/>
            <a:ext cx="2302525" cy="21510"/>
          </a:xfrm>
          <a:prstGeom prst="line">
            <a:avLst/>
          </a:prstGeom>
          <a:ln w="635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5361785" y="2348618"/>
            <a:ext cx="0" cy="2569905"/>
          </a:xfrm>
          <a:prstGeom prst="line">
            <a:avLst/>
          </a:prstGeom>
          <a:ln w="63500"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rot="10800000">
            <a:off x="6084507" y="1831709"/>
            <a:ext cx="807084" cy="751114"/>
            <a:chOff x="6084507" y="1831709"/>
            <a:chExt cx="807084" cy="751114"/>
          </a:xfrm>
        </p:grpSpPr>
        <p:sp>
          <p:nvSpPr>
            <p:cNvPr id="101" name="等腰三角形 100"/>
            <p:cNvSpPr/>
            <p:nvPr/>
          </p:nvSpPr>
          <p:spPr>
            <a:xfrm rot="5400000">
              <a:off x="6192278" y="1883510"/>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nvSpPr>
          <p:spPr>
            <a:xfrm rot="5400000">
              <a:off x="6051615" y="2025379"/>
              <a:ext cx="476933" cy="411149"/>
            </a:xfrm>
            <a:prstGeom prst="triangle">
              <a:avLst>
                <a:gd name="adj" fmla="val 534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04444640"/>
      </p:ext>
    </p:extLst>
  </p:cSld>
  <p:clrMapOvr>
    <a:masterClrMapping/>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：深度优先遍历算法</a:t>
            </a:r>
          </a:p>
        </p:txBody>
      </p:sp>
      <p:sp>
        <p:nvSpPr>
          <p:cNvPr id="3" name="内容占位符 2"/>
          <p:cNvSpPr>
            <a:spLocks noGrp="1"/>
          </p:cNvSpPr>
          <p:nvPr>
            <p:ph idx="1"/>
          </p:nvPr>
        </p:nvSpPr>
        <p:spPr/>
        <p:txBody>
          <a:bodyPr/>
          <a:lstStyle/>
          <a:p>
            <a:r>
              <a:rPr lang="zh-CN" altLang="en-US" dirty="0" smtClean="0"/>
              <a:t>生成的迷宫是这样的：</a:t>
            </a:r>
            <a:endParaRPr lang="en-US" altLang="zh-CN" dirty="0" smtClean="0"/>
          </a:p>
        </p:txBody>
      </p:sp>
      <p:sp>
        <p:nvSpPr>
          <p:cNvPr id="23" name="任意多边形 22"/>
          <p:cNvSpPr/>
          <p:nvPr/>
        </p:nvSpPr>
        <p:spPr>
          <a:xfrm>
            <a:off x="2911704" y="4031077"/>
            <a:ext cx="5231568" cy="2428407"/>
          </a:xfrm>
          <a:custGeom>
            <a:avLst/>
            <a:gdLst>
              <a:gd name="connsiteX0" fmla="*/ 0 w 5231568"/>
              <a:gd name="connsiteY0" fmla="*/ 0 h 2428407"/>
              <a:gd name="connsiteX1" fmla="*/ 2293495 w 5231568"/>
              <a:gd name="connsiteY1" fmla="*/ 449705 h 2428407"/>
              <a:gd name="connsiteX2" fmla="*/ 5231568 w 5231568"/>
              <a:gd name="connsiteY2" fmla="*/ 2428407 h 2428407"/>
            </a:gdLst>
            <a:ahLst/>
            <a:cxnLst>
              <a:cxn ang="0">
                <a:pos x="connsiteX0" y="connsiteY0"/>
              </a:cxn>
              <a:cxn ang="0">
                <a:pos x="connsiteX1" y="connsiteY1"/>
              </a:cxn>
              <a:cxn ang="0">
                <a:pos x="connsiteX2" y="connsiteY2"/>
              </a:cxn>
            </a:cxnLst>
            <a:rect l="l" t="t" r="r" b="b"/>
            <a:pathLst>
              <a:path w="5231568" h="2428407">
                <a:moveTo>
                  <a:pt x="0" y="0"/>
                </a:moveTo>
                <a:cubicBezTo>
                  <a:pt x="710783" y="22485"/>
                  <a:pt x="1421567" y="44971"/>
                  <a:pt x="2293495" y="449705"/>
                </a:cubicBezTo>
                <a:cubicBezTo>
                  <a:pt x="3165423" y="854439"/>
                  <a:pt x="4554512" y="2093627"/>
                  <a:pt x="5231568" y="2428407"/>
                </a:cubicBezTo>
              </a:path>
            </a:pathLst>
          </a:custGeom>
          <a:noFill/>
          <a:ln w="63500" cap="rnd">
            <a:solidFill>
              <a:srgbClr val="C00000">
                <a:alpha val="3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3044114" y="3968617"/>
            <a:ext cx="5231568" cy="2428407"/>
          </a:xfrm>
          <a:custGeom>
            <a:avLst/>
            <a:gdLst>
              <a:gd name="connsiteX0" fmla="*/ 0 w 5231568"/>
              <a:gd name="connsiteY0" fmla="*/ 0 h 2428407"/>
              <a:gd name="connsiteX1" fmla="*/ 2293495 w 5231568"/>
              <a:gd name="connsiteY1" fmla="*/ 449705 h 2428407"/>
              <a:gd name="connsiteX2" fmla="*/ 5231568 w 5231568"/>
              <a:gd name="connsiteY2" fmla="*/ 2428407 h 2428407"/>
            </a:gdLst>
            <a:ahLst/>
            <a:cxnLst>
              <a:cxn ang="0">
                <a:pos x="connsiteX0" y="connsiteY0"/>
              </a:cxn>
              <a:cxn ang="0">
                <a:pos x="connsiteX1" y="connsiteY1"/>
              </a:cxn>
              <a:cxn ang="0">
                <a:pos x="connsiteX2" y="connsiteY2"/>
              </a:cxn>
            </a:cxnLst>
            <a:rect l="l" t="t" r="r" b="b"/>
            <a:pathLst>
              <a:path w="5231568" h="2428407">
                <a:moveTo>
                  <a:pt x="0" y="0"/>
                </a:moveTo>
                <a:cubicBezTo>
                  <a:pt x="710783" y="22485"/>
                  <a:pt x="1421567" y="44971"/>
                  <a:pt x="2293495" y="449705"/>
                </a:cubicBezTo>
                <a:cubicBezTo>
                  <a:pt x="3165423" y="854439"/>
                  <a:pt x="4554512" y="2093627"/>
                  <a:pt x="5231568" y="2428407"/>
                </a:cubicBezTo>
              </a:path>
            </a:pathLst>
          </a:custGeom>
          <a:noFill/>
          <a:ln w="63500" cap="rnd">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1310217" y="3969442"/>
            <a:ext cx="12222050" cy="1802445"/>
          </a:xfrm>
          <a:custGeom>
            <a:avLst/>
            <a:gdLst>
              <a:gd name="connsiteX0" fmla="*/ 0 w 9171295"/>
              <a:gd name="connsiteY0" fmla="*/ 627797 h 1815153"/>
              <a:gd name="connsiteX1" fmla="*/ 1705970 w 9171295"/>
              <a:gd name="connsiteY1" fmla="*/ 13648 h 1815153"/>
              <a:gd name="connsiteX2" fmla="*/ 5950424 w 9171295"/>
              <a:gd name="connsiteY2" fmla="*/ 0 h 1815153"/>
              <a:gd name="connsiteX3" fmla="*/ 9171295 w 9171295"/>
              <a:gd name="connsiteY3" fmla="*/ 641445 h 1815153"/>
              <a:gd name="connsiteX4" fmla="*/ 9171295 w 9171295"/>
              <a:gd name="connsiteY4" fmla="*/ 1815153 h 1815153"/>
              <a:gd name="connsiteX5" fmla="*/ 27295 w 9171295"/>
              <a:gd name="connsiteY5" fmla="*/ 1801505 h 1815153"/>
              <a:gd name="connsiteX6" fmla="*/ 0 w 9171295"/>
              <a:gd name="connsiteY6" fmla="*/ 627797 h 1815153"/>
              <a:gd name="connsiteX0" fmla="*/ 0 w 9171295"/>
              <a:gd name="connsiteY0" fmla="*/ 614149 h 1801505"/>
              <a:gd name="connsiteX1" fmla="*/ 1705970 w 9171295"/>
              <a:gd name="connsiteY1" fmla="*/ 0 h 1801505"/>
              <a:gd name="connsiteX2" fmla="*/ 5484876 w 9171295"/>
              <a:gd name="connsiteY2" fmla="*/ 12097 h 1801505"/>
              <a:gd name="connsiteX3" fmla="*/ 9171295 w 9171295"/>
              <a:gd name="connsiteY3" fmla="*/ 627797 h 1801505"/>
              <a:gd name="connsiteX4" fmla="*/ 9171295 w 9171295"/>
              <a:gd name="connsiteY4" fmla="*/ 1801505 h 1801505"/>
              <a:gd name="connsiteX5" fmla="*/ 27295 w 9171295"/>
              <a:gd name="connsiteY5" fmla="*/ 1787857 h 1801505"/>
              <a:gd name="connsiteX6" fmla="*/ 0 w 9171295"/>
              <a:gd name="connsiteY6" fmla="*/ 614149 h 1801505"/>
              <a:gd name="connsiteX0" fmla="*/ 0 w 11045125"/>
              <a:gd name="connsiteY0" fmla="*/ 614149 h 1801505"/>
              <a:gd name="connsiteX1" fmla="*/ 170597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 name="connsiteX0" fmla="*/ 0 w 11045125"/>
              <a:gd name="connsiteY0" fmla="*/ 614149 h 1801505"/>
              <a:gd name="connsiteX1" fmla="*/ 1531390 w 11045125"/>
              <a:gd name="connsiteY1" fmla="*/ 0 h 1801505"/>
              <a:gd name="connsiteX2" fmla="*/ 5484876 w 11045125"/>
              <a:gd name="connsiteY2" fmla="*/ 12097 h 1801505"/>
              <a:gd name="connsiteX3" fmla="*/ 11045125 w 11045125"/>
              <a:gd name="connsiteY3" fmla="*/ 640670 h 1801505"/>
              <a:gd name="connsiteX4" fmla="*/ 9171295 w 11045125"/>
              <a:gd name="connsiteY4" fmla="*/ 1801505 h 1801505"/>
              <a:gd name="connsiteX5" fmla="*/ 27295 w 11045125"/>
              <a:gd name="connsiteY5" fmla="*/ 1787857 h 1801505"/>
              <a:gd name="connsiteX6" fmla="*/ 0 w 11045125"/>
              <a:gd name="connsiteY6" fmla="*/ 614149 h 180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45125" h="1801505">
                <a:moveTo>
                  <a:pt x="0" y="614149"/>
                </a:moveTo>
                <a:lnTo>
                  <a:pt x="1531390" y="0"/>
                </a:lnTo>
                <a:lnTo>
                  <a:pt x="5484876" y="12097"/>
                </a:lnTo>
                <a:lnTo>
                  <a:pt x="11045125" y="640670"/>
                </a:lnTo>
                <a:lnTo>
                  <a:pt x="9171295" y="1801505"/>
                </a:lnTo>
                <a:lnTo>
                  <a:pt x="27295" y="1787857"/>
                </a:lnTo>
                <a:lnTo>
                  <a:pt x="0" y="614149"/>
                </a:lnTo>
                <a:close/>
              </a:path>
            </a:pathLst>
          </a:custGeom>
          <a:gradFill>
            <a:gsLst>
              <a:gs pos="0">
                <a:schemeClr val="bg1">
                  <a:alpha val="0"/>
                </a:schemeClr>
              </a:gs>
              <a:gs pos="100000">
                <a:schemeClr val="bg1">
                  <a:lumMod val="50000"/>
                  <a:alpha val="14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 name="图片 25"/>
          <p:cNvPicPr>
            <a:picLocks noChangeAspect="1"/>
          </p:cNvPicPr>
          <p:nvPr/>
        </p:nvPicPr>
        <p:blipFill>
          <a:blip r:embed="rId3"/>
          <a:stretch>
            <a:fillRect/>
          </a:stretch>
        </p:blipFill>
        <p:spPr>
          <a:xfrm>
            <a:off x="4200699" y="1063692"/>
            <a:ext cx="3220543" cy="3614321"/>
          </a:xfrm>
          <a:prstGeom prst="roundRect">
            <a:avLst>
              <a:gd name="adj" fmla="val 8594"/>
            </a:avLst>
          </a:prstGeom>
          <a:solidFill>
            <a:srgbClr val="FFFFFF">
              <a:shade val="85000"/>
            </a:srgbClr>
          </a:solidFill>
          <a:ln w="127000">
            <a:solidFill>
              <a:schemeClr val="bg1"/>
            </a:solidFill>
          </a:ln>
          <a:effectLst>
            <a:outerShdw blurRad="63500" sx="102000" sy="102000" algn="ctr" rotWithShape="0">
              <a:prstClr val="black">
                <a:alpha val="40000"/>
              </a:prstClr>
            </a:outerShdw>
            <a:reflection blurRad="12700" stA="38000" endPos="28000" dist="5000" dir="5400000" sy="-100000" algn="bl" rotWithShape="0"/>
          </a:effectLst>
        </p:spPr>
      </p:pic>
      <p:pic>
        <p:nvPicPr>
          <p:cNvPr id="27" name="图片 26"/>
          <p:cNvPicPr>
            <a:picLocks noChangeAspect="1"/>
          </p:cNvPicPr>
          <p:nvPr/>
        </p:nvPicPr>
        <p:blipFill>
          <a:blip r:embed="rId4"/>
          <a:stretch>
            <a:fillRect/>
          </a:stretch>
        </p:blipFill>
        <p:spPr>
          <a:xfrm>
            <a:off x="7241360" y="1453314"/>
            <a:ext cx="4362450" cy="4543425"/>
          </a:xfrm>
          <a:prstGeom prst="roundRect">
            <a:avLst>
              <a:gd name="adj" fmla="val 8594"/>
            </a:avLst>
          </a:prstGeom>
          <a:solidFill>
            <a:srgbClr val="FFFFFF">
              <a:shade val="85000"/>
            </a:srgbClr>
          </a:solidFill>
          <a:ln w="127000">
            <a:solidFill>
              <a:schemeClr val="bg1"/>
            </a:solidFill>
          </a:ln>
          <a:effectLst>
            <a:outerShdw blurRad="63500" sx="102000" sy="102000" algn="ctr" rotWithShape="0">
              <a:prstClr val="black">
                <a:alpha val="40000"/>
              </a:prstClr>
            </a:outerShdw>
            <a:reflection blurRad="12700" stA="38000" endPos="28000" dist="5000" dir="5400000" sy="-100000" algn="bl" rotWithShape="0"/>
          </a:effectLst>
        </p:spPr>
      </p:pic>
      <p:sp>
        <p:nvSpPr>
          <p:cNvPr id="28" name="椭圆 27"/>
          <p:cNvSpPr/>
          <p:nvPr/>
        </p:nvSpPr>
        <p:spPr>
          <a:xfrm>
            <a:off x="2860676" y="3725026"/>
            <a:ext cx="366875" cy="366875"/>
          </a:xfrm>
          <a:prstGeom prst="ellipse">
            <a:avLst/>
          </a:prstGeom>
          <a:solidFill>
            <a:schemeClr val="bg1"/>
          </a:solidFill>
          <a:ln w="152400">
            <a:solidFill>
              <a:srgbClr val="339933"/>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泪滴形 28"/>
          <p:cNvSpPr/>
          <p:nvPr/>
        </p:nvSpPr>
        <p:spPr>
          <a:xfrm rot="8100000">
            <a:off x="2557831" y="2488576"/>
            <a:ext cx="972565" cy="972565"/>
          </a:xfrm>
          <a:prstGeom prst="teardrop">
            <a:avLst>
              <a:gd name="adj" fmla="val 128040"/>
            </a:avLst>
          </a:prstGeom>
          <a:solidFill>
            <a:srgbClr val="00B050"/>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30" name="文本框 29"/>
          <p:cNvSpPr txBox="1"/>
          <p:nvPr/>
        </p:nvSpPr>
        <p:spPr>
          <a:xfrm>
            <a:off x="2607359" y="2806621"/>
            <a:ext cx="2757659"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特征</a:t>
            </a:r>
            <a:r>
              <a:rPr lang="en-US" altLang="zh-CN" sz="2000" b="1" dirty="0" smtClean="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567452" y="2891420"/>
            <a:ext cx="101729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随机的</a:t>
            </a:r>
          </a:p>
        </p:txBody>
      </p:sp>
      <p:sp>
        <p:nvSpPr>
          <p:cNvPr id="32" name="椭圆 31"/>
          <p:cNvSpPr/>
          <p:nvPr/>
        </p:nvSpPr>
        <p:spPr>
          <a:xfrm>
            <a:off x="5411462" y="4535097"/>
            <a:ext cx="366875" cy="366875"/>
          </a:xfrm>
          <a:prstGeom prst="ellipse">
            <a:avLst/>
          </a:prstGeom>
          <a:solidFill>
            <a:schemeClr val="bg1"/>
          </a:solidFill>
          <a:ln w="152400">
            <a:solidFill>
              <a:srgbClr val="00B0F0"/>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泪滴形 32"/>
          <p:cNvSpPr/>
          <p:nvPr/>
        </p:nvSpPr>
        <p:spPr>
          <a:xfrm rot="8100000">
            <a:off x="5129198" y="3329275"/>
            <a:ext cx="972565" cy="972565"/>
          </a:xfrm>
          <a:prstGeom prst="teardrop">
            <a:avLst>
              <a:gd name="adj" fmla="val 128040"/>
            </a:avLst>
          </a:prstGeom>
          <a:solidFill>
            <a:srgbClr val="00B0F0"/>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34" name="文本框 33"/>
          <p:cNvSpPr txBox="1"/>
          <p:nvPr/>
        </p:nvSpPr>
        <p:spPr>
          <a:xfrm>
            <a:off x="5194844" y="3552531"/>
            <a:ext cx="2757659"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特征</a:t>
            </a:r>
            <a:r>
              <a:rPr lang="en-US" altLang="zh-CN" sz="2000" b="1" dirty="0" smtClean="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5724746" y="3905943"/>
            <a:ext cx="1224148" cy="77185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791863" y="3986103"/>
            <a:ext cx="101729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奇数行</a:t>
            </a:r>
            <a:endParaRPr lang="en-US" altLang="zh-CN" b="1" dirty="0">
              <a:solidFill>
                <a:srgbClr val="C00000"/>
              </a:solidFill>
              <a:latin typeface="微软雅黑" panose="020B0503020204020204" pitchFamily="34" charset="-122"/>
              <a:ea typeface="微软雅黑" panose="020B0503020204020204" pitchFamily="34" charset="-122"/>
            </a:endParaRPr>
          </a:p>
          <a:p>
            <a:r>
              <a:rPr lang="zh-CN" altLang="en-US" b="1" dirty="0">
                <a:solidFill>
                  <a:srgbClr val="C00000"/>
                </a:solidFill>
                <a:latin typeface="微软雅黑" panose="020B0503020204020204" pitchFamily="34" charset="-122"/>
                <a:ea typeface="微软雅黑" panose="020B0503020204020204" pitchFamily="34" charset="-122"/>
              </a:rPr>
              <a:t>奇数列</a:t>
            </a:r>
          </a:p>
        </p:txBody>
      </p:sp>
      <p:sp>
        <p:nvSpPr>
          <p:cNvPr id="37" name="椭圆 36"/>
          <p:cNvSpPr/>
          <p:nvPr/>
        </p:nvSpPr>
        <p:spPr>
          <a:xfrm>
            <a:off x="8084305" y="6119815"/>
            <a:ext cx="366875" cy="366875"/>
          </a:xfrm>
          <a:prstGeom prst="ellipse">
            <a:avLst/>
          </a:prstGeom>
          <a:solidFill>
            <a:schemeClr val="bg1"/>
          </a:solidFill>
          <a:ln w="152400">
            <a:solidFill>
              <a:schemeClr val="accent2">
                <a:lumMod val="75000"/>
              </a:schemeClr>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泪滴形 37"/>
          <p:cNvSpPr/>
          <p:nvPr/>
        </p:nvSpPr>
        <p:spPr>
          <a:xfrm rot="8100000">
            <a:off x="7768097" y="4855275"/>
            <a:ext cx="972565" cy="972565"/>
          </a:xfrm>
          <a:prstGeom prst="teardrop">
            <a:avLst>
              <a:gd name="adj" fmla="val 128040"/>
            </a:avLst>
          </a:prstGeom>
          <a:solidFill>
            <a:schemeClr val="accent2">
              <a:lumMod val="75000"/>
            </a:schemeClr>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39" name="文本框 38"/>
          <p:cNvSpPr txBox="1"/>
          <p:nvPr/>
        </p:nvSpPr>
        <p:spPr>
          <a:xfrm>
            <a:off x="7829459" y="5170515"/>
            <a:ext cx="2757659"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特征</a:t>
            </a:r>
            <a:r>
              <a:rPr lang="en-US" altLang="zh-CN" sz="2000" b="1" dirty="0" smtClean="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8924393" y="5080084"/>
            <a:ext cx="2391950" cy="77185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8866838" y="5112138"/>
            <a:ext cx="2550053"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任何两个空白之间都有一条唯一的路径</a:t>
            </a:r>
          </a:p>
        </p:txBody>
      </p:sp>
    </p:spTree>
    <p:extLst>
      <p:ext uri="{BB962C8B-B14F-4D97-AF65-F5344CB8AC3E}">
        <p14:creationId xmlns:p14="http://schemas.microsoft.com/office/powerpoint/2010/main" val="416653061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normAutofit/>
          </a:bodyPr>
          <a:lstStyle/>
          <a:p>
            <a:r>
              <a:rPr lang="zh-CN" altLang="en-US" dirty="0" smtClean="0"/>
              <a:t>要破解这个问题，我们需要一种逻辑上连续的线性表，所谓逻辑上连续，指的是节点与节点直接无需在内存上物理连续存储，而是通过引用成员来指向下一个节点的位置，在这种方式下，由于可以在内存中动态的进行对象创建，因此，线性表能存放的数量仅受堆内存大小的约束，而且也没有必要在构建线性表时无需给定其容量大小</a:t>
            </a:r>
            <a:endParaRPr lang="en-US" altLang="zh-CN" dirty="0" smtClean="0"/>
          </a:p>
          <a:p>
            <a:r>
              <a:rPr lang="zh-CN" altLang="en-US" dirty="0" smtClean="0"/>
              <a:t>这种线性表我们称为</a:t>
            </a:r>
            <a:r>
              <a:rPr lang="zh-CN" altLang="en-US" b="1" dirty="0" smtClean="0">
                <a:solidFill>
                  <a:srgbClr val="C00000"/>
                </a:solidFill>
              </a:rPr>
              <a:t>链表</a:t>
            </a:r>
            <a:r>
              <a:rPr lang="zh-CN" altLang="en-US" dirty="0" smtClean="0"/>
              <a:t>，它解决了数组的如下问题：</a:t>
            </a:r>
            <a:endParaRPr lang="en-US" altLang="zh-CN" dirty="0" smtClean="0"/>
          </a:p>
          <a:p>
            <a:pPr lvl="1"/>
            <a:r>
              <a:rPr lang="zh-CN" altLang="en-US" dirty="0"/>
              <a:t>插入</a:t>
            </a:r>
            <a:r>
              <a:rPr lang="en-US" altLang="zh-CN" dirty="0"/>
              <a:t>,</a:t>
            </a:r>
            <a:r>
              <a:rPr lang="zh-CN" altLang="en-US" dirty="0"/>
              <a:t>删除的效率非常低</a:t>
            </a:r>
          </a:p>
          <a:p>
            <a:pPr lvl="1"/>
            <a:r>
              <a:rPr lang="zh-CN" altLang="en-US" dirty="0"/>
              <a:t>数组大小不可变</a:t>
            </a:r>
            <a:r>
              <a:rPr lang="en-US" altLang="zh-CN" dirty="0"/>
              <a:t>,</a:t>
            </a:r>
            <a:r>
              <a:rPr lang="zh-CN" altLang="en-US" dirty="0"/>
              <a:t>无法实现动态生成</a:t>
            </a:r>
            <a:endParaRPr lang="en-US" altLang="zh-CN" dirty="0"/>
          </a:p>
          <a:p>
            <a:endParaRPr lang="zh-CN" altLang="en-US" dirty="0"/>
          </a:p>
        </p:txBody>
      </p:sp>
    </p:spTree>
    <p:extLst>
      <p:ext uri="{BB962C8B-B14F-4D97-AF65-F5344CB8AC3E}">
        <p14:creationId xmlns:p14="http://schemas.microsoft.com/office/powerpoint/2010/main" val="267141249"/>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2" name="Picture 2" descr="http://b.hiphotos.baidu.com/zhidao/pic/item/9825bc315c6034a8e7235341ce13495408237629.jpg"/>
          <p:cNvPicPr>
            <a:picLocks noChangeAspect="1" noChangeArrowheads="1"/>
          </p:cNvPicPr>
          <p:nvPr/>
        </p:nvPicPr>
        <p:blipFill rotWithShape="1">
          <a:blip r:embed="rId2">
            <a:extLst>
              <a:ext uri="{28A0092B-C50C-407E-A947-70E740481C1C}">
                <a14:useLocalDpi xmlns:a14="http://schemas.microsoft.com/office/drawing/2010/main" val="0"/>
              </a:ext>
            </a:extLst>
          </a:blip>
          <a:srcRect t="10641"/>
          <a:stretch/>
        </p:blipFill>
        <p:spPr bwMode="auto">
          <a:xfrm>
            <a:off x="0" y="779042"/>
            <a:ext cx="12192000" cy="605263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rot="20851937">
            <a:off x="-301430" y="2649693"/>
            <a:ext cx="12776193" cy="825043"/>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0289027">
            <a:off x="-737316" y="3816683"/>
            <a:ext cx="13481180" cy="825043"/>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8930136">
            <a:off x="8345586" y="2036394"/>
            <a:ext cx="4602552" cy="832243"/>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rot="20834920">
            <a:off x="-6127" y="2778469"/>
            <a:ext cx="11947161"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欧美吓*了，我国成功打破最多人一起跳广场舞的世界纪录！！！</a:t>
            </a:r>
            <a:endParaRPr lang="en-US" altLang="zh-CN" sz="2800" b="1" dirty="0" smtClean="0">
              <a:latin typeface="微软雅黑" panose="020B0503020204020204" pitchFamily="34" charset="-122"/>
              <a:ea typeface="微软雅黑" panose="020B0503020204020204" pitchFamily="34" charset="-122"/>
            </a:endParaRPr>
          </a:p>
        </p:txBody>
      </p:sp>
      <p:sp>
        <p:nvSpPr>
          <p:cNvPr id="17" name="文本框 16"/>
          <p:cNvSpPr txBox="1"/>
          <p:nvPr/>
        </p:nvSpPr>
        <p:spPr>
          <a:xfrm rot="20291512">
            <a:off x="-47006" y="3462911"/>
            <a:ext cx="14645391"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日本等国寝食难安，我国再一次成功打破最多人一起吃火锅</a:t>
            </a:r>
            <a:r>
              <a:rPr lang="zh-CN" altLang="en-US" sz="2800" b="1" dirty="0" smtClean="0">
                <a:latin typeface="微软雅黑" panose="020B0503020204020204" pitchFamily="34" charset="-122"/>
                <a:ea typeface="微软雅黑" panose="020B0503020204020204" pitchFamily="34" charset="-122"/>
              </a:rPr>
              <a:t>的世界纪录</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rot="19458002">
            <a:off x="9201653" y="1955524"/>
            <a:ext cx="1995734" cy="1446550"/>
          </a:xfrm>
          <a:prstGeom prst="rect">
            <a:avLst/>
          </a:prstGeom>
          <a:noFill/>
        </p:spPr>
        <p:txBody>
          <a:bodyPr wrap="square" rtlCol="0">
            <a:spAutoFit/>
          </a:bodyPr>
          <a:lstStyle/>
          <a:p>
            <a:r>
              <a:rPr lang="en-US" altLang="zh-CN" sz="8800" dirty="0" smtClean="0">
                <a:latin typeface="微软雅黑" panose="020B0503020204020204" pitchFamily="34" charset="-122"/>
                <a:ea typeface="微软雅黑" panose="020B0503020204020204" pitchFamily="34" charset="-122"/>
              </a:rPr>
              <a:t>…</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264" y="4105189"/>
            <a:ext cx="4226462" cy="2415121"/>
          </a:xfrm>
          <a:prstGeom prst="rect">
            <a:avLst/>
          </a:prstGeom>
        </p:spPr>
      </p:pic>
      <p:sp>
        <p:nvSpPr>
          <p:cNvPr id="20" name="文本框 19"/>
          <p:cNvSpPr txBox="1"/>
          <p:nvPr/>
        </p:nvSpPr>
        <p:spPr>
          <a:xfrm>
            <a:off x="83454" y="1735134"/>
            <a:ext cx="5571118" cy="1138773"/>
          </a:xfrm>
          <a:prstGeom prst="rect">
            <a:avLst/>
          </a:prstGeom>
          <a:noFill/>
        </p:spPr>
        <p:txBody>
          <a:bodyPr wrap="square" rtlCol="0">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人*钱多，就是这么任性，</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我们自己家里人都知道！！</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4947543" y="1484219"/>
            <a:ext cx="707029" cy="334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300474" y="1438777"/>
            <a:ext cx="2076019" cy="461665"/>
          </a:xfrm>
          <a:prstGeom prst="rect">
            <a:avLst/>
          </a:prstGeom>
          <a:noFill/>
        </p:spPr>
        <p:txBody>
          <a:bodyPr wrap="square" rtlCol="0">
            <a:spAutoFit/>
          </a:bodyPr>
          <a:lstStyle/>
          <a:p>
            <a:r>
              <a:rPr lang="en-US" altLang="zh-CN" sz="2400" b="1" dirty="0" smtClean="0">
                <a:solidFill>
                  <a:schemeClr val="bg1"/>
                </a:solidFill>
                <a:latin typeface="Impact" panose="020B0806030902050204" pitchFamily="34" charset="0"/>
                <a:ea typeface="微软雅黑" panose="020B0503020204020204" pitchFamily="34" charset="-122"/>
              </a:rPr>
              <a:t>REN</a:t>
            </a:r>
            <a:r>
              <a:rPr lang="en-US" altLang="zh-CN" sz="2400" b="1" dirty="0" smtClean="0">
                <a:latin typeface="Impact" panose="020B0806030902050204" pitchFamily="34" charset="0"/>
                <a:ea typeface="微软雅黑" panose="020B0503020204020204" pitchFamily="34" charset="-122"/>
              </a:rPr>
              <a:t>XING</a:t>
            </a:r>
            <a:endParaRPr lang="zh-CN" altLang="en-US" sz="2400" b="1" dirty="0">
              <a:latin typeface="Impact" panose="020B0806030902050204" pitchFamily="34" charset="0"/>
              <a:ea typeface="微软雅黑" panose="020B0503020204020204" pitchFamily="34" charset="-122"/>
            </a:endParaRPr>
          </a:p>
        </p:txBody>
      </p:sp>
      <p:sp>
        <p:nvSpPr>
          <p:cNvPr id="23" name="矩形 22"/>
          <p:cNvSpPr/>
          <p:nvPr/>
        </p:nvSpPr>
        <p:spPr>
          <a:xfrm>
            <a:off x="-26790" y="733707"/>
            <a:ext cx="12218790" cy="548807"/>
          </a:xfrm>
          <a:prstGeom prst="rect">
            <a:avLst/>
          </a:prstGeom>
          <a:gradFill>
            <a:gsLst>
              <a:gs pos="0">
                <a:schemeClr val="accent1">
                  <a:lumMod val="5000"/>
                  <a:lumOff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标题 3"/>
          <p:cNvSpPr txBox="1">
            <a:spLocks/>
          </p:cNvSpPr>
          <p:nvPr/>
        </p:nvSpPr>
        <p:spPr>
          <a:xfrm>
            <a:off x="4122951" y="6078524"/>
            <a:ext cx="7968343" cy="620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a:solidFill>
                  <a:schemeClr val="tx1">
                    <a:lumMod val="65000"/>
                    <a:lumOff val="35000"/>
                  </a:schemeClr>
                </a:solidFill>
                <a:latin typeface="微软雅黑 Light" panose="020B0502040204020203" pitchFamily="34" charset="-122"/>
                <a:ea typeface="微软雅黑 Light" panose="020B0502040204020203" pitchFamily="34" charset="-122"/>
                <a:cs typeface="+mj-cs"/>
              </a:defRPr>
            </a:lvl1pPr>
          </a:lstStyle>
          <a:p>
            <a:r>
              <a:rPr lang="zh-CN" altLang="en-US" dirty="0" smtClean="0">
                <a:solidFill>
                  <a:schemeClr val="bg1"/>
                </a:solidFill>
              </a:rPr>
              <a:t>人多还有什么优势？</a:t>
            </a:r>
            <a:endParaRPr lang="zh-CN" altLang="en-US" dirty="0">
              <a:solidFill>
                <a:schemeClr val="bg1"/>
              </a:solidFill>
            </a:endParaRPr>
          </a:p>
        </p:txBody>
      </p:sp>
    </p:spTree>
    <p:extLst>
      <p:ext uri="{BB962C8B-B14F-4D97-AF65-F5344CB8AC3E}">
        <p14:creationId xmlns:p14="http://schemas.microsoft.com/office/powerpoint/2010/main" val="313238063"/>
      </p:ext>
    </p:extLst>
  </p:cSld>
  <p:clrMapOvr>
    <a:masterClrMapping/>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：广度优先遍历算法</a:t>
            </a:r>
          </a:p>
        </p:txBody>
      </p:sp>
      <p:sp>
        <p:nvSpPr>
          <p:cNvPr id="3" name="内容占位符 2"/>
          <p:cNvSpPr>
            <a:spLocks noGrp="1"/>
          </p:cNvSpPr>
          <p:nvPr>
            <p:ph idx="1"/>
          </p:nvPr>
        </p:nvSpPr>
        <p:spPr/>
        <p:txBody>
          <a:bodyPr/>
          <a:lstStyle/>
          <a:p>
            <a:r>
              <a:rPr lang="zh-CN" altLang="en-US" dirty="0" smtClean="0"/>
              <a:t>可以利用这个优势，完成另一种遍历方法：</a:t>
            </a:r>
            <a:endParaRPr lang="zh-CN" altLang="en-US" dirty="0"/>
          </a:p>
        </p:txBody>
      </p:sp>
      <p:pic>
        <p:nvPicPr>
          <p:cNvPr id="35" name="图片 34"/>
          <p:cNvPicPr>
            <a:picLocks noChangeAspect="1"/>
          </p:cNvPicPr>
          <p:nvPr/>
        </p:nvPicPr>
        <p:blipFill>
          <a:blip r:embed="rId2"/>
          <a:stretch>
            <a:fillRect/>
          </a:stretch>
        </p:blipFill>
        <p:spPr>
          <a:xfrm>
            <a:off x="1769213" y="2966105"/>
            <a:ext cx="869049" cy="869049"/>
          </a:xfrm>
          <a:prstGeom prst="ellipse">
            <a:avLst/>
          </a:prstGeom>
          <a:ln w="98425" cap="rnd">
            <a:solidFill>
              <a:schemeClr val="accent2">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图片 35"/>
          <p:cNvPicPr>
            <a:picLocks noChangeAspect="1"/>
          </p:cNvPicPr>
          <p:nvPr/>
        </p:nvPicPr>
        <p:blipFill>
          <a:blip r:embed="rId2"/>
          <a:stretch>
            <a:fillRect/>
          </a:stretch>
        </p:blipFill>
        <p:spPr>
          <a:xfrm>
            <a:off x="4092686" y="1748720"/>
            <a:ext cx="869049" cy="869049"/>
          </a:xfrm>
          <a:prstGeom prst="ellipse">
            <a:avLst/>
          </a:prstGeom>
          <a:ln w="98425"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图片 36"/>
          <p:cNvPicPr>
            <a:picLocks noChangeAspect="1"/>
          </p:cNvPicPr>
          <p:nvPr/>
        </p:nvPicPr>
        <p:blipFill>
          <a:blip r:embed="rId2"/>
          <a:stretch>
            <a:fillRect/>
          </a:stretch>
        </p:blipFill>
        <p:spPr>
          <a:xfrm>
            <a:off x="4092686" y="2966107"/>
            <a:ext cx="869049" cy="869049"/>
          </a:xfrm>
          <a:prstGeom prst="ellipse">
            <a:avLst/>
          </a:prstGeom>
          <a:ln w="98425"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8" name="图片 37"/>
          <p:cNvPicPr>
            <a:picLocks noChangeAspect="1"/>
          </p:cNvPicPr>
          <p:nvPr/>
        </p:nvPicPr>
        <p:blipFill>
          <a:blip r:embed="rId2"/>
          <a:stretch>
            <a:fillRect/>
          </a:stretch>
        </p:blipFill>
        <p:spPr>
          <a:xfrm>
            <a:off x="5726614" y="2966105"/>
            <a:ext cx="869049" cy="869049"/>
          </a:xfrm>
          <a:prstGeom prst="ellipse">
            <a:avLst/>
          </a:prstGeom>
          <a:ln w="98425"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9" name="图片 38"/>
          <p:cNvPicPr>
            <a:picLocks noChangeAspect="1"/>
          </p:cNvPicPr>
          <p:nvPr/>
        </p:nvPicPr>
        <p:blipFill>
          <a:blip r:embed="rId2"/>
          <a:stretch>
            <a:fillRect/>
          </a:stretch>
        </p:blipFill>
        <p:spPr>
          <a:xfrm>
            <a:off x="7825237" y="4751092"/>
            <a:ext cx="869049" cy="869049"/>
          </a:xfrm>
          <a:prstGeom prst="ellipse">
            <a:avLst/>
          </a:prstGeom>
          <a:ln w="98425"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40" name="直接箭头连接符 39"/>
          <p:cNvCxnSpPr>
            <a:stCxn id="35" idx="6"/>
            <a:endCxn id="37" idx="2"/>
          </p:cNvCxnSpPr>
          <p:nvPr/>
        </p:nvCxnSpPr>
        <p:spPr>
          <a:xfrm>
            <a:off x="2638262" y="3400630"/>
            <a:ext cx="1454424" cy="2"/>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5" idx="7"/>
            <a:endCxn id="36" idx="3"/>
          </p:cNvCxnSpPr>
          <p:nvPr/>
        </p:nvCxnSpPr>
        <p:spPr>
          <a:xfrm flipV="1">
            <a:off x="2510993" y="2490500"/>
            <a:ext cx="1708962" cy="602874"/>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7" idx="6"/>
            <a:endCxn id="38" idx="2"/>
          </p:cNvCxnSpPr>
          <p:nvPr/>
        </p:nvCxnSpPr>
        <p:spPr>
          <a:xfrm flipV="1">
            <a:off x="4961735" y="3400630"/>
            <a:ext cx="764879" cy="2"/>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8" idx="5"/>
            <a:endCxn id="39" idx="1"/>
          </p:cNvCxnSpPr>
          <p:nvPr/>
        </p:nvCxnSpPr>
        <p:spPr>
          <a:xfrm>
            <a:off x="6468394" y="3707885"/>
            <a:ext cx="1484112" cy="1170476"/>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2757885" y="2727878"/>
            <a:ext cx="2360718" cy="648827"/>
            <a:chOff x="7507629" y="2584935"/>
            <a:chExt cx="2360718" cy="648827"/>
          </a:xfrm>
        </p:grpSpPr>
        <p:pic>
          <p:nvPicPr>
            <p:cNvPr id="45" name="图片 44"/>
            <p:cNvPicPr>
              <a:picLocks noChangeAspect="1"/>
            </p:cNvPicPr>
            <p:nvPr/>
          </p:nvPicPr>
          <p:blipFill>
            <a:blip r:embed="rId2">
              <a:duotone>
                <a:schemeClr val="accent2">
                  <a:shade val="45000"/>
                  <a:satMod val="135000"/>
                </a:schemeClr>
                <a:prstClr val="white"/>
              </a:duotone>
            </a:blip>
            <a:stretch>
              <a:fillRect/>
            </a:stretch>
          </p:blipFill>
          <p:spPr>
            <a:xfrm>
              <a:off x="7507629" y="2584935"/>
              <a:ext cx="544170" cy="544170"/>
            </a:xfrm>
            <a:prstGeom prst="ellipse">
              <a:avLst/>
            </a:prstGeom>
            <a:solidFill>
              <a:schemeClr val="bg1"/>
            </a:solidFill>
            <a:ln w="98425" cap="rnd">
              <a:noFill/>
            </a:ln>
            <a:effectLst/>
            <a:scene3d>
              <a:camera prst="orthographicFront"/>
              <a:lightRig rig="contrasting" dir="t">
                <a:rot lat="0" lon="0" rev="3000000"/>
              </a:lightRig>
            </a:scene3d>
            <a:sp3d contourW="7620">
              <a:bevelT w="95250" h="31750"/>
              <a:contourClr>
                <a:srgbClr val="333333"/>
              </a:contourClr>
            </a:sp3d>
          </p:spPr>
        </p:pic>
        <p:pic>
          <p:nvPicPr>
            <p:cNvPr id="46" name="图片 45"/>
            <p:cNvPicPr>
              <a:picLocks noChangeAspect="1"/>
            </p:cNvPicPr>
            <p:nvPr/>
          </p:nvPicPr>
          <p:blipFill>
            <a:blip r:embed="rId2">
              <a:duotone>
                <a:schemeClr val="accent2">
                  <a:shade val="45000"/>
                  <a:satMod val="135000"/>
                </a:schemeClr>
                <a:prstClr val="white"/>
              </a:duotone>
            </a:blip>
            <a:stretch>
              <a:fillRect/>
            </a:stretch>
          </p:blipFill>
          <p:spPr>
            <a:xfrm>
              <a:off x="7824503" y="2779171"/>
              <a:ext cx="454591" cy="454591"/>
            </a:xfrm>
            <a:prstGeom prst="ellipse">
              <a:avLst/>
            </a:prstGeom>
            <a:solidFill>
              <a:schemeClr val="bg1"/>
            </a:solidFill>
            <a:ln w="98425" cap="rnd">
              <a:noFill/>
            </a:ln>
            <a:effectLst/>
            <a:scene3d>
              <a:camera prst="orthographicFront"/>
              <a:lightRig rig="contrasting" dir="t">
                <a:rot lat="0" lon="0" rev="3000000"/>
              </a:lightRig>
            </a:scene3d>
            <a:sp3d contourW="7620">
              <a:bevelT w="95250" h="31750"/>
              <a:contourClr>
                <a:srgbClr val="333333"/>
              </a:contourClr>
            </a:sp3d>
          </p:spPr>
        </p:pic>
        <p:sp>
          <p:nvSpPr>
            <p:cNvPr id="47" name="文本框 46"/>
            <p:cNvSpPr txBox="1"/>
            <p:nvPr/>
          </p:nvSpPr>
          <p:spPr>
            <a:xfrm>
              <a:off x="8249409" y="2680498"/>
              <a:ext cx="161893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分身</a:t>
              </a:r>
            </a:p>
          </p:txBody>
        </p:sp>
      </p:grpSp>
      <p:pic>
        <p:nvPicPr>
          <p:cNvPr id="48" name="图片 47"/>
          <p:cNvPicPr>
            <a:picLocks noChangeAspect="1"/>
          </p:cNvPicPr>
          <p:nvPr/>
        </p:nvPicPr>
        <p:blipFill>
          <a:blip r:embed="rId2"/>
          <a:stretch>
            <a:fillRect/>
          </a:stretch>
        </p:blipFill>
        <p:spPr>
          <a:xfrm>
            <a:off x="8065834" y="2966001"/>
            <a:ext cx="869049" cy="869049"/>
          </a:xfrm>
          <a:prstGeom prst="ellipse">
            <a:avLst/>
          </a:prstGeom>
          <a:ln w="98425"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9" name="图片 48"/>
          <p:cNvPicPr>
            <a:picLocks noChangeAspect="1"/>
          </p:cNvPicPr>
          <p:nvPr/>
        </p:nvPicPr>
        <p:blipFill>
          <a:blip r:embed="rId2"/>
          <a:stretch>
            <a:fillRect/>
          </a:stretch>
        </p:blipFill>
        <p:spPr>
          <a:xfrm>
            <a:off x="9775472" y="2981867"/>
            <a:ext cx="869049" cy="869049"/>
          </a:xfrm>
          <a:prstGeom prst="ellipse">
            <a:avLst/>
          </a:prstGeom>
          <a:ln w="98425" cap="rnd">
            <a:solidFill>
              <a:schemeClr val="accent2">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50" name="直接箭头连接符 49"/>
          <p:cNvCxnSpPr>
            <a:stCxn id="38" idx="6"/>
            <a:endCxn id="48" idx="2"/>
          </p:cNvCxnSpPr>
          <p:nvPr/>
        </p:nvCxnSpPr>
        <p:spPr>
          <a:xfrm flipV="1">
            <a:off x="6595663" y="3400526"/>
            <a:ext cx="1470171" cy="104"/>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8" idx="6"/>
          </p:cNvCxnSpPr>
          <p:nvPr/>
        </p:nvCxnSpPr>
        <p:spPr>
          <a:xfrm>
            <a:off x="8934883" y="3400526"/>
            <a:ext cx="840589" cy="15865"/>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nvPicPr>
        <p:blipFill>
          <a:blip r:embed="rId2"/>
          <a:stretch>
            <a:fillRect/>
          </a:stretch>
        </p:blipFill>
        <p:spPr>
          <a:xfrm>
            <a:off x="9459165" y="4751092"/>
            <a:ext cx="869049" cy="869049"/>
          </a:xfrm>
          <a:prstGeom prst="ellipse">
            <a:avLst/>
          </a:prstGeom>
          <a:ln w="98425"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53" name="直接箭头连接符 52"/>
          <p:cNvCxnSpPr>
            <a:stCxn id="39" idx="6"/>
            <a:endCxn id="52" idx="2"/>
          </p:cNvCxnSpPr>
          <p:nvPr/>
        </p:nvCxnSpPr>
        <p:spPr>
          <a:xfrm>
            <a:off x="8694286" y="5185617"/>
            <a:ext cx="764879" cy="0"/>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6772147" y="3494875"/>
            <a:ext cx="2360718" cy="648827"/>
            <a:chOff x="7507629" y="2584935"/>
            <a:chExt cx="2360718" cy="648827"/>
          </a:xfrm>
        </p:grpSpPr>
        <p:pic>
          <p:nvPicPr>
            <p:cNvPr id="55" name="图片 54"/>
            <p:cNvPicPr>
              <a:picLocks noChangeAspect="1"/>
            </p:cNvPicPr>
            <p:nvPr/>
          </p:nvPicPr>
          <p:blipFill>
            <a:blip r:embed="rId2">
              <a:duotone>
                <a:schemeClr val="accent2">
                  <a:shade val="45000"/>
                  <a:satMod val="135000"/>
                </a:schemeClr>
                <a:prstClr val="white"/>
              </a:duotone>
            </a:blip>
            <a:stretch>
              <a:fillRect/>
            </a:stretch>
          </p:blipFill>
          <p:spPr>
            <a:xfrm>
              <a:off x="7507629" y="2584935"/>
              <a:ext cx="544170" cy="544170"/>
            </a:xfrm>
            <a:prstGeom prst="ellipse">
              <a:avLst/>
            </a:prstGeom>
            <a:solidFill>
              <a:schemeClr val="bg1"/>
            </a:solidFill>
            <a:ln w="98425" cap="rnd">
              <a:noFill/>
            </a:ln>
            <a:effectLst/>
            <a:scene3d>
              <a:camera prst="orthographicFront"/>
              <a:lightRig rig="contrasting" dir="t">
                <a:rot lat="0" lon="0" rev="3000000"/>
              </a:lightRig>
            </a:scene3d>
            <a:sp3d contourW="7620">
              <a:bevelT w="95250" h="31750"/>
              <a:contourClr>
                <a:srgbClr val="333333"/>
              </a:contourClr>
            </a:sp3d>
          </p:spPr>
        </p:pic>
        <p:pic>
          <p:nvPicPr>
            <p:cNvPr id="56" name="图片 55"/>
            <p:cNvPicPr>
              <a:picLocks noChangeAspect="1"/>
            </p:cNvPicPr>
            <p:nvPr/>
          </p:nvPicPr>
          <p:blipFill>
            <a:blip r:embed="rId2">
              <a:duotone>
                <a:schemeClr val="accent2">
                  <a:shade val="45000"/>
                  <a:satMod val="135000"/>
                </a:schemeClr>
                <a:prstClr val="white"/>
              </a:duotone>
            </a:blip>
            <a:stretch>
              <a:fillRect/>
            </a:stretch>
          </p:blipFill>
          <p:spPr>
            <a:xfrm>
              <a:off x="7824503" y="2779171"/>
              <a:ext cx="454591" cy="454591"/>
            </a:xfrm>
            <a:prstGeom prst="ellipse">
              <a:avLst/>
            </a:prstGeom>
            <a:solidFill>
              <a:schemeClr val="bg1"/>
            </a:solidFill>
            <a:ln w="98425" cap="rnd">
              <a:noFill/>
            </a:ln>
            <a:effectLst/>
            <a:scene3d>
              <a:camera prst="orthographicFront"/>
              <a:lightRig rig="contrasting" dir="t">
                <a:rot lat="0" lon="0" rev="3000000"/>
              </a:lightRig>
            </a:scene3d>
            <a:sp3d contourW="7620">
              <a:bevelT w="95250" h="31750"/>
              <a:contourClr>
                <a:srgbClr val="333333"/>
              </a:contourClr>
            </a:sp3d>
          </p:spPr>
        </p:pic>
        <p:sp>
          <p:nvSpPr>
            <p:cNvPr id="57" name="文本框 56"/>
            <p:cNvSpPr txBox="1"/>
            <p:nvPr/>
          </p:nvSpPr>
          <p:spPr>
            <a:xfrm>
              <a:off x="8249409" y="2680498"/>
              <a:ext cx="161893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分身</a:t>
              </a:r>
            </a:p>
          </p:txBody>
        </p:sp>
      </p:grpSp>
      <p:cxnSp>
        <p:nvCxnSpPr>
          <p:cNvPr id="58" name="直接箭头连接符 57"/>
          <p:cNvCxnSpPr>
            <a:stCxn id="52" idx="0"/>
            <a:endCxn id="49" idx="4"/>
          </p:cNvCxnSpPr>
          <p:nvPr/>
        </p:nvCxnSpPr>
        <p:spPr>
          <a:xfrm flipV="1">
            <a:off x="9893690" y="3850916"/>
            <a:ext cx="316307" cy="900176"/>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36" idx="6"/>
            <a:endCxn id="49" idx="1"/>
          </p:cNvCxnSpPr>
          <p:nvPr/>
        </p:nvCxnSpPr>
        <p:spPr>
          <a:xfrm>
            <a:off x="4961735" y="2183245"/>
            <a:ext cx="4941006" cy="925891"/>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1461918" y="3336973"/>
            <a:ext cx="366875" cy="366875"/>
          </a:xfrm>
          <a:prstGeom prst="ellipse">
            <a:avLst/>
          </a:prstGeom>
          <a:solidFill>
            <a:schemeClr val="bg1"/>
          </a:solidFill>
          <a:ln w="15240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泪滴形 60"/>
          <p:cNvSpPr/>
          <p:nvPr/>
        </p:nvSpPr>
        <p:spPr>
          <a:xfrm rot="8100000">
            <a:off x="1075705" y="2117435"/>
            <a:ext cx="972565" cy="972565"/>
          </a:xfrm>
          <a:prstGeom prst="teardrop">
            <a:avLst>
              <a:gd name="adj" fmla="val 128040"/>
            </a:avLst>
          </a:prstGeom>
          <a:solidFill>
            <a:schemeClr val="accent2">
              <a:lumMod val="75000"/>
            </a:schemeClr>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62" name="文本框 61"/>
          <p:cNvSpPr txBox="1"/>
          <p:nvPr/>
        </p:nvSpPr>
        <p:spPr>
          <a:xfrm>
            <a:off x="1207197" y="2417714"/>
            <a:ext cx="2757659"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入口</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3" name="椭圆 62"/>
          <p:cNvSpPr/>
          <p:nvPr/>
        </p:nvSpPr>
        <p:spPr>
          <a:xfrm>
            <a:off x="10584487" y="3351026"/>
            <a:ext cx="366875" cy="366875"/>
          </a:xfrm>
          <a:prstGeom prst="ellipse">
            <a:avLst/>
          </a:prstGeom>
          <a:solidFill>
            <a:schemeClr val="bg1"/>
          </a:solidFill>
          <a:ln w="15240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泪滴形 63"/>
          <p:cNvSpPr/>
          <p:nvPr/>
        </p:nvSpPr>
        <p:spPr>
          <a:xfrm rot="8100000">
            <a:off x="10198274" y="2131488"/>
            <a:ext cx="972565" cy="972565"/>
          </a:xfrm>
          <a:prstGeom prst="teardrop">
            <a:avLst>
              <a:gd name="adj" fmla="val 128040"/>
            </a:avLst>
          </a:prstGeom>
          <a:solidFill>
            <a:schemeClr val="accent2">
              <a:lumMod val="75000"/>
            </a:schemeClr>
          </a:solidFill>
          <a:ln w="41275" cap="flat" cmpd="sng" algn="ctr">
            <a:solidFill>
              <a:schemeClr val="bg1"/>
            </a:solidFill>
            <a:prstDash val="solid"/>
            <a:miter lim="800000"/>
          </a:ln>
          <a:effectLst>
            <a:outerShdw blurRad="431800" dist="2159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65" name="文本框 64"/>
          <p:cNvSpPr txBox="1"/>
          <p:nvPr/>
        </p:nvSpPr>
        <p:spPr>
          <a:xfrm>
            <a:off x="10314776" y="2431767"/>
            <a:ext cx="798701"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出口</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349769" y="4038004"/>
            <a:ext cx="6733688" cy="2554545"/>
          </a:xfrm>
          <a:prstGeom prst="rect">
            <a:avLst/>
          </a:prstGeom>
          <a:noFill/>
        </p:spPr>
        <p:txBody>
          <a:bodyPr wrap="square" rtlCol="0">
            <a:spAutoFit/>
          </a:bodyPr>
          <a:lstStyle/>
          <a:p>
            <a:r>
              <a:rPr lang="zh-CN" altLang="en-US" sz="4400" b="1" dirty="0" smtClean="0">
                <a:solidFill>
                  <a:srgbClr val="C00000"/>
                </a:solidFill>
                <a:latin typeface="微软雅黑" panose="020B0503020204020204" pitchFamily="34" charset="-122"/>
                <a:ea typeface="微软雅黑" panose="020B0503020204020204" pitchFamily="34" charset="-122"/>
              </a:rPr>
              <a:t>广度优先</a:t>
            </a:r>
            <a:endParaRPr lang="en-US" altLang="zh-CN" sz="4400" b="1" dirty="0" smtClean="0">
              <a:solidFill>
                <a:srgbClr val="C00000"/>
              </a:solidFill>
              <a:latin typeface="微软雅黑" panose="020B0503020204020204" pitchFamily="34" charset="-122"/>
              <a:ea typeface="微软雅黑" panose="020B0503020204020204" pitchFamily="34" charset="-122"/>
            </a:endParaRPr>
          </a:p>
          <a:p>
            <a:r>
              <a:rPr lang="zh-CN" altLang="en-US" sz="2800" dirty="0">
                <a:latin typeface="微软雅黑 Light" panose="020B0502040204020203" pitchFamily="34" charset="-122"/>
                <a:ea typeface="微软雅黑 Light" panose="020B0502040204020203" pitchFamily="34" charset="-122"/>
              </a:rPr>
              <a:t>遇到岔路口时根据岔路口的数量分出对应数目的分身，同时向前检索，这时候有个好处，假设每次向前检索一个节点的消耗相同，则最先遇到出口的路径为最短</a:t>
            </a:r>
          </a:p>
        </p:txBody>
      </p:sp>
    </p:spTree>
    <p:extLst>
      <p:ext uri="{BB962C8B-B14F-4D97-AF65-F5344CB8AC3E}">
        <p14:creationId xmlns:p14="http://schemas.microsoft.com/office/powerpoint/2010/main" val="2848553613"/>
      </p:ext>
    </p:extLst>
  </p:cSld>
  <p:clrMapOvr>
    <a:masterClrMapping/>
  </p:clrMapOvr>
  <p:transition spd="slow">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：广度优先遍历算法</a:t>
            </a:r>
          </a:p>
        </p:txBody>
      </p:sp>
      <p:sp>
        <p:nvSpPr>
          <p:cNvPr id="3" name="内容占位符 2"/>
          <p:cNvSpPr>
            <a:spLocks noGrp="1"/>
          </p:cNvSpPr>
          <p:nvPr>
            <p:ph idx="1"/>
          </p:nvPr>
        </p:nvSpPr>
        <p:spPr/>
        <p:txBody>
          <a:bodyPr/>
          <a:lstStyle/>
          <a:p>
            <a:r>
              <a:rPr lang="zh-CN" altLang="en-US" dirty="0" smtClean="0"/>
              <a:t>广度优先路径查找案例参见案例（课堂案例：</a:t>
            </a:r>
            <a:r>
              <a:rPr lang="en-US" altLang="zh-CN" dirty="0" smtClean="0">
                <a:hlinkClick r:id="rId2" action="ppaction://hlinkfile"/>
              </a:rPr>
              <a:t>PathLine.java</a:t>
            </a:r>
            <a:r>
              <a:rPr lang="en-US" altLang="zh-CN" dirty="0" smtClean="0">
                <a:hlinkClick r:id="rId3" action="ppaction://hlinkfile"/>
              </a:rPr>
              <a:t>ShortPath.java</a:t>
            </a:r>
            <a:r>
              <a:rPr lang="zh-CN" altLang="en-US" dirty="0" smtClean="0"/>
              <a:t>）</a:t>
            </a:r>
            <a:endParaRPr lang="zh-CN" altLang="en-US" dirty="0"/>
          </a:p>
        </p:txBody>
      </p:sp>
    </p:spTree>
    <p:extLst>
      <p:ext uri="{BB962C8B-B14F-4D97-AF65-F5344CB8AC3E}">
        <p14:creationId xmlns:p14="http://schemas.microsoft.com/office/powerpoint/2010/main" val="3281514658"/>
      </p:ext>
    </p:extLst>
  </p:cSld>
  <p:clrMapOvr>
    <a:masterClrMapping/>
  </p:clrMapOvr>
  <p:transition spd="slow">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：遗传算法与蚁群算法</a:t>
            </a:r>
            <a:r>
              <a:rPr lang="zh-CN" altLang="en-US" dirty="0" smtClean="0"/>
              <a:t>简介</a:t>
            </a:r>
            <a:endParaRPr lang="zh-CN" altLang="en-US" dirty="0"/>
          </a:p>
        </p:txBody>
      </p:sp>
      <p:sp>
        <p:nvSpPr>
          <p:cNvPr id="3" name="内容占位符 2"/>
          <p:cNvSpPr>
            <a:spLocks noGrp="1"/>
          </p:cNvSpPr>
          <p:nvPr>
            <p:ph idx="1"/>
          </p:nvPr>
        </p:nvSpPr>
        <p:spPr/>
        <p:txBody>
          <a:bodyPr/>
          <a:lstStyle/>
          <a:p>
            <a:r>
              <a:rPr lang="zh-CN" altLang="en-US" dirty="0" smtClean="0"/>
              <a:t>之前的广度优先只考虑上下左右四个方向能够移动的情况，而在很多应用中，移动的方向会额外包括斜向的四个方向，在这种情况下，如果希望能够获取较优化的路径信息，则会使用以</a:t>
            </a:r>
            <a:r>
              <a:rPr lang="en-US" altLang="zh-CN" dirty="0" smtClean="0"/>
              <a:t>A</a:t>
            </a:r>
            <a:r>
              <a:rPr lang="zh-CN" altLang="en-US" dirty="0" smtClean="0"/>
              <a:t>*为代表的评估算法</a:t>
            </a:r>
            <a:endParaRPr lang="en-US" altLang="zh-CN" dirty="0" smtClean="0"/>
          </a:p>
          <a:p>
            <a:r>
              <a:rPr lang="en-US" altLang="zh-CN" dirty="0"/>
              <a:t>A*</a:t>
            </a:r>
            <a:r>
              <a:rPr lang="zh-CN" altLang="en-US" dirty="0"/>
              <a:t>算法</a:t>
            </a:r>
            <a:r>
              <a:rPr lang="zh-CN" altLang="en-US" dirty="0" smtClean="0"/>
              <a:t>是比较</a:t>
            </a:r>
            <a:r>
              <a:rPr lang="zh-CN" altLang="en-US" dirty="0"/>
              <a:t>流行的一种寻路算法</a:t>
            </a:r>
            <a:r>
              <a:rPr lang="en-US" altLang="zh-CN" dirty="0"/>
              <a:t>.</a:t>
            </a:r>
            <a:r>
              <a:rPr lang="zh-CN" altLang="en-US" dirty="0"/>
              <a:t>它是解决在一个比较复杂的地图中寻找</a:t>
            </a:r>
            <a:r>
              <a:rPr lang="zh-CN" altLang="en-US" dirty="0" smtClean="0"/>
              <a:t>出优化路径的问题</a:t>
            </a:r>
            <a:endParaRPr lang="zh-CN" altLang="en-US" dirty="0"/>
          </a:p>
        </p:txBody>
      </p:sp>
    </p:spTree>
    <p:extLst>
      <p:ext uri="{BB962C8B-B14F-4D97-AF65-F5344CB8AC3E}">
        <p14:creationId xmlns:p14="http://schemas.microsoft.com/office/powerpoint/2010/main" val="366758863"/>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：遗传算法与蚁群算法简介</a:t>
            </a:r>
          </a:p>
        </p:txBody>
      </p:sp>
      <p:sp>
        <p:nvSpPr>
          <p:cNvPr id="3" name="内容占位符 2"/>
          <p:cNvSpPr>
            <a:spLocks noGrp="1"/>
          </p:cNvSpPr>
          <p:nvPr>
            <p:ph idx="1"/>
          </p:nvPr>
        </p:nvSpPr>
        <p:spPr/>
        <p:txBody>
          <a:bodyPr/>
          <a:lstStyle/>
          <a:p>
            <a:r>
              <a:rPr lang="zh-CN" altLang="en-US" dirty="0"/>
              <a:t>例如在这样一副地图中</a:t>
            </a:r>
            <a:r>
              <a:rPr lang="en-US" altLang="zh-CN" dirty="0"/>
              <a:t>,</a:t>
            </a:r>
            <a:r>
              <a:rPr lang="zh-CN" altLang="en-US" dirty="0"/>
              <a:t>从绿色的方块</a:t>
            </a:r>
            <a:r>
              <a:rPr lang="zh-CN" altLang="en-US" dirty="0" smtClean="0"/>
              <a:t>移动到</a:t>
            </a:r>
            <a:r>
              <a:rPr lang="zh-CN" altLang="en-US" dirty="0"/>
              <a:t>红色方块</a:t>
            </a:r>
            <a:r>
              <a:rPr lang="zh-CN" altLang="en-US" dirty="0" smtClean="0"/>
              <a:t>的优化路径</a:t>
            </a:r>
            <a:r>
              <a:rPr lang="zh-CN" altLang="en-US" dirty="0"/>
              <a:t>如何</a:t>
            </a:r>
            <a:r>
              <a:rPr lang="zh-CN" altLang="en-US" dirty="0" smtClean="0"/>
              <a:t>求得，其中</a:t>
            </a:r>
            <a:r>
              <a:rPr lang="zh-CN" altLang="en-US" dirty="0"/>
              <a:t>蓝色为不可通行</a:t>
            </a:r>
            <a:r>
              <a:rPr lang="zh-CN" altLang="en-US" dirty="0" smtClean="0"/>
              <a:t>区域：</a:t>
            </a:r>
            <a:endParaRPr lang="zh-CN" altLang="en-US" dirty="0"/>
          </a:p>
        </p:txBody>
      </p:sp>
      <p:grpSp>
        <p:nvGrpSpPr>
          <p:cNvPr id="39" name="组合 38"/>
          <p:cNvGrpSpPr/>
          <p:nvPr/>
        </p:nvGrpSpPr>
        <p:grpSpPr>
          <a:xfrm>
            <a:off x="3014132" y="2285470"/>
            <a:ext cx="6129868" cy="4376178"/>
            <a:chOff x="5435600" y="2420938"/>
            <a:chExt cx="3024188" cy="2159000"/>
          </a:xfrm>
        </p:grpSpPr>
        <p:sp>
          <p:nvSpPr>
            <p:cNvPr id="4" name="Rectangle 35"/>
            <p:cNvSpPr>
              <a:spLocks noChangeArrowheads="1"/>
            </p:cNvSpPr>
            <p:nvPr/>
          </p:nvSpPr>
          <p:spPr bwMode="auto">
            <a:xfrm>
              <a:off x="5435600"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 name="Rectangle 36"/>
            <p:cNvSpPr>
              <a:spLocks noChangeArrowheads="1"/>
            </p:cNvSpPr>
            <p:nvPr/>
          </p:nvSpPr>
          <p:spPr bwMode="auto">
            <a:xfrm>
              <a:off x="5867400"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Rectangle 37"/>
            <p:cNvSpPr>
              <a:spLocks noChangeArrowheads="1"/>
            </p:cNvSpPr>
            <p:nvPr/>
          </p:nvSpPr>
          <p:spPr bwMode="auto">
            <a:xfrm>
              <a:off x="6299200"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Rectangle 38"/>
            <p:cNvSpPr>
              <a:spLocks noChangeArrowheads="1"/>
            </p:cNvSpPr>
            <p:nvPr/>
          </p:nvSpPr>
          <p:spPr bwMode="auto">
            <a:xfrm>
              <a:off x="6732588"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 name="Rectangle 39"/>
            <p:cNvSpPr>
              <a:spLocks noChangeArrowheads="1"/>
            </p:cNvSpPr>
            <p:nvPr/>
          </p:nvSpPr>
          <p:spPr bwMode="auto">
            <a:xfrm>
              <a:off x="7164388"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 name="Rectangle 40"/>
            <p:cNvSpPr>
              <a:spLocks noChangeArrowheads="1"/>
            </p:cNvSpPr>
            <p:nvPr/>
          </p:nvSpPr>
          <p:spPr bwMode="auto">
            <a:xfrm>
              <a:off x="7596188"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Rectangle 41"/>
            <p:cNvSpPr>
              <a:spLocks noChangeArrowheads="1"/>
            </p:cNvSpPr>
            <p:nvPr/>
          </p:nvSpPr>
          <p:spPr bwMode="auto">
            <a:xfrm>
              <a:off x="8027988"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 name="Rectangle 42"/>
            <p:cNvSpPr>
              <a:spLocks noChangeArrowheads="1"/>
            </p:cNvSpPr>
            <p:nvPr/>
          </p:nvSpPr>
          <p:spPr bwMode="auto">
            <a:xfrm>
              <a:off x="5435600" y="28527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 name="Rectangle 43"/>
            <p:cNvSpPr>
              <a:spLocks noChangeArrowheads="1"/>
            </p:cNvSpPr>
            <p:nvPr/>
          </p:nvSpPr>
          <p:spPr bwMode="auto">
            <a:xfrm>
              <a:off x="5435600" y="32845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Rectangle 44"/>
            <p:cNvSpPr>
              <a:spLocks noChangeArrowheads="1"/>
            </p:cNvSpPr>
            <p:nvPr/>
          </p:nvSpPr>
          <p:spPr bwMode="auto">
            <a:xfrm>
              <a:off x="5435600" y="37163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 name="Rectangle 45"/>
            <p:cNvSpPr>
              <a:spLocks noChangeArrowheads="1"/>
            </p:cNvSpPr>
            <p:nvPr/>
          </p:nvSpPr>
          <p:spPr bwMode="auto">
            <a:xfrm>
              <a:off x="5435600"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 name="Rectangle 46"/>
            <p:cNvSpPr>
              <a:spLocks noChangeArrowheads="1"/>
            </p:cNvSpPr>
            <p:nvPr/>
          </p:nvSpPr>
          <p:spPr bwMode="auto">
            <a:xfrm>
              <a:off x="5867400" y="28527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 name="Rectangle 47"/>
            <p:cNvSpPr>
              <a:spLocks noChangeArrowheads="1"/>
            </p:cNvSpPr>
            <p:nvPr/>
          </p:nvSpPr>
          <p:spPr bwMode="auto">
            <a:xfrm>
              <a:off x="6299200" y="28527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 name="Rectangle 48"/>
            <p:cNvSpPr>
              <a:spLocks noChangeArrowheads="1"/>
            </p:cNvSpPr>
            <p:nvPr/>
          </p:nvSpPr>
          <p:spPr bwMode="auto">
            <a:xfrm>
              <a:off x="6732588" y="2852738"/>
              <a:ext cx="431800" cy="431800"/>
            </a:xfrm>
            <a:prstGeom prst="rect">
              <a:avLst/>
            </a:prstGeom>
            <a:solidFill>
              <a:srgbClr val="00B0F0"/>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 name="Rectangle 49"/>
            <p:cNvSpPr>
              <a:spLocks noChangeArrowheads="1"/>
            </p:cNvSpPr>
            <p:nvPr/>
          </p:nvSpPr>
          <p:spPr bwMode="auto">
            <a:xfrm>
              <a:off x="7164388" y="28527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 name="Rectangle 50"/>
            <p:cNvSpPr>
              <a:spLocks noChangeArrowheads="1"/>
            </p:cNvSpPr>
            <p:nvPr/>
          </p:nvSpPr>
          <p:spPr bwMode="auto">
            <a:xfrm>
              <a:off x="7596188" y="28527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 name="Rectangle 51"/>
            <p:cNvSpPr>
              <a:spLocks noChangeArrowheads="1"/>
            </p:cNvSpPr>
            <p:nvPr/>
          </p:nvSpPr>
          <p:spPr bwMode="auto">
            <a:xfrm>
              <a:off x="8027988" y="28527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 name="Rectangle 52"/>
            <p:cNvSpPr>
              <a:spLocks noChangeArrowheads="1"/>
            </p:cNvSpPr>
            <p:nvPr/>
          </p:nvSpPr>
          <p:spPr bwMode="auto">
            <a:xfrm>
              <a:off x="5867400" y="3284538"/>
              <a:ext cx="431800" cy="431800"/>
            </a:xfrm>
            <a:prstGeom prst="rect">
              <a:avLst/>
            </a:prstGeom>
            <a:solidFill>
              <a:srgbClr val="92D050"/>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 name="Rectangle 53"/>
            <p:cNvSpPr>
              <a:spLocks noChangeArrowheads="1"/>
            </p:cNvSpPr>
            <p:nvPr/>
          </p:nvSpPr>
          <p:spPr bwMode="auto">
            <a:xfrm>
              <a:off x="6299200" y="32845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 name="Rectangle 54"/>
            <p:cNvSpPr>
              <a:spLocks noChangeArrowheads="1"/>
            </p:cNvSpPr>
            <p:nvPr/>
          </p:nvSpPr>
          <p:spPr bwMode="auto">
            <a:xfrm>
              <a:off x="6732588" y="3284538"/>
              <a:ext cx="431800" cy="431800"/>
            </a:xfrm>
            <a:prstGeom prst="rect">
              <a:avLst/>
            </a:prstGeom>
            <a:solidFill>
              <a:srgbClr val="00B0F0"/>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4" name="Rectangle 55"/>
            <p:cNvSpPr>
              <a:spLocks noChangeArrowheads="1"/>
            </p:cNvSpPr>
            <p:nvPr/>
          </p:nvSpPr>
          <p:spPr bwMode="auto">
            <a:xfrm>
              <a:off x="7164388" y="32845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 name="Rectangle 56"/>
            <p:cNvSpPr>
              <a:spLocks noChangeArrowheads="1"/>
            </p:cNvSpPr>
            <p:nvPr/>
          </p:nvSpPr>
          <p:spPr bwMode="auto">
            <a:xfrm>
              <a:off x="7596188" y="3284538"/>
              <a:ext cx="431800" cy="431800"/>
            </a:xfrm>
            <a:prstGeom prst="rect">
              <a:avLst/>
            </a:prstGeom>
            <a:solidFill>
              <a:srgbClr val="E54958"/>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 name="Rectangle 57"/>
            <p:cNvSpPr>
              <a:spLocks noChangeArrowheads="1"/>
            </p:cNvSpPr>
            <p:nvPr/>
          </p:nvSpPr>
          <p:spPr bwMode="auto">
            <a:xfrm>
              <a:off x="8027988" y="32845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 name="Rectangle 58"/>
            <p:cNvSpPr>
              <a:spLocks noChangeArrowheads="1"/>
            </p:cNvSpPr>
            <p:nvPr/>
          </p:nvSpPr>
          <p:spPr bwMode="auto">
            <a:xfrm>
              <a:off x="5867400" y="37163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 name="Rectangle 59"/>
            <p:cNvSpPr>
              <a:spLocks noChangeArrowheads="1"/>
            </p:cNvSpPr>
            <p:nvPr/>
          </p:nvSpPr>
          <p:spPr bwMode="auto">
            <a:xfrm>
              <a:off x="6299200" y="37163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9" name="Rectangle 60"/>
            <p:cNvSpPr>
              <a:spLocks noChangeArrowheads="1"/>
            </p:cNvSpPr>
            <p:nvPr/>
          </p:nvSpPr>
          <p:spPr bwMode="auto">
            <a:xfrm>
              <a:off x="6732588" y="3716338"/>
              <a:ext cx="431800" cy="431800"/>
            </a:xfrm>
            <a:prstGeom prst="rect">
              <a:avLst/>
            </a:prstGeom>
            <a:solidFill>
              <a:srgbClr val="00B0F0"/>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 name="Rectangle 61"/>
            <p:cNvSpPr>
              <a:spLocks noChangeArrowheads="1"/>
            </p:cNvSpPr>
            <p:nvPr/>
          </p:nvSpPr>
          <p:spPr bwMode="auto">
            <a:xfrm>
              <a:off x="7164388" y="37163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 name="Rectangle 62"/>
            <p:cNvSpPr>
              <a:spLocks noChangeArrowheads="1"/>
            </p:cNvSpPr>
            <p:nvPr/>
          </p:nvSpPr>
          <p:spPr bwMode="auto">
            <a:xfrm>
              <a:off x="7596188" y="37163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 name="Rectangle 63"/>
            <p:cNvSpPr>
              <a:spLocks noChangeArrowheads="1"/>
            </p:cNvSpPr>
            <p:nvPr/>
          </p:nvSpPr>
          <p:spPr bwMode="auto">
            <a:xfrm>
              <a:off x="8027988" y="37163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 name="Rectangle 64"/>
            <p:cNvSpPr>
              <a:spLocks noChangeArrowheads="1"/>
            </p:cNvSpPr>
            <p:nvPr/>
          </p:nvSpPr>
          <p:spPr bwMode="auto">
            <a:xfrm>
              <a:off x="5867400"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 name="Rectangle 65"/>
            <p:cNvSpPr>
              <a:spLocks noChangeArrowheads="1"/>
            </p:cNvSpPr>
            <p:nvPr/>
          </p:nvSpPr>
          <p:spPr bwMode="auto">
            <a:xfrm>
              <a:off x="6299200"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5" name="Rectangle 66"/>
            <p:cNvSpPr>
              <a:spLocks noChangeArrowheads="1"/>
            </p:cNvSpPr>
            <p:nvPr/>
          </p:nvSpPr>
          <p:spPr bwMode="auto">
            <a:xfrm>
              <a:off x="6732588"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 name="Rectangle 67"/>
            <p:cNvSpPr>
              <a:spLocks noChangeArrowheads="1"/>
            </p:cNvSpPr>
            <p:nvPr/>
          </p:nvSpPr>
          <p:spPr bwMode="auto">
            <a:xfrm>
              <a:off x="7164388"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7" name="Rectangle 68"/>
            <p:cNvSpPr>
              <a:spLocks noChangeArrowheads="1"/>
            </p:cNvSpPr>
            <p:nvPr/>
          </p:nvSpPr>
          <p:spPr bwMode="auto">
            <a:xfrm>
              <a:off x="7596188"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 name="Rectangle 69"/>
            <p:cNvSpPr>
              <a:spLocks noChangeArrowheads="1"/>
            </p:cNvSpPr>
            <p:nvPr/>
          </p:nvSpPr>
          <p:spPr bwMode="auto">
            <a:xfrm>
              <a:off x="8027988"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Tree>
    <p:extLst>
      <p:ext uri="{BB962C8B-B14F-4D97-AF65-F5344CB8AC3E}">
        <p14:creationId xmlns:p14="http://schemas.microsoft.com/office/powerpoint/2010/main" val="3102435263"/>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：遗传算法与蚁群算法简介</a:t>
            </a:r>
          </a:p>
        </p:txBody>
      </p:sp>
      <p:sp>
        <p:nvSpPr>
          <p:cNvPr id="3" name="内容占位符 2"/>
          <p:cNvSpPr>
            <a:spLocks noGrp="1"/>
          </p:cNvSpPr>
          <p:nvPr>
            <p:ph idx="1"/>
          </p:nvPr>
        </p:nvSpPr>
        <p:spPr/>
        <p:txBody>
          <a:bodyPr/>
          <a:lstStyle/>
          <a:p>
            <a:r>
              <a:rPr lang="zh-CN" altLang="en-US" dirty="0" smtClean="0"/>
              <a:t>上例是</a:t>
            </a:r>
            <a:r>
              <a:rPr lang="zh-CN" altLang="en-US" dirty="0"/>
              <a:t>一副简化了的地图</a:t>
            </a:r>
            <a:r>
              <a:rPr lang="en-US" altLang="zh-CN" dirty="0"/>
              <a:t>,</a:t>
            </a:r>
            <a:r>
              <a:rPr lang="zh-CN" altLang="en-US" dirty="0"/>
              <a:t>已经被划分为一个一个的</a:t>
            </a:r>
            <a:r>
              <a:rPr lang="zh-CN" altLang="en-US" dirty="0" smtClean="0"/>
              <a:t>方格，这里</a:t>
            </a:r>
            <a:r>
              <a:rPr lang="zh-CN" altLang="en-US" dirty="0"/>
              <a:t>我们把这些方格称之为</a:t>
            </a:r>
            <a:r>
              <a:rPr lang="zh-CN" altLang="en-US" dirty="0" smtClean="0"/>
              <a:t>节点</a:t>
            </a:r>
            <a:endParaRPr lang="en-US" altLang="zh-CN" dirty="0" smtClean="0"/>
          </a:p>
          <a:p>
            <a:r>
              <a:rPr lang="zh-CN" altLang="en-US" dirty="0"/>
              <a:t>开启列表</a:t>
            </a:r>
            <a:r>
              <a:rPr lang="en-US" altLang="zh-CN" dirty="0"/>
              <a:t>:</a:t>
            </a:r>
            <a:r>
              <a:rPr lang="zh-CN" altLang="en-US" dirty="0"/>
              <a:t>开启列表中保存所有可能经过的节点信息</a:t>
            </a:r>
            <a:r>
              <a:rPr lang="en-US" altLang="zh-CN" dirty="0"/>
              <a:t>,</a:t>
            </a:r>
            <a:r>
              <a:rPr lang="zh-CN" altLang="en-US" dirty="0"/>
              <a:t>并且这里的节点需要保存其父</a:t>
            </a:r>
            <a:r>
              <a:rPr lang="zh-CN" altLang="en-US" dirty="0" smtClean="0"/>
              <a:t>节点（</a:t>
            </a:r>
            <a:r>
              <a:rPr lang="zh-CN" altLang="en-US" dirty="0"/>
              <a:t>表示当前节点的前继</a:t>
            </a:r>
            <a:r>
              <a:rPr lang="zh-CN" altLang="en-US" dirty="0" smtClean="0"/>
              <a:t>节点）</a:t>
            </a:r>
            <a:endParaRPr lang="en-US" altLang="zh-CN" dirty="0" smtClean="0"/>
          </a:p>
          <a:p>
            <a:r>
              <a:rPr lang="zh-CN" altLang="en-US" dirty="0"/>
              <a:t>关闭列表</a:t>
            </a:r>
            <a:r>
              <a:rPr lang="en-US" altLang="zh-CN" dirty="0"/>
              <a:t>:</a:t>
            </a:r>
            <a:r>
              <a:rPr lang="zh-CN" altLang="en-US" dirty="0"/>
              <a:t>关闭列表中保存不可以到达的节点</a:t>
            </a:r>
            <a:endParaRPr lang="en-US" altLang="zh-CN" dirty="0" smtClean="0"/>
          </a:p>
        </p:txBody>
      </p:sp>
      <p:grpSp>
        <p:nvGrpSpPr>
          <p:cNvPr id="4" name="组合 3"/>
          <p:cNvGrpSpPr/>
          <p:nvPr/>
        </p:nvGrpSpPr>
        <p:grpSpPr>
          <a:xfrm>
            <a:off x="7871512" y="3115733"/>
            <a:ext cx="3875809" cy="2766981"/>
            <a:chOff x="5435600" y="2420938"/>
            <a:chExt cx="3024188" cy="2159000"/>
          </a:xfrm>
        </p:grpSpPr>
        <p:sp>
          <p:nvSpPr>
            <p:cNvPr id="5" name="Rectangle 35"/>
            <p:cNvSpPr>
              <a:spLocks noChangeArrowheads="1"/>
            </p:cNvSpPr>
            <p:nvPr/>
          </p:nvSpPr>
          <p:spPr bwMode="auto">
            <a:xfrm>
              <a:off x="5435600"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Rectangle 36"/>
            <p:cNvSpPr>
              <a:spLocks noChangeArrowheads="1"/>
            </p:cNvSpPr>
            <p:nvPr/>
          </p:nvSpPr>
          <p:spPr bwMode="auto">
            <a:xfrm>
              <a:off x="5867400"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Rectangle 37"/>
            <p:cNvSpPr>
              <a:spLocks noChangeArrowheads="1"/>
            </p:cNvSpPr>
            <p:nvPr/>
          </p:nvSpPr>
          <p:spPr bwMode="auto">
            <a:xfrm>
              <a:off x="6299200"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 name="Rectangle 38"/>
            <p:cNvSpPr>
              <a:spLocks noChangeArrowheads="1"/>
            </p:cNvSpPr>
            <p:nvPr/>
          </p:nvSpPr>
          <p:spPr bwMode="auto">
            <a:xfrm>
              <a:off x="6732588"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 name="Rectangle 39"/>
            <p:cNvSpPr>
              <a:spLocks noChangeArrowheads="1"/>
            </p:cNvSpPr>
            <p:nvPr/>
          </p:nvSpPr>
          <p:spPr bwMode="auto">
            <a:xfrm>
              <a:off x="7164388"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Rectangle 40"/>
            <p:cNvSpPr>
              <a:spLocks noChangeArrowheads="1"/>
            </p:cNvSpPr>
            <p:nvPr/>
          </p:nvSpPr>
          <p:spPr bwMode="auto">
            <a:xfrm>
              <a:off x="7596188"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 name="Rectangle 41"/>
            <p:cNvSpPr>
              <a:spLocks noChangeArrowheads="1"/>
            </p:cNvSpPr>
            <p:nvPr/>
          </p:nvSpPr>
          <p:spPr bwMode="auto">
            <a:xfrm>
              <a:off x="8027988" y="24209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 name="Rectangle 42"/>
            <p:cNvSpPr>
              <a:spLocks noChangeArrowheads="1"/>
            </p:cNvSpPr>
            <p:nvPr/>
          </p:nvSpPr>
          <p:spPr bwMode="auto">
            <a:xfrm>
              <a:off x="5435600" y="2852738"/>
              <a:ext cx="431800" cy="431800"/>
            </a:xfrm>
            <a:prstGeom prst="rect">
              <a:avLst/>
            </a:prstGeom>
            <a:solidFill>
              <a:schemeClr val="bg1">
                <a:lumMod val="65000"/>
              </a:schemeClr>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Rectangle 43"/>
            <p:cNvSpPr>
              <a:spLocks noChangeArrowheads="1"/>
            </p:cNvSpPr>
            <p:nvPr/>
          </p:nvSpPr>
          <p:spPr bwMode="auto">
            <a:xfrm>
              <a:off x="5435600" y="3284538"/>
              <a:ext cx="431800" cy="431800"/>
            </a:xfrm>
            <a:prstGeom prst="rect">
              <a:avLst/>
            </a:prstGeom>
            <a:solidFill>
              <a:schemeClr val="bg1">
                <a:lumMod val="65000"/>
              </a:schemeClr>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 name="Rectangle 44"/>
            <p:cNvSpPr>
              <a:spLocks noChangeArrowheads="1"/>
            </p:cNvSpPr>
            <p:nvPr/>
          </p:nvSpPr>
          <p:spPr bwMode="auto">
            <a:xfrm>
              <a:off x="5435600" y="3716338"/>
              <a:ext cx="431800" cy="431800"/>
            </a:xfrm>
            <a:prstGeom prst="rect">
              <a:avLst/>
            </a:prstGeom>
            <a:solidFill>
              <a:schemeClr val="bg1">
                <a:lumMod val="65000"/>
              </a:schemeClr>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 name="Rectangle 45"/>
            <p:cNvSpPr>
              <a:spLocks noChangeArrowheads="1"/>
            </p:cNvSpPr>
            <p:nvPr/>
          </p:nvSpPr>
          <p:spPr bwMode="auto">
            <a:xfrm>
              <a:off x="5435600"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 name="Rectangle 46"/>
            <p:cNvSpPr>
              <a:spLocks noChangeArrowheads="1"/>
            </p:cNvSpPr>
            <p:nvPr/>
          </p:nvSpPr>
          <p:spPr bwMode="auto">
            <a:xfrm>
              <a:off x="5867400" y="2852738"/>
              <a:ext cx="431800" cy="431800"/>
            </a:xfrm>
            <a:prstGeom prst="rect">
              <a:avLst/>
            </a:prstGeom>
            <a:solidFill>
              <a:schemeClr val="bg1">
                <a:lumMod val="65000"/>
              </a:schemeClr>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 name="Rectangle 47"/>
            <p:cNvSpPr>
              <a:spLocks noChangeArrowheads="1"/>
            </p:cNvSpPr>
            <p:nvPr/>
          </p:nvSpPr>
          <p:spPr bwMode="auto">
            <a:xfrm>
              <a:off x="6299200" y="2852738"/>
              <a:ext cx="431800" cy="431800"/>
            </a:xfrm>
            <a:prstGeom prst="rect">
              <a:avLst/>
            </a:prstGeom>
            <a:solidFill>
              <a:schemeClr val="bg1">
                <a:lumMod val="65000"/>
              </a:schemeClr>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 name="Rectangle 48"/>
            <p:cNvSpPr>
              <a:spLocks noChangeArrowheads="1"/>
            </p:cNvSpPr>
            <p:nvPr/>
          </p:nvSpPr>
          <p:spPr bwMode="auto">
            <a:xfrm>
              <a:off x="6732588" y="2852738"/>
              <a:ext cx="431800" cy="431800"/>
            </a:xfrm>
            <a:prstGeom prst="rect">
              <a:avLst/>
            </a:prstGeom>
            <a:solidFill>
              <a:srgbClr val="00B0F0"/>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 name="Rectangle 49"/>
            <p:cNvSpPr>
              <a:spLocks noChangeArrowheads="1"/>
            </p:cNvSpPr>
            <p:nvPr/>
          </p:nvSpPr>
          <p:spPr bwMode="auto">
            <a:xfrm>
              <a:off x="7164388" y="28527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 name="Rectangle 50"/>
            <p:cNvSpPr>
              <a:spLocks noChangeArrowheads="1"/>
            </p:cNvSpPr>
            <p:nvPr/>
          </p:nvSpPr>
          <p:spPr bwMode="auto">
            <a:xfrm>
              <a:off x="7596188" y="28527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 name="Rectangle 51"/>
            <p:cNvSpPr>
              <a:spLocks noChangeArrowheads="1"/>
            </p:cNvSpPr>
            <p:nvPr/>
          </p:nvSpPr>
          <p:spPr bwMode="auto">
            <a:xfrm>
              <a:off x="8027988" y="28527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 name="Rectangle 52"/>
            <p:cNvSpPr>
              <a:spLocks noChangeArrowheads="1"/>
            </p:cNvSpPr>
            <p:nvPr/>
          </p:nvSpPr>
          <p:spPr bwMode="auto">
            <a:xfrm>
              <a:off x="5867400" y="3284538"/>
              <a:ext cx="431800" cy="431800"/>
            </a:xfrm>
            <a:prstGeom prst="rect">
              <a:avLst/>
            </a:prstGeom>
            <a:solidFill>
              <a:srgbClr val="92D050"/>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 name="Rectangle 53"/>
            <p:cNvSpPr>
              <a:spLocks noChangeArrowheads="1"/>
            </p:cNvSpPr>
            <p:nvPr/>
          </p:nvSpPr>
          <p:spPr bwMode="auto">
            <a:xfrm>
              <a:off x="6299200" y="3284538"/>
              <a:ext cx="431800" cy="431800"/>
            </a:xfrm>
            <a:prstGeom prst="rect">
              <a:avLst/>
            </a:prstGeom>
            <a:solidFill>
              <a:schemeClr val="bg1">
                <a:lumMod val="65000"/>
              </a:schemeClr>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4" name="Rectangle 54"/>
            <p:cNvSpPr>
              <a:spLocks noChangeArrowheads="1"/>
            </p:cNvSpPr>
            <p:nvPr/>
          </p:nvSpPr>
          <p:spPr bwMode="auto">
            <a:xfrm>
              <a:off x="6732588" y="3284538"/>
              <a:ext cx="431800" cy="431800"/>
            </a:xfrm>
            <a:prstGeom prst="rect">
              <a:avLst/>
            </a:prstGeom>
            <a:solidFill>
              <a:srgbClr val="00B0F0"/>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 name="Rectangle 55"/>
            <p:cNvSpPr>
              <a:spLocks noChangeArrowheads="1"/>
            </p:cNvSpPr>
            <p:nvPr/>
          </p:nvSpPr>
          <p:spPr bwMode="auto">
            <a:xfrm>
              <a:off x="7164388" y="32845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 name="Rectangle 56"/>
            <p:cNvSpPr>
              <a:spLocks noChangeArrowheads="1"/>
            </p:cNvSpPr>
            <p:nvPr/>
          </p:nvSpPr>
          <p:spPr bwMode="auto">
            <a:xfrm>
              <a:off x="7596188" y="3284538"/>
              <a:ext cx="431800" cy="431800"/>
            </a:xfrm>
            <a:prstGeom prst="rect">
              <a:avLst/>
            </a:prstGeom>
            <a:solidFill>
              <a:srgbClr val="E54958"/>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 name="Rectangle 57"/>
            <p:cNvSpPr>
              <a:spLocks noChangeArrowheads="1"/>
            </p:cNvSpPr>
            <p:nvPr/>
          </p:nvSpPr>
          <p:spPr bwMode="auto">
            <a:xfrm>
              <a:off x="8027988" y="32845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 name="Rectangle 58"/>
            <p:cNvSpPr>
              <a:spLocks noChangeArrowheads="1"/>
            </p:cNvSpPr>
            <p:nvPr/>
          </p:nvSpPr>
          <p:spPr bwMode="auto">
            <a:xfrm>
              <a:off x="5867400" y="3716338"/>
              <a:ext cx="431800" cy="431800"/>
            </a:xfrm>
            <a:prstGeom prst="rect">
              <a:avLst/>
            </a:prstGeom>
            <a:solidFill>
              <a:schemeClr val="bg1">
                <a:lumMod val="65000"/>
              </a:schemeClr>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9" name="Rectangle 59"/>
            <p:cNvSpPr>
              <a:spLocks noChangeArrowheads="1"/>
            </p:cNvSpPr>
            <p:nvPr/>
          </p:nvSpPr>
          <p:spPr bwMode="auto">
            <a:xfrm>
              <a:off x="6299200" y="3716338"/>
              <a:ext cx="431800" cy="431800"/>
            </a:xfrm>
            <a:prstGeom prst="rect">
              <a:avLst/>
            </a:prstGeom>
            <a:solidFill>
              <a:schemeClr val="bg1">
                <a:lumMod val="65000"/>
              </a:schemeClr>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 name="Rectangle 60"/>
            <p:cNvSpPr>
              <a:spLocks noChangeArrowheads="1"/>
            </p:cNvSpPr>
            <p:nvPr/>
          </p:nvSpPr>
          <p:spPr bwMode="auto">
            <a:xfrm>
              <a:off x="6732588" y="3716338"/>
              <a:ext cx="431800" cy="431800"/>
            </a:xfrm>
            <a:prstGeom prst="rect">
              <a:avLst/>
            </a:prstGeom>
            <a:solidFill>
              <a:srgbClr val="00B0F0"/>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 name="Rectangle 61"/>
            <p:cNvSpPr>
              <a:spLocks noChangeArrowheads="1"/>
            </p:cNvSpPr>
            <p:nvPr/>
          </p:nvSpPr>
          <p:spPr bwMode="auto">
            <a:xfrm>
              <a:off x="7164388" y="37163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 name="Rectangle 62"/>
            <p:cNvSpPr>
              <a:spLocks noChangeArrowheads="1"/>
            </p:cNvSpPr>
            <p:nvPr/>
          </p:nvSpPr>
          <p:spPr bwMode="auto">
            <a:xfrm>
              <a:off x="7596188" y="37163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 name="Rectangle 63"/>
            <p:cNvSpPr>
              <a:spLocks noChangeArrowheads="1"/>
            </p:cNvSpPr>
            <p:nvPr/>
          </p:nvSpPr>
          <p:spPr bwMode="auto">
            <a:xfrm>
              <a:off x="8027988" y="37163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 name="Rectangle 64"/>
            <p:cNvSpPr>
              <a:spLocks noChangeArrowheads="1"/>
            </p:cNvSpPr>
            <p:nvPr/>
          </p:nvSpPr>
          <p:spPr bwMode="auto">
            <a:xfrm>
              <a:off x="5867400"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5" name="Rectangle 65"/>
            <p:cNvSpPr>
              <a:spLocks noChangeArrowheads="1"/>
            </p:cNvSpPr>
            <p:nvPr/>
          </p:nvSpPr>
          <p:spPr bwMode="auto">
            <a:xfrm>
              <a:off x="6299200"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 name="Rectangle 66"/>
            <p:cNvSpPr>
              <a:spLocks noChangeArrowheads="1"/>
            </p:cNvSpPr>
            <p:nvPr/>
          </p:nvSpPr>
          <p:spPr bwMode="auto">
            <a:xfrm>
              <a:off x="6732588"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7" name="Rectangle 67"/>
            <p:cNvSpPr>
              <a:spLocks noChangeArrowheads="1"/>
            </p:cNvSpPr>
            <p:nvPr/>
          </p:nvSpPr>
          <p:spPr bwMode="auto">
            <a:xfrm>
              <a:off x="7164388"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 name="Rectangle 68"/>
            <p:cNvSpPr>
              <a:spLocks noChangeArrowheads="1"/>
            </p:cNvSpPr>
            <p:nvPr/>
          </p:nvSpPr>
          <p:spPr bwMode="auto">
            <a:xfrm>
              <a:off x="7596188"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9" name="Rectangle 69"/>
            <p:cNvSpPr>
              <a:spLocks noChangeArrowheads="1"/>
            </p:cNvSpPr>
            <p:nvPr/>
          </p:nvSpPr>
          <p:spPr bwMode="auto">
            <a:xfrm>
              <a:off x="8027988" y="4148138"/>
              <a:ext cx="431800" cy="431800"/>
            </a:xfrm>
            <a:prstGeom prst="rect">
              <a:avLst/>
            </a:prstGeom>
            <a:solidFill>
              <a:schemeClr val="bg1"/>
            </a:solidFill>
            <a:ln w="8572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40" name="Line 21"/>
          <p:cNvSpPr>
            <a:spLocks noChangeShapeType="1"/>
          </p:cNvSpPr>
          <p:nvPr/>
        </p:nvSpPr>
        <p:spPr bwMode="auto">
          <a:xfrm>
            <a:off x="7869476" y="4503000"/>
            <a:ext cx="47616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41" name="Line 21"/>
          <p:cNvSpPr>
            <a:spLocks noChangeShapeType="1"/>
          </p:cNvSpPr>
          <p:nvPr/>
        </p:nvSpPr>
        <p:spPr bwMode="auto">
          <a:xfrm flipH="1">
            <a:off x="9006771" y="4503000"/>
            <a:ext cx="474131"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cxnSp>
        <p:nvCxnSpPr>
          <p:cNvPr id="44" name="直接箭头连接符 43"/>
          <p:cNvCxnSpPr>
            <a:stCxn id="16" idx="0"/>
          </p:cNvCxnSpPr>
          <p:nvPr/>
        </p:nvCxnSpPr>
        <p:spPr>
          <a:xfrm>
            <a:off x="8701606" y="3669129"/>
            <a:ext cx="359" cy="55339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8701606" y="4793576"/>
            <a:ext cx="0" cy="53574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a:off x="9007492" y="3775771"/>
            <a:ext cx="400997" cy="44675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7869476" y="4796053"/>
            <a:ext cx="524931" cy="54461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flipV="1">
            <a:off x="9001847" y="4819870"/>
            <a:ext cx="479055" cy="49179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7936132" y="3773435"/>
            <a:ext cx="488186" cy="46995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571481"/>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：遗传算法与蚁群算法简介</a:t>
            </a:r>
          </a:p>
        </p:txBody>
      </p:sp>
      <p:sp>
        <p:nvSpPr>
          <p:cNvPr id="3" name="内容占位符 2"/>
          <p:cNvSpPr>
            <a:spLocks noGrp="1"/>
          </p:cNvSpPr>
          <p:nvPr>
            <p:ph idx="1"/>
          </p:nvPr>
        </p:nvSpPr>
        <p:spPr/>
        <p:txBody>
          <a:bodyPr/>
          <a:lstStyle/>
          <a:p>
            <a:r>
              <a:rPr lang="zh-CN" altLang="en-US" dirty="0"/>
              <a:t>路径评分</a:t>
            </a:r>
            <a:r>
              <a:rPr lang="en-US" altLang="zh-CN" dirty="0" smtClean="0"/>
              <a:t>F:F=G+H</a:t>
            </a:r>
            <a:endParaRPr lang="en-US" altLang="zh-CN" dirty="0"/>
          </a:p>
          <a:p>
            <a:pPr lvl="1"/>
            <a:r>
              <a:rPr lang="en-US" altLang="zh-CN" dirty="0" smtClean="0"/>
              <a:t>G=</a:t>
            </a:r>
            <a:r>
              <a:rPr lang="zh-CN" altLang="en-US" dirty="0" smtClean="0"/>
              <a:t>从</a:t>
            </a:r>
            <a:r>
              <a:rPr lang="zh-CN" altLang="en-US" dirty="0"/>
              <a:t>起点</a:t>
            </a:r>
            <a:r>
              <a:rPr lang="en-US" altLang="zh-CN" dirty="0"/>
              <a:t>A</a:t>
            </a:r>
            <a:r>
              <a:rPr lang="zh-CN" altLang="en-US" dirty="0"/>
              <a:t>，沿着产生的路径，移动到网格上指定方格的移动</a:t>
            </a:r>
            <a:r>
              <a:rPr lang="zh-CN" altLang="en-US" dirty="0" smtClean="0"/>
              <a:t>耗费，一般情况下</a:t>
            </a:r>
            <a:r>
              <a:rPr lang="zh-CN" altLang="en-US" dirty="0"/>
              <a:t>令水平或者垂直移动的耗费为</a:t>
            </a:r>
            <a:r>
              <a:rPr lang="en-US" altLang="zh-CN" dirty="0"/>
              <a:t>10</a:t>
            </a:r>
            <a:r>
              <a:rPr lang="zh-CN" altLang="en-US" dirty="0"/>
              <a:t>，对角线方向耗费为</a:t>
            </a:r>
            <a:r>
              <a:rPr lang="en-US" altLang="zh-CN" dirty="0"/>
              <a:t>14</a:t>
            </a:r>
            <a:endParaRPr lang="en-US" altLang="zh-CN" dirty="0" smtClean="0"/>
          </a:p>
          <a:p>
            <a:pPr lvl="1"/>
            <a:r>
              <a:rPr lang="en-US" altLang="zh-CN" dirty="0" smtClean="0"/>
              <a:t>H=</a:t>
            </a:r>
            <a:r>
              <a:rPr lang="zh-CN" altLang="en-US" dirty="0" smtClean="0"/>
              <a:t>从</a:t>
            </a:r>
            <a:r>
              <a:rPr lang="zh-CN" altLang="en-US" dirty="0"/>
              <a:t>网格上那个方格移动到终点</a:t>
            </a:r>
            <a:r>
              <a:rPr lang="en-US" altLang="zh-CN" dirty="0"/>
              <a:t>B</a:t>
            </a:r>
            <a:r>
              <a:rPr lang="zh-CN" altLang="en-US" dirty="0"/>
              <a:t>的预估移动</a:t>
            </a:r>
            <a:r>
              <a:rPr lang="zh-CN" altLang="en-US" dirty="0" smtClean="0"/>
              <a:t>耗费</a:t>
            </a:r>
            <a:r>
              <a:rPr lang="en-US" altLang="zh-CN" dirty="0" smtClean="0"/>
              <a:t>(</a:t>
            </a:r>
            <a:r>
              <a:rPr lang="zh-CN" altLang="en-US" dirty="0"/>
              <a:t>这经常被称为启发式的，可能会</a:t>
            </a:r>
            <a:r>
              <a:rPr lang="zh-CN" altLang="en-US" dirty="0" smtClean="0"/>
              <a:t>让大家有点</a:t>
            </a:r>
            <a:r>
              <a:rPr lang="zh-CN" altLang="en-US" dirty="0"/>
              <a:t>迷惑。这样叫的原因是因为它只是</a:t>
            </a:r>
            <a:r>
              <a:rPr lang="zh-CN" altLang="en-US" dirty="0" smtClean="0"/>
              <a:t>个评估猜测</a:t>
            </a:r>
            <a:r>
              <a:rPr lang="zh-CN" altLang="en-US" dirty="0"/>
              <a:t>。我们没办法事先知道路径</a:t>
            </a:r>
            <a:r>
              <a:rPr lang="zh-CN" altLang="en-US" dirty="0" smtClean="0"/>
              <a:t>的确切长度</a:t>
            </a:r>
            <a:r>
              <a:rPr lang="zh-CN" altLang="en-US" dirty="0"/>
              <a:t>，因为路上可能存在各种</a:t>
            </a:r>
            <a:r>
              <a:rPr lang="zh-CN" altLang="en-US" dirty="0" smtClean="0"/>
              <a:t>障碍导致节点不可达</a:t>
            </a:r>
            <a:r>
              <a:rPr lang="en-US" altLang="zh-CN" dirty="0" smtClean="0"/>
              <a:t>)</a:t>
            </a:r>
            <a:r>
              <a:rPr lang="zh-CN" altLang="en-US" dirty="0" smtClean="0"/>
              <a:t>，</a:t>
            </a:r>
            <a:r>
              <a:rPr lang="en-US" altLang="zh-CN" dirty="0" smtClean="0"/>
              <a:t>H</a:t>
            </a:r>
            <a:r>
              <a:rPr lang="zh-CN" altLang="en-US" dirty="0"/>
              <a:t>值可以用不同的方法估算</a:t>
            </a:r>
            <a:r>
              <a:rPr lang="zh-CN" altLang="en-US" dirty="0" smtClean="0"/>
              <a:t>。接下来使用</a:t>
            </a:r>
            <a:r>
              <a:rPr lang="zh-CN" altLang="en-US" dirty="0"/>
              <a:t>的方法被称为曼哈顿方法，它计算从当前格到目的格之间水平和垂直的方格的数量总和，忽略对角线方向。然后把结果乘以</a:t>
            </a:r>
            <a:r>
              <a:rPr lang="en-US" altLang="zh-CN" dirty="0"/>
              <a:t>10</a:t>
            </a:r>
            <a:endParaRPr lang="en-US" altLang="zh-CN" dirty="0" smtClean="0"/>
          </a:p>
          <a:p>
            <a:endParaRPr lang="zh-CN" altLang="en-US" dirty="0"/>
          </a:p>
        </p:txBody>
      </p:sp>
    </p:spTree>
    <p:extLst>
      <p:ext uri="{BB962C8B-B14F-4D97-AF65-F5344CB8AC3E}">
        <p14:creationId xmlns:p14="http://schemas.microsoft.com/office/powerpoint/2010/main" val="3447057389"/>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：遗传算法与蚁群算法简介</a:t>
            </a:r>
          </a:p>
        </p:txBody>
      </p:sp>
      <p:sp>
        <p:nvSpPr>
          <p:cNvPr id="3" name="内容占位符 2"/>
          <p:cNvSpPr>
            <a:spLocks noGrp="1"/>
          </p:cNvSpPr>
          <p:nvPr>
            <p:ph idx="1"/>
          </p:nvPr>
        </p:nvSpPr>
        <p:spPr/>
        <p:txBody>
          <a:bodyPr>
            <a:normAutofit fontScale="92500" lnSpcReduction="20000"/>
          </a:bodyPr>
          <a:lstStyle/>
          <a:p>
            <a:r>
              <a:rPr lang="en-US" altLang="zh-CN" dirty="0" smtClean="0"/>
              <a:t>A</a:t>
            </a:r>
            <a:r>
              <a:rPr lang="zh-CN" altLang="en-US" dirty="0" smtClean="0"/>
              <a:t>*算法检索过程</a:t>
            </a:r>
            <a:r>
              <a:rPr lang="en-US" altLang="zh-CN" dirty="0" smtClean="0"/>
              <a:t>(</a:t>
            </a:r>
            <a:r>
              <a:rPr lang="zh-CN" altLang="en-US" dirty="0" smtClean="0"/>
              <a:t>课程案例：</a:t>
            </a:r>
            <a:r>
              <a:rPr lang="en-US" altLang="zh-CN" dirty="0" smtClean="0">
                <a:hlinkClick r:id="rId2" action="ppaction://hlinkfile"/>
              </a:rPr>
              <a:t>AStar.java</a:t>
            </a:r>
            <a:r>
              <a:rPr lang="en-US" altLang="zh-CN" dirty="0" smtClean="0">
                <a:hlinkClick r:id="rId3" action="ppaction://hlinkfile"/>
              </a:rPr>
              <a:t>AStarEstimate.java</a:t>
            </a:r>
            <a:r>
              <a:rPr lang="en-US" altLang="zh-CN" dirty="0" smtClean="0">
                <a:hlinkClick r:id="rId4" action="ppaction://hlinkfile"/>
              </a:rPr>
              <a:t>TestAStar.java</a:t>
            </a:r>
            <a:r>
              <a:rPr lang="en-US" altLang="zh-CN" dirty="0"/>
              <a:t>)</a:t>
            </a:r>
            <a:r>
              <a:rPr lang="zh-CN" altLang="en-US" dirty="0" smtClean="0"/>
              <a:t>：</a:t>
            </a:r>
            <a:endParaRPr lang="en-US" altLang="zh-CN" dirty="0" smtClean="0"/>
          </a:p>
          <a:p>
            <a:r>
              <a:rPr lang="zh-CN" altLang="en-US" dirty="0"/>
              <a:t>将起始节点添加到开启列表</a:t>
            </a:r>
            <a:endParaRPr lang="en-US" altLang="zh-CN" dirty="0"/>
          </a:p>
          <a:p>
            <a:r>
              <a:rPr lang="zh-CN" altLang="en-US" dirty="0"/>
              <a:t>重复如下</a:t>
            </a:r>
            <a:r>
              <a:rPr lang="zh-CN" altLang="en-US" dirty="0" smtClean="0"/>
              <a:t>内容：</a:t>
            </a:r>
            <a:endParaRPr lang="en-US" altLang="zh-CN" dirty="0" smtClean="0"/>
          </a:p>
          <a:p>
            <a:pPr lvl="1"/>
            <a:r>
              <a:rPr lang="zh-CN" altLang="en-US" dirty="0"/>
              <a:t>寻找开启列表中</a:t>
            </a:r>
            <a:r>
              <a:rPr lang="en-US" altLang="zh-CN" dirty="0"/>
              <a:t>F</a:t>
            </a:r>
            <a:r>
              <a:rPr lang="zh-CN" altLang="en-US" dirty="0"/>
              <a:t>值最低的节点</a:t>
            </a:r>
            <a:r>
              <a:rPr lang="en-US" altLang="zh-CN" dirty="0"/>
              <a:t>.</a:t>
            </a:r>
            <a:r>
              <a:rPr lang="zh-CN" altLang="en-US" dirty="0"/>
              <a:t>称其当前节点</a:t>
            </a:r>
            <a:endParaRPr lang="en-US" altLang="zh-CN" dirty="0" smtClean="0"/>
          </a:p>
          <a:p>
            <a:pPr lvl="1"/>
            <a:r>
              <a:rPr lang="zh-CN" altLang="en-US" dirty="0"/>
              <a:t>把当前节点从开启列表中删除并加入关闭</a:t>
            </a:r>
            <a:r>
              <a:rPr lang="zh-CN" altLang="en-US" dirty="0" smtClean="0"/>
              <a:t>列表</a:t>
            </a:r>
            <a:endParaRPr lang="en-US" altLang="zh-CN" dirty="0" smtClean="0"/>
          </a:p>
          <a:p>
            <a:pPr lvl="1"/>
            <a:r>
              <a:rPr lang="zh-CN" altLang="en-US" dirty="0"/>
              <a:t>对相邻可行的节点若不在开启列表中</a:t>
            </a:r>
            <a:r>
              <a:rPr lang="en-US" altLang="zh-CN" dirty="0"/>
              <a:t>,</a:t>
            </a:r>
            <a:r>
              <a:rPr lang="zh-CN" altLang="en-US" dirty="0"/>
              <a:t>则设置当前点为父结点并计算其</a:t>
            </a:r>
            <a:r>
              <a:rPr lang="en-US" altLang="zh-CN" dirty="0"/>
              <a:t>F</a:t>
            </a:r>
            <a:r>
              <a:rPr lang="zh-CN" altLang="en-US" dirty="0"/>
              <a:t>值加入开启列表</a:t>
            </a:r>
            <a:r>
              <a:rPr lang="en-US" altLang="zh-CN" dirty="0"/>
              <a:t>;</a:t>
            </a:r>
            <a:r>
              <a:rPr lang="zh-CN" altLang="en-US" dirty="0"/>
              <a:t>若在开启列表中则比较若当前</a:t>
            </a:r>
            <a:r>
              <a:rPr lang="en-US" altLang="zh-CN" dirty="0"/>
              <a:t>F</a:t>
            </a:r>
            <a:r>
              <a:rPr lang="zh-CN" altLang="en-US" dirty="0"/>
              <a:t>值小则改变其父节点并更新</a:t>
            </a:r>
            <a:r>
              <a:rPr lang="en-US" altLang="zh-CN" dirty="0"/>
              <a:t>F</a:t>
            </a:r>
            <a:r>
              <a:rPr lang="zh-CN" altLang="en-US" dirty="0"/>
              <a:t>值</a:t>
            </a:r>
            <a:r>
              <a:rPr lang="en-US" altLang="zh-CN" dirty="0"/>
              <a:t>,</a:t>
            </a:r>
            <a:r>
              <a:rPr lang="zh-CN" altLang="en-US" dirty="0"/>
              <a:t>否则不作任何</a:t>
            </a:r>
            <a:r>
              <a:rPr lang="zh-CN" altLang="en-US" dirty="0" smtClean="0"/>
              <a:t>事</a:t>
            </a:r>
            <a:endParaRPr lang="en-US" altLang="zh-CN" dirty="0" smtClean="0"/>
          </a:p>
          <a:p>
            <a:pPr lvl="1"/>
            <a:r>
              <a:rPr lang="zh-CN" altLang="en-US" dirty="0" smtClean="0"/>
              <a:t>终止，找到</a:t>
            </a:r>
            <a:r>
              <a:rPr lang="zh-CN" altLang="en-US" dirty="0"/>
              <a:t>目标或者开启列表已经为空仍旧没有找到列表</a:t>
            </a:r>
            <a:r>
              <a:rPr lang="en-US" altLang="zh-CN" dirty="0"/>
              <a:t>.</a:t>
            </a:r>
            <a:r>
              <a:rPr lang="zh-CN" altLang="en-US" dirty="0"/>
              <a:t>前者查找成功</a:t>
            </a:r>
            <a:r>
              <a:rPr lang="en-US" altLang="zh-CN" dirty="0"/>
              <a:t>,</a:t>
            </a:r>
            <a:r>
              <a:rPr lang="zh-CN" altLang="en-US" dirty="0"/>
              <a:t>后者说明路径并不</a:t>
            </a:r>
            <a:r>
              <a:rPr lang="zh-CN" altLang="en-US" dirty="0" smtClean="0"/>
              <a:t>存在</a:t>
            </a:r>
            <a:endParaRPr lang="en-US" altLang="zh-CN" dirty="0" smtClean="0"/>
          </a:p>
          <a:p>
            <a:r>
              <a:rPr lang="zh-CN" altLang="en-US" dirty="0"/>
              <a:t>保存</a:t>
            </a:r>
            <a:r>
              <a:rPr lang="zh-CN" altLang="en-US" dirty="0" smtClean="0"/>
              <a:t>路径，从</a:t>
            </a:r>
            <a:r>
              <a:rPr lang="zh-CN" altLang="en-US" dirty="0"/>
              <a:t>目标格开始，沿着每一格的父节点移动直到回到起始格</a:t>
            </a:r>
            <a:endParaRPr lang="en-US" altLang="zh-CN" dirty="0" smtClean="0"/>
          </a:p>
        </p:txBody>
      </p:sp>
    </p:spTree>
    <p:extLst>
      <p:ext uri="{BB962C8B-B14F-4D97-AF65-F5344CB8AC3E}">
        <p14:creationId xmlns:p14="http://schemas.microsoft.com/office/powerpoint/2010/main" val="30074058"/>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：遗传算法与蚁群算法简介</a:t>
            </a:r>
          </a:p>
        </p:txBody>
      </p:sp>
      <p:sp>
        <p:nvSpPr>
          <p:cNvPr id="3" name="内容占位符 2"/>
          <p:cNvSpPr>
            <a:spLocks noGrp="1"/>
          </p:cNvSpPr>
          <p:nvPr>
            <p:ph idx="1"/>
          </p:nvPr>
        </p:nvSpPr>
        <p:spPr/>
        <p:txBody>
          <a:bodyPr>
            <a:normAutofit fontScale="70000" lnSpcReduction="20000"/>
          </a:bodyPr>
          <a:lstStyle/>
          <a:p>
            <a:r>
              <a:rPr lang="en-US" altLang="zh-CN" dirty="0" smtClean="0"/>
              <a:t>A</a:t>
            </a:r>
            <a:r>
              <a:rPr lang="zh-CN" altLang="en-US" dirty="0" smtClean="0"/>
              <a:t>*算法适用于预先知道目标位置的情况，如果在无法获知目标具体位置的情况下需要获取较为优化的路径则可以使用遗传算法解决（例如，物流领域获取优化的配送方案，在方案未知的情况下，可派出大量的配送员进行路径摸索，没人记录摸索的结果，在海量数据采样的情况下将能够获取到相对较为优化的结果）</a:t>
            </a:r>
            <a:endParaRPr lang="en-US" altLang="zh-CN" dirty="0" smtClean="0"/>
          </a:p>
          <a:p>
            <a:r>
              <a:rPr lang="zh-CN" altLang="en-US" dirty="0"/>
              <a:t>遗传</a:t>
            </a:r>
            <a:r>
              <a:rPr lang="zh-CN" altLang="en-US" dirty="0" smtClean="0"/>
              <a:t>算法是</a:t>
            </a:r>
            <a:r>
              <a:rPr lang="zh-CN" altLang="en-US" dirty="0"/>
              <a:t>模拟达尔文生物进化论的自然选择和遗传学机理的生物进化过程的计算模型，是一种通过模拟自然进化过程搜索最优解的方法。遗传算法是从代表问题可能潜在的解集的一个</a:t>
            </a:r>
            <a:r>
              <a:rPr lang="zh-CN" altLang="en-US" dirty="0" smtClean="0"/>
              <a:t>种群开始</a:t>
            </a:r>
            <a:r>
              <a:rPr lang="zh-CN" altLang="en-US" dirty="0"/>
              <a:t>的，而一个种群则由经过</a:t>
            </a:r>
            <a:r>
              <a:rPr lang="zh-CN" altLang="en-US" dirty="0" smtClean="0"/>
              <a:t>基因编码</a:t>
            </a:r>
            <a:r>
              <a:rPr lang="zh-CN" altLang="en-US" dirty="0"/>
              <a:t>的一定数目的</a:t>
            </a:r>
            <a:r>
              <a:rPr lang="zh-CN" altLang="en-US" dirty="0" smtClean="0"/>
              <a:t>个体组成</a:t>
            </a:r>
            <a:r>
              <a:rPr lang="zh-CN" altLang="en-US" dirty="0"/>
              <a:t>。每个个体实际上是</a:t>
            </a:r>
            <a:r>
              <a:rPr lang="zh-CN" altLang="en-US" dirty="0" smtClean="0"/>
              <a:t>染色体带有</a:t>
            </a:r>
            <a:r>
              <a:rPr lang="zh-CN" altLang="en-US" dirty="0"/>
              <a:t>特征的实体。染色体作为遗传物质的主要载体，即多个基因的集合，其内部表现（即基因型）是某种基因</a:t>
            </a:r>
            <a:r>
              <a:rPr lang="zh-CN" altLang="en-US" dirty="0" smtClean="0"/>
              <a:t>组合。初</a:t>
            </a:r>
            <a:r>
              <a:rPr lang="zh-CN" altLang="en-US" dirty="0"/>
              <a:t>代种群产生之后，按照适者生存和优胜劣汰的原理，逐</a:t>
            </a:r>
            <a:r>
              <a:rPr lang="zh-CN" altLang="en-US" dirty="0" smtClean="0"/>
              <a:t>代演化</a:t>
            </a:r>
            <a:r>
              <a:rPr lang="zh-CN" altLang="en-US" dirty="0"/>
              <a:t>产生出越来越好的近似解，在每一代，根据问题域中个体的适应</a:t>
            </a:r>
            <a:r>
              <a:rPr lang="zh-CN" altLang="en-US" dirty="0" smtClean="0"/>
              <a:t>度大小选择个体</a:t>
            </a:r>
            <a:r>
              <a:rPr lang="zh-CN" altLang="en-US" dirty="0"/>
              <a:t>，并借助于自然遗传学的遗传</a:t>
            </a:r>
            <a:r>
              <a:rPr lang="zh-CN" altLang="en-US" dirty="0" smtClean="0"/>
              <a:t>算子进行</a:t>
            </a:r>
            <a:r>
              <a:rPr lang="zh-CN" altLang="en-US" dirty="0"/>
              <a:t>组合</a:t>
            </a:r>
            <a:r>
              <a:rPr lang="zh-CN" altLang="en-US" dirty="0" smtClean="0"/>
              <a:t>交叉和变异产生</a:t>
            </a:r>
            <a:r>
              <a:rPr lang="zh-CN" altLang="en-US" dirty="0"/>
              <a:t>出代表新的解集的种群。这个过程将导致种群像自然进化一样的后生代种群比前代更加适应于环境，末代种群中的最优个体经过</a:t>
            </a:r>
            <a:r>
              <a:rPr lang="zh-CN" altLang="en-US" dirty="0" smtClean="0"/>
              <a:t>解码可以</a:t>
            </a:r>
            <a:r>
              <a:rPr lang="zh-CN" altLang="en-US" dirty="0"/>
              <a:t>作为问题近似最优解</a:t>
            </a:r>
            <a:endParaRPr lang="en-US" altLang="zh-CN" dirty="0"/>
          </a:p>
          <a:p>
            <a:endParaRPr lang="zh-CN" altLang="en-US" dirty="0"/>
          </a:p>
        </p:txBody>
      </p:sp>
    </p:spTree>
    <p:extLst>
      <p:ext uri="{BB962C8B-B14F-4D97-AF65-F5344CB8AC3E}">
        <p14:creationId xmlns:p14="http://schemas.microsoft.com/office/powerpoint/2010/main" val="2204488201"/>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：遗传算法与蚁群算法简介</a:t>
            </a:r>
          </a:p>
        </p:txBody>
      </p:sp>
      <p:sp>
        <p:nvSpPr>
          <p:cNvPr id="3" name="内容占位符 2"/>
          <p:cNvSpPr>
            <a:spLocks noGrp="1"/>
          </p:cNvSpPr>
          <p:nvPr>
            <p:ph idx="1"/>
          </p:nvPr>
        </p:nvSpPr>
        <p:spPr/>
        <p:txBody>
          <a:bodyPr>
            <a:normAutofit fontScale="92500"/>
          </a:bodyPr>
          <a:lstStyle/>
          <a:p>
            <a:r>
              <a:rPr lang="zh-CN" altLang="en-US" dirty="0" smtClean="0"/>
              <a:t>在遗传算法中，比较常用的是蚁群算法</a:t>
            </a:r>
            <a:endParaRPr lang="en-US" altLang="zh-CN" dirty="0" smtClean="0"/>
          </a:p>
          <a:p>
            <a:r>
              <a:rPr lang="zh-CN" altLang="en-US" dirty="0"/>
              <a:t>各个蚂蚁在没有事先告诉他们食物在什么地方的前提下开始寻找食物。当一只找到食物以后，它会向环境释放一种挥发性分泌物</a:t>
            </a:r>
            <a:r>
              <a:rPr lang="en-US" altLang="zh-CN" dirty="0" smtClean="0"/>
              <a:t>pheromone(</a:t>
            </a:r>
            <a:r>
              <a:rPr lang="zh-CN" altLang="en-US" dirty="0"/>
              <a:t>称为信息素</a:t>
            </a:r>
            <a:r>
              <a:rPr lang="en-US" altLang="zh-CN" dirty="0"/>
              <a:t>,</a:t>
            </a:r>
            <a:r>
              <a:rPr lang="zh-CN" altLang="en-US" dirty="0"/>
              <a:t>该物质随着时间的推移会逐渐挥发消失，信息素浓度的大小表征路径的远近</a:t>
            </a:r>
            <a:r>
              <a:rPr lang="en-US" altLang="zh-CN" dirty="0"/>
              <a:t>)</a:t>
            </a:r>
            <a:r>
              <a:rPr lang="zh-CN" altLang="en-US" dirty="0"/>
              <a:t>来实现的，吸引其他的蚂蚁过来，这样越来越多的蚂蚁会找到食物。有些蚂蚁并没有像其它蚂蚁一样总重复同样的路，他们会另辟蹊径，如果另开辟的道路比原来的其他道路更短，那么，渐渐地，更多的蚂蚁被吸引到这条较短的路上来。最后，经过一段时间运行，可能会出现一条最短的路径被大多数蚂蚁重复着</a:t>
            </a:r>
          </a:p>
        </p:txBody>
      </p:sp>
    </p:spTree>
    <p:extLst>
      <p:ext uri="{BB962C8B-B14F-4D97-AF65-F5344CB8AC3E}">
        <p14:creationId xmlns:p14="http://schemas.microsoft.com/office/powerpoint/2010/main" val="392440912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链表和数组的区别：</a:t>
            </a:r>
            <a:endParaRPr lang="en-US" altLang="zh-CN" dirty="0" smtClean="0"/>
          </a:p>
          <a:p>
            <a:pPr lvl="1"/>
            <a:r>
              <a:rPr lang="zh-CN" altLang="en-US" dirty="0"/>
              <a:t>解决了数组无法动态增长及减小的问题</a:t>
            </a:r>
            <a:endParaRPr lang="en-US" altLang="zh-CN" dirty="0"/>
          </a:p>
          <a:p>
            <a:pPr lvl="1"/>
            <a:r>
              <a:rPr lang="zh-CN" altLang="en-US" dirty="0"/>
              <a:t>插入删除的效率非常高</a:t>
            </a:r>
          </a:p>
          <a:p>
            <a:r>
              <a:rPr lang="zh-CN" altLang="en-US" dirty="0" smtClean="0"/>
              <a:t>虽然链表的特点决定了它在应用中的用途非常广泛，但是我们也必须认识到，由于数组直接采用了内存偏移量的方式访问元素，而链表需要通过节点与节点之间通过引用建立的关系来访问元素，因此，</a:t>
            </a:r>
            <a:r>
              <a:rPr lang="zh-CN" altLang="en-US" b="1" dirty="0" smtClean="0">
                <a:solidFill>
                  <a:srgbClr val="C00000"/>
                </a:solidFill>
              </a:rPr>
              <a:t>数组的元素寻址访问效率要高于链表</a:t>
            </a:r>
            <a:endParaRPr lang="en-US" altLang="zh-CN" b="1" dirty="0" smtClean="0">
              <a:solidFill>
                <a:srgbClr val="C00000"/>
              </a:solidFill>
            </a:endParaRPr>
          </a:p>
          <a:p>
            <a:endParaRPr lang="en-US" altLang="zh-CN" dirty="0"/>
          </a:p>
          <a:p>
            <a:endParaRPr lang="zh-CN" altLang="en-US" dirty="0"/>
          </a:p>
        </p:txBody>
      </p:sp>
    </p:spTree>
    <p:extLst>
      <p:ext uri="{BB962C8B-B14F-4D97-AF65-F5344CB8AC3E}">
        <p14:creationId xmlns:p14="http://schemas.microsoft.com/office/powerpoint/2010/main" val="3359107103"/>
      </p:ext>
    </p:extLst>
  </p:cSld>
  <p:clrMapOvr>
    <a:masterClrMapping/>
  </p:clrMapOvr>
  <p:transition spd="slow">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：遗传算法与蚁群算法简介</a:t>
            </a:r>
          </a:p>
        </p:txBody>
      </p:sp>
      <p:sp>
        <p:nvSpPr>
          <p:cNvPr id="3" name="内容占位符 2"/>
          <p:cNvSpPr>
            <a:spLocks noGrp="1"/>
          </p:cNvSpPr>
          <p:nvPr>
            <p:ph idx="1"/>
          </p:nvPr>
        </p:nvSpPr>
        <p:spPr/>
        <p:txBody>
          <a:bodyPr>
            <a:normAutofit lnSpcReduction="10000"/>
          </a:bodyPr>
          <a:lstStyle/>
          <a:p>
            <a:r>
              <a:rPr lang="zh-CN" altLang="en-US" dirty="0" smtClean="0"/>
              <a:t>蚁群算法用于解决</a:t>
            </a:r>
            <a:r>
              <a:rPr lang="en-US" altLang="zh-CN" dirty="0" smtClean="0"/>
              <a:t>TSP</a:t>
            </a:r>
            <a:r>
              <a:rPr lang="zh-CN" altLang="en-US" dirty="0" smtClean="0"/>
              <a:t>问题具有先天优势</a:t>
            </a:r>
            <a:endParaRPr lang="en-US" altLang="zh-CN" dirty="0" smtClean="0"/>
          </a:p>
          <a:p>
            <a:r>
              <a:rPr lang="zh-CN" altLang="en-US" dirty="0"/>
              <a:t>旅行商问题，即</a:t>
            </a:r>
            <a:r>
              <a:rPr lang="en-US" altLang="zh-CN" dirty="0"/>
              <a:t>TSP</a:t>
            </a:r>
            <a:r>
              <a:rPr lang="zh-CN" altLang="en-US" dirty="0"/>
              <a:t>问题（</a:t>
            </a:r>
            <a:r>
              <a:rPr lang="en-US" altLang="zh-CN" dirty="0" err="1" smtClean="0"/>
              <a:t>TravellingSalesmanProblem</a:t>
            </a:r>
            <a:r>
              <a:rPr lang="zh-CN" altLang="en-US" dirty="0"/>
              <a:t>）又译为旅行推销员问题、货郎担问题，是数学领域中著名问题之一。假设有一个旅行商人要拜访</a:t>
            </a:r>
            <a:r>
              <a:rPr lang="en-US" altLang="zh-CN" dirty="0"/>
              <a:t>n</a:t>
            </a:r>
            <a:r>
              <a:rPr lang="zh-CN" altLang="en-US" dirty="0"/>
              <a:t>个城市，他必须选择所要走的路径，路径的限制是每个城市只能拜访一次，而且最后要回到原来出发的城市。路径的选择目标是要求得的路径路程为所有路径之中的</a:t>
            </a:r>
            <a:r>
              <a:rPr lang="zh-CN" altLang="en-US" dirty="0" smtClean="0"/>
              <a:t>最小值</a:t>
            </a:r>
            <a:endParaRPr lang="en-US" altLang="zh-CN" dirty="0" smtClean="0"/>
          </a:p>
          <a:p>
            <a:r>
              <a:rPr lang="zh-CN" altLang="en-US" dirty="0" smtClean="0"/>
              <a:t>典型的遗传算法解决</a:t>
            </a:r>
            <a:r>
              <a:rPr lang="en-US" altLang="zh-CN" dirty="0" smtClean="0"/>
              <a:t>TSP</a:t>
            </a:r>
            <a:r>
              <a:rPr lang="zh-CN" altLang="en-US" dirty="0" smtClean="0"/>
              <a:t>问题示例参见课堂案例（课堂案例：</a:t>
            </a:r>
            <a:r>
              <a:rPr lang="en-US" altLang="zh-CN" dirty="0" smtClean="0">
                <a:hlinkClick r:id="rId2" action="ppaction://hlinkfile"/>
              </a:rPr>
              <a:t>ACO.java</a:t>
            </a:r>
            <a:r>
              <a:rPr lang="en-US" altLang="zh-CN" dirty="0" smtClean="0">
                <a:hlinkClick r:id="rId3" action="ppaction://hlinkfile"/>
              </a:rPr>
              <a:t>Ant.java</a:t>
            </a:r>
            <a:r>
              <a:rPr lang="en-US" altLang="zh-CN" dirty="0" smtClean="0">
                <a:hlinkClick r:id="rId4" action="ppaction://hlinkfile"/>
              </a:rPr>
              <a:t>TestTSP.java</a:t>
            </a:r>
            <a:r>
              <a:rPr lang="zh-CN" altLang="en-US" dirty="0" smtClean="0"/>
              <a:t>）</a:t>
            </a:r>
            <a:endParaRPr lang="zh-CN" altLang="en-US" dirty="0"/>
          </a:p>
        </p:txBody>
      </p:sp>
    </p:spTree>
    <p:extLst>
      <p:ext uri="{BB962C8B-B14F-4D97-AF65-F5344CB8AC3E}">
        <p14:creationId xmlns:p14="http://schemas.microsoft.com/office/powerpoint/2010/main" val="1394997053"/>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smtClean="0"/>
              <a:t>很多时候，可以将图转变为树进行操作来完成一些与路径规划相关的功能，例如物流领域可以使用最简单最基本</a:t>
            </a:r>
            <a:r>
              <a:rPr lang="zh-CN" altLang="en-US" dirty="0"/>
              <a:t>的普里姆</a:t>
            </a:r>
            <a:r>
              <a:rPr lang="en-US" altLang="zh-CN" dirty="0"/>
              <a:t>(Prim)</a:t>
            </a:r>
            <a:r>
              <a:rPr lang="zh-CN" altLang="en-US" dirty="0"/>
              <a:t>算法，是用来求加权连通图的最小生成树的</a:t>
            </a:r>
            <a:r>
              <a:rPr lang="zh-CN" altLang="en-US" dirty="0" smtClean="0"/>
              <a:t>算法，获取较小成本的配送路径分布</a:t>
            </a:r>
            <a:endParaRPr lang="en-US" altLang="zh-CN" dirty="0" smtClean="0"/>
          </a:p>
          <a:p>
            <a:r>
              <a:rPr lang="zh-CN" altLang="en-US" dirty="0"/>
              <a:t>普里姆</a:t>
            </a:r>
            <a:r>
              <a:rPr lang="en-US" altLang="zh-CN" dirty="0"/>
              <a:t>(Prim)</a:t>
            </a:r>
            <a:r>
              <a:rPr lang="zh-CN" altLang="en-US" dirty="0"/>
              <a:t>算法，是用来求加权连通图的最小生成树的算法（权值和最小的生成树就是最小生成树）</a:t>
            </a:r>
          </a:p>
        </p:txBody>
      </p:sp>
    </p:spTree>
    <p:extLst>
      <p:ext uri="{BB962C8B-B14F-4D97-AF65-F5344CB8AC3E}">
        <p14:creationId xmlns:p14="http://schemas.microsoft.com/office/powerpoint/2010/main" val="773982992"/>
      </p:ext>
    </p:extLst>
  </p:cSld>
  <p:clrMapOvr>
    <a:masterClrMapping/>
  </p:clrMapOvr>
  <p:transition spd="slow">
    <p:push di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smtClean="0"/>
              <a:t>例如有图如下</a:t>
            </a:r>
            <a:r>
              <a:rPr lang="en-US" altLang="zh-CN" dirty="0" smtClean="0"/>
              <a:t>,</a:t>
            </a:r>
            <a:r>
              <a:rPr lang="zh-CN" altLang="en-US" dirty="0" smtClean="0"/>
              <a:t>如果需要以</a:t>
            </a:r>
            <a:r>
              <a:rPr lang="en-US" altLang="zh-CN" dirty="0" smtClean="0"/>
              <a:t>A</a:t>
            </a:r>
            <a:r>
              <a:rPr lang="zh-CN" altLang="en-US" dirty="0" smtClean="0"/>
              <a:t>为起点获取最小生成树：</a:t>
            </a:r>
            <a:endParaRPr lang="en-US" altLang="zh-CN" dirty="0" smtClean="0"/>
          </a:p>
        </p:txBody>
      </p:sp>
      <p:grpSp>
        <p:nvGrpSpPr>
          <p:cNvPr id="86" name="组合 85"/>
          <p:cNvGrpSpPr/>
          <p:nvPr/>
        </p:nvGrpSpPr>
        <p:grpSpPr>
          <a:xfrm>
            <a:off x="186570" y="2015848"/>
            <a:ext cx="7707935" cy="4332136"/>
            <a:chOff x="1246159" y="1830661"/>
            <a:chExt cx="7707935" cy="4332136"/>
          </a:xfrm>
        </p:grpSpPr>
        <p:grpSp>
          <p:nvGrpSpPr>
            <p:cNvPr id="73" name="组合 72"/>
            <p:cNvGrpSpPr/>
            <p:nvPr/>
          </p:nvGrpSpPr>
          <p:grpSpPr>
            <a:xfrm>
              <a:off x="1246159" y="1836178"/>
              <a:ext cx="7707935" cy="4326619"/>
              <a:chOff x="226251" y="1924101"/>
              <a:chExt cx="7707935" cy="4326619"/>
            </a:xfrm>
          </p:grpSpPr>
          <p:sp>
            <p:nvSpPr>
              <p:cNvPr id="6" name="椭圆 5"/>
              <p:cNvSpPr/>
              <p:nvPr/>
            </p:nvSpPr>
            <p:spPr>
              <a:xfrm>
                <a:off x="1965867" y="1924802"/>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7" name="椭圆 6"/>
              <p:cNvSpPr/>
              <p:nvPr/>
            </p:nvSpPr>
            <p:spPr>
              <a:xfrm>
                <a:off x="226251" y="3816313"/>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8" name="椭圆 7"/>
              <p:cNvSpPr/>
              <p:nvPr/>
            </p:nvSpPr>
            <p:spPr>
              <a:xfrm>
                <a:off x="4881883" y="192410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9" name="椭圆 8"/>
              <p:cNvSpPr/>
              <p:nvPr/>
            </p:nvSpPr>
            <p:spPr>
              <a:xfrm>
                <a:off x="1965867"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10" name="椭圆 9"/>
              <p:cNvSpPr/>
              <p:nvPr/>
            </p:nvSpPr>
            <p:spPr>
              <a:xfrm>
                <a:off x="4881883"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11" name="直接连接符 10"/>
              <p:cNvCxnSpPr>
                <a:stCxn id="7" idx="7"/>
                <a:endCxn id="6" idx="3"/>
              </p:cNvCxnSpPr>
              <p:nvPr/>
            </p:nvCxnSpPr>
            <p:spPr>
              <a:xfrm flipV="1">
                <a:off x="964928" y="2663479"/>
                <a:ext cx="1127676" cy="127957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5"/>
                <a:endCxn id="9"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7" idx="6"/>
                <a:endCxn id="3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9" idx="6"/>
                <a:endCxn id="10"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423875" y="380584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38" name="椭圆 37"/>
              <p:cNvSpPr/>
              <p:nvPr/>
            </p:nvSpPr>
            <p:spPr>
              <a:xfrm>
                <a:off x="7068772" y="3509150"/>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48" name="直接连接符 47"/>
              <p:cNvCxnSpPr>
                <a:stCxn id="6" idx="5"/>
                <a:endCxn id="37" idx="1"/>
              </p:cNvCxnSpPr>
              <p:nvPr/>
            </p:nvCxnSpPr>
            <p:spPr>
              <a:xfrm>
                <a:off x="2704544" y="2663479"/>
                <a:ext cx="846068" cy="126909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 idx="6"/>
                <a:endCxn id="8"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9" idx="7"/>
                <a:endCxn id="37" idx="3"/>
              </p:cNvCxnSpPr>
              <p:nvPr/>
            </p:nvCxnSpPr>
            <p:spPr>
              <a:xfrm flipV="1">
                <a:off x="2704544"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37" idx="5"/>
                <a:endCxn id="10" idx="1"/>
              </p:cNvCxnSpPr>
              <p:nvPr/>
            </p:nvCxnSpPr>
            <p:spPr>
              <a:xfrm>
                <a:off x="4162552"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8" idx="4"/>
                <a:endCxn id="10"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37" idx="7"/>
                <a:endCxn id="8"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8" idx="5"/>
                <a:endCxn id="38" idx="1"/>
              </p:cNvCxnSpPr>
              <p:nvPr/>
            </p:nvCxnSpPr>
            <p:spPr>
              <a:xfrm>
                <a:off x="5620560" y="2662778"/>
                <a:ext cx="1574949" cy="97310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10" idx="7"/>
                <a:endCxn id="38" idx="3"/>
              </p:cNvCxnSpPr>
              <p:nvPr/>
            </p:nvCxnSpPr>
            <p:spPr>
              <a:xfrm flipV="1">
                <a:off x="5620560" y="4247827"/>
                <a:ext cx="1574949" cy="1264216"/>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74" name="矩形 73"/>
            <p:cNvSpPr/>
            <p:nvPr/>
          </p:nvSpPr>
          <p:spPr>
            <a:xfrm>
              <a:off x="2012098" y="4946526"/>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5" name="矩形 74"/>
            <p:cNvSpPr/>
            <p:nvPr/>
          </p:nvSpPr>
          <p:spPr>
            <a:xfrm>
              <a:off x="3072749" y="374988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6" name="矩形 75"/>
            <p:cNvSpPr/>
            <p:nvPr/>
          </p:nvSpPr>
          <p:spPr>
            <a:xfrm>
              <a:off x="1981095" y="274116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7" name="矩形 76"/>
            <p:cNvSpPr/>
            <p:nvPr/>
          </p:nvSpPr>
          <p:spPr>
            <a:xfrm>
              <a:off x="4766156" y="183066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8" name="矩形 77"/>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9" name="矩形 78"/>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1" name="矩形 80"/>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2" name="矩形 81"/>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3" name="矩形 82"/>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4" name="矩形 83"/>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5" name="矩形 84"/>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87" name="矩形 86"/>
          <p:cNvSpPr/>
          <p:nvPr/>
        </p:nvSpPr>
        <p:spPr>
          <a:xfrm>
            <a:off x="7904696" y="2617871"/>
            <a:ext cx="4302369" cy="2677656"/>
          </a:xfrm>
          <a:prstGeom prst="rect">
            <a:avLst/>
          </a:prstGeom>
        </p:spPr>
        <p:txBody>
          <a:bodyPr wrap="square">
            <a:spAutoFit/>
          </a:bodyPr>
          <a:lstStyle/>
          <a:p>
            <a:r>
              <a:rPr lang="zh-CN" altLang="en-US" sz="2800" dirty="0" smtClean="0">
                <a:latin typeface="微软雅黑 Light" panose="020B0502040204020203" pitchFamily="34" charset="-122"/>
                <a:ea typeface="微软雅黑 Light" panose="020B0502040204020203" pitchFamily="34" charset="-122"/>
              </a:rPr>
              <a:t>对于本图</a:t>
            </a:r>
            <a:r>
              <a:rPr lang="zh-CN" altLang="en-US" sz="2800" dirty="0">
                <a:latin typeface="微软雅黑 Light" panose="020B0502040204020203" pitchFamily="34" charset="-122"/>
                <a:ea typeface="微软雅黑 Light" panose="020B0502040204020203" pitchFamily="34" charset="-122"/>
              </a:rPr>
              <a:t>而言，</a:t>
            </a:r>
            <a:r>
              <a:rPr lang="en-US" altLang="zh-CN" sz="2800" dirty="0">
                <a:latin typeface="微软雅黑 Light" panose="020B0502040204020203" pitchFamily="34" charset="-122"/>
                <a:ea typeface="微软雅黑 Light" panose="020B0502040204020203" pitchFamily="34" charset="-122"/>
              </a:rPr>
              <a:t>V</a:t>
            </a:r>
            <a:r>
              <a:rPr lang="zh-CN" altLang="en-US" sz="2800" dirty="0">
                <a:latin typeface="微软雅黑 Light" panose="020B0502040204020203" pitchFamily="34" charset="-122"/>
                <a:ea typeface="微软雅黑 Light" panose="020B0502040204020203" pitchFamily="34" charset="-122"/>
              </a:rPr>
              <a:t>是所有顶点的集合；现在，设置两个新的集合</a:t>
            </a:r>
            <a:r>
              <a:rPr lang="en-US" altLang="zh-CN" sz="2800" dirty="0">
                <a:latin typeface="微软雅黑 Light" panose="020B0502040204020203" pitchFamily="34" charset="-122"/>
                <a:ea typeface="微软雅黑 Light" panose="020B0502040204020203" pitchFamily="34" charset="-122"/>
              </a:rPr>
              <a:t>U</a:t>
            </a:r>
            <a:r>
              <a:rPr lang="zh-CN" altLang="en-US" sz="2800" dirty="0">
                <a:latin typeface="微软雅黑 Light" panose="020B0502040204020203" pitchFamily="34" charset="-122"/>
                <a:ea typeface="微软雅黑 Light" panose="020B0502040204020203" pitchFamily="34" charset="-122"/>
              </a:rPr>
              <a:t>和</a:t>
            </a:r>
            <a:r>
              <a:rPr lang="en-US" altLang="zh-CN" sz="2800" dirty="0">
                <a:latin typeface="微软雅黑 Light" panose="020B0502040204020203" pitchFamily="34" charset="-122"/>
                <a:ea typeface="微软雅黑 Light" panose="020B0502040204020203" pitchFamily="34" charset="-122"/>
              </a:rPr>
              <a:t>T</a:t>
            </a:r>
            <a:r>
              <a:rPr lang="zh-CN" altLang="en-US" sz="2800" dirty="0">
                <a:latin typeface="微软雅黑 Light" panose="020B0502040204020203" pitchFamily="34" charset="-122"/>
                <a:ea typeface="微软雅黑 Light" panose="020B0502040204020203" pitchFamily="34" charset="-122"/>
              </a:rPr>
              <a:t>，其中</a:t>
            </a:r>
            <a:r>
              <a:rPr lang="en-US" altLang="zh-CN" sz="2800" dirty="0">
                <a:latin typeface="微软雅黑 Light" panose="020B0502040204020203" pitchFamily="34" charset="-122"/>
                <a:ea typeface="微软雅黑 Light" panose="020B0502040204020203" pitchFamily="34" charset="-122"/>
              </a:rPr>
              <a:t>U</a:t>
            </a:r>
            <a:r>
              <a:rPr lang="zh-CN" altLang="en-US" sz="2800" dirty="0">
                <a:latin typeface="微软雅黑 Light" panose="020B0502040204020203" pitchFamily="34" charset="-122"/>
                <a:ea typeface="微软雅黑 Light" panose="020B0502040204020203" pitchFamily="34" charset="-122"/>
              </a:rPr>
              <a:t>用于存放</a:t>
            </a:r>
            <a:r>
              <a:rPr lang="en-US" altLang="zh-CN" sz="2800" dirty="0">
                <a:latin typeface="微软雅黑 Light" panose="020B0502040204020203" pitchFamily="34" charset="-122"/>
                <a:ea typeface="微软雅黑 Light" panose="020B0502040204020203" pitchFamily="34" charset="-122"/>
              </a:rPr>
              <a:t>G</a:t>
            </a:r>
            <a:r>
              <a:rPr lang="zh-CN" altLang="en-US" sz="2800" dirty="0">
                <a:latin typeface="微软雅黑 Light" panose="020B0502040204020203" pitchFamily="34" charset="-122"/>
                <a:ea typeface="微软雅黑 Light" panose="020B0502040204020203" pitchFamily="34" charset="-122"/>
              </a:rPr>
              <a:t>的最小生成树中的顶点，</a:t>
            </a:r>
            <a:r>
              <a:rPr lang="en-US" altLang="zh-CN" sz="2800" dirty="0">
                <a:latin typeface="微软雅黑 Light" panose="020B0502040204020203" pitchFamily="34" charset="-122"/>
                <a:ea typeface="微软雅黑 Light" panose="020B0502040204020203" pitchFamily="34" charset="-122"/>
              </a:rPr>
              <a:t>T</a:t>
            </a:r>
            <a:r>
              <a:rPr lang="zh-CN" altLang="en-US" sz="2800" dirty="0">
                <a:latin typeface="微软雅黑 Light" panose="020B0502040204020203" pitchFamily="34" charset="-122"/>
                <a:ea typeface="微软雅黑 Light" panose="020B0502040204020203" pitchFamily="34" charset="-122"/>
              </a:rPr>
              <a:t>存放</a:t>
            </a:r>
            <a:r>
              <a:rPr lang="en-US" altLang="zh-CN" sz="2800" dirty="0">
                <a:latin typeface="微软雅黑 Light" panose="020B0502040204020203" pitchFamily="34" charset="-122"/>
                <a:ea typeface="微软雅黑 Light" panose="020B0502040204020203" pitchFamily="34" charset="-122"/>
              </a:rPr>
              <a:t>G</a:t>
            </a:r>
            <a:r>
              <a:rPr lang="zh-CN" altLang="en-US" sz="2800" dirty="0">
                <a:latin typeface="微软雅黑 Light" panose="020B0502040204020203" pitchFamily="34" charset="-122"/>
                <a:ea typeface="微软雅黑 Light" panose="020B0502040204020203" pitchFamily="34" charset="-122"/>
              </a:rPr>
              <a:t>的最小生成树中的边</a:t>
            </a:r>
          </a:p>
        </p:txBody>
      </p:sp>
    </p:spTree>
    <p:extLst>
      <p:ext uri="{BB962C8B-B14F-4D97-AF65-F5344CB8AC3E}">
        <p14:creationId xmlns:p14="http://schemas.microsoft.com/office/powerpoint/2010/main" val="4052973959"/>
      </p:ext>
    </p:extLst>
  </p:cSld>
  <p:clrMapOvr>
    <a:masterClrMapping/>
  </p:clrMapOvr>
  <p:transition spd="slow">
    <p:push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a:t>初始状态：</a:t>
            </a:r>
            <a:r>
              <a:rPr lang="en-US" altLang="zh-CN" dirty="0"/>
              <a:t>V</a:t>
            </a:r>
            <a:r>
              <a:rPr lang="zh-CN" altLang="en-US" dirty="0"/>
              <a:t>是所有顶点的集合，即</a:t>
            </a:r>
            <a:r>
              <a:rPr lang="en-US" altLang="zh-CN" dirty="0"/>
              <a:t>V={A,B,C,D,E,F,G}</a:t>
            </a:r>
            <a:r>
              <a:rPr lang="zh-CN" altLang="en-US" dirty="0"/>
              <a:t>；</a:t>
            </a:r>
            <a:r>
              <a:rPr lang="en-US" altLang="zh-CN" dirty="0"/>
              <a:t>U</a:t>
            </a:r>
            <a:r>
              <a:rPr lang="zh-CN" altLang="en-US" dirty="0"/>
              <a:t>和</a:t>
            </a:r>
            <a:r>
              <a:rPr lang="en-US" altLang="zh-CN" dirty="0"/>
              <a:t>T</a:t>
            </a:r>
            <a:r>
              <a:rPr lang="zh-CN" altLang="en-US" dirty="0"/>
              <a:t>都是</a:t>
            </a:r>
            <a:r>
              <a:rPr lang="zh-CN" altLang="en-US" dirty="0" smtClean="0"/>
              <a:t>空</a:t>
            </a:r>
            <a:endParaRPr lang="en-US" altLang="zh-CN" dirty="0" smtClean="0"/>
          </a:p>
          <a:p>
            <a:r>
              <a:rPr lang="zh-CN" altLang="en-US" dirty="0"/>
              <a:t>第</a:t>
            </a:r>
            <a:r>
              <a:rPr lang="en-US" altLang="zh-CN" dirty="0"/>
              <a:t>1</a:t>
            </a:r>
            <a:r>
              <a:rPr lang="zh-CN" altLang="en-US" dirty="0"/>
              <a:t>步：将顶点</a:t>
            </a:r>
            <a:r>
              <a:rPr lang="en-US" altLang="zh-CN" dirty="0"/>
              <a:t>A</a:t>
            </a:r>
            <a:r>
              <a:rPr lang="zh-CN" altLang="en-US" dirty="0"/>
              <a:t>加入到</a:t>
            </a:r>
            <a:r>
              <a:rPr lang="en-US" altLang="zh-CN" dirty="0"/>
              <a:t>U</a:t>
            </a:r>
            <a:r>
              <a:rPr lang="zh-CN" altLang="en-US" dirty="0" smtClean="0"/>
              <a:t>中，此时</a:t>
            </a:r>
            <a:r>
              <a:rPr lang="zh-CN" altLang="en-US" dirty="0"/>
              <a:t>，</a:t>
            </a:r>
            <a:r>
              <a:rPr lang="en-US" altLang="zh-CN" dirty="0"/>
              <a:t>U={A</a:t>
            </a:r>
            <a:r>
              <a:rPr lang="en-US" altLang="zh-CN" dirty="0" smtClean="0"/>
              <a:t>}</a:t>
            </a:r>
            <a:endParaRPr lang="zh-CN" altLang="en-US" dirty="0"/>
          </a:p>
        </p:txBody>
      </p:sp>
      <p:grpSp>
        <p:nvGrpSpPr>
          <p:cNvPr id="4" name="组合 3"/>
          <p:cNvGrpSpPr/>
          <p:nvPr/>
        </p:nvGrpSpPr>
        <p:grpSpPr>
          <a:xfrm>
            <a:off x="1769186" y="2367541"/>
            <a:ext cx="7707935" cy="4332136"/>
            <a:chOff x="1246159" y="1830661"/>
            <a:chExt cx="7707935" cy="4332136"/>
          </a:xfrm>
        </p:grpSpPr>
        <p:grpSp>
          <p:nvGrpSpPr>
            <p:cNvPr id="5" name="组合 4"/>
            <p:cNvGrpSpPr/>
            <p:nvPr/>
          </p:nvGrpSpPr>
          <p:grpSpPr>
            <a:xfrm>
              <a:off x="1246159" y="1836178"/>
              <a:ext cx="7707935" cy="4326619"/>
              <a:chOff x="226251" y="1924101"/>
              <a:chExt cx="7707935" cy="4326619"/>
            </a:xfrm>
          </p:grpSpPr>
          <p:sp>
            <p:nvSpPr>
              <p:cNvPr id="18" name="椭圆 17"/>
              <p:cNvSpPr/>
              <p:nvPr/>
            </p:nvSpPr>
            <p:spPr>
              <a:xfrm>
                <a:off x="1965867" y="1924802"/>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19" name="椭圆 18"/>
              <p:cNvSpPr/>
              <p:nvPr/>
            </p:nvSpPr>
            <p:spPr>
              <a:xfrm>
                <a:off x="226251" y="3816313"/>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20" name="椭圆 19"/>
              <p:cNvSpPr/>
              <p:nvPr/>
            </p:nvSpPr>
            <p:spPr>
              <a:xfrm>
                <a:off x="4881883" y="192410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椭圆 20"/>
              <p:cNvSpPr/>
              <p:nvPr/>
            </p:nvSpPr>
            <p:spPr>
              <a:xfrm>
                <a:off x="1965867"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22" name="椭圆 21"/>
              <p:cNvSpPr/>
              <p:nvPr/>
            </p:nvSpPr>
            <p:spPr>
              <a:xfrm>
                <a:off x="4881883"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23" name="直接连接符 22"/>
              <p:cNvCxnSpPr>
                <a:stCxn id="19" idx="7"/>
                <a:endCxn id="18" idx="3"/>
              </p:cNvCxnSpPr>
              <p:nvPr/>
            </p:nvCxnSpPr>
            <p:spPr>
              <a:xfrm flipV="1">
                <a:off x="964928" y="2663479"/>
                <a:ext cx="1127676" cy="127957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5"/>
                <a:endCxn id="21"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2"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423875" y="380584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28" name="椭圆 27"/>
              <p:cNvSpPr/>
              <p:nvPr/>
            </p:nvSpPr>
            <p:spPr>
              <a:xfrm>
                <a:off x="7068772" y="3509150"/>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29" name="直接连接符 28"/>
              <p:cNvCxnSpPr>
                <a:stCxn id="18" idx="5"/>
                <a:endCxn id="27" idx="1"/>
              </p:cNvCxnSpPr>
              <p:nvPr/>
            </p:nvCxnSpPr>
            <p:spPr>
              <a:xfrm>
                <a:off x="2704544" y="2663479"/>
                <a:ext cx="846068" cy="126909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6"/>
                <a:endCxn id="20"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7"/>
                <a:endCxn id="27" idx="3"/>
              </p:cNvCxnSpPr>
              <p:nvPr/>
            </p:nvCxnSpPr>
            <p:spPr>
              <a:xfrm flipV="1">
                <a:off x="2704544"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2" idx="1"/>
              </p:cNvCxnSpPr>
              <p:nvPr/>
            </p:nvCxnSpPr>
            <p:spPr>
              <a:xfrm>
                <a:off x="4162552"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0" idx="4"/>
                <a:endCxn id="22"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7"/>
                <a:endCxn id="20"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0" idx="5"/>
                <a:endCxn id="28" idx="1"/>
              </p:cNvCxnSpPr>
              <p:nvPr/>
            </p:nvCxnSpPr>
            <p:spPr>
              <a:xfrm>
                <a:off x="5620560" y="2662778"/>
                <a:ext cx="1574949" cy="97310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7"/>
                <a:endCxn id="28" idx="3"/>
              </p:cNvCxnSpPr>
              <p:nvPr/>
            </p:nvCxnSpPr>
            <p:spPr>
              <a:xfrm flipV="1">
                <a:off x="5620560" y="4247827"/>
                <a:ext cx="1574949" cy="1264216"/>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2098" y="4946526"/>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3072749" y="374988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981095" y="274116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4766156" y="183066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30657778"/>
      </p:ext>
    </p:extLst>
  </p:cSld>
  <p:clrMapOvr>
    <a:masterClrMapping/>
  </p:clrMapOvr>
  <p:transition spd="slow">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a:t>第</a:t>
            </a:r>
            <a:r>
              <a:rPr lang="en-US" altLang="zh-CN" dirty="0"/>
              <a:t>2</a:t>
            </a:r>
            <a:r>
              <a:rPr lang="zh-CN" altLang="en-US" dirty="0"/>
              <a:t>步：</a:t>
            </a:r>
            <a:r>
              <a:rPr lang="zh-CN" altLang="en-US" dirty="0" smtClean="0"/>
              <a:t>将</a:t>
            </a:r>
            <a:r>
              <a:rPr lang="en-US" altLang="zh-CN" dirty="0" smtClean="0"/>
              <a:t>A</a:t>
            </a:r>
            <a:r>
              <a:rPr lang="zh-CN" altLang="en-US" dirty="0" smtClean="0"/>
              <a:t>能达到其权值最低的顶点</a:t>
            </a:r>
            <a:r>
              <a:rPr lang="en-US" altLang="zh-CN" dirty="0"/>
              <a:t>B</a:t>
            </a:r>
            <a:r>
              <a:rPr lang="zh-CN" altLang="en-US" dirty="0"/>
              <a:t>加入到</a:t>
            </a:r>
            <a:r>
              <a:rPr lang="en-US" altLang="zh-CN" dirty="0" smtClean="0"/>
              <a:t>U</a:t>
            </a:r>
            <a:r>
              <a:rPr lang="zh-CN" altLang="en-US" dirty="0" smtClean="0"/>
              <a:t>中。上</a:t>
            </a:r>
            <a:r>
              <a:rPr lang="zh-CN" altLang="en-US" dirty="0"/>
              <a:t>一步操作之后，</a:t>
            </a:r>
            <a:r>
              <a:rPr lang="en-US" altLang="zh-CN" dirty="0"/>
              <a:t>U={A</a:t>
            </a:r>
            <a:r>
              <a:rPr lang="en-US" altLang="zh-CN" dirty="0" smtClean="0"/>
              <a:t>},V-U</a:t>
            </a:r>
            <a:r>
              <a:rPr lang="en-US" altLang="zh-CN" dirty="0"/>
              <a:t>={B,C,D,E,F,G}</a:t>
            </a:r>
            <a:r>
              <a:rPr lang="zh-CN" altLang="en-US" dirty="0"/>
              <a:t>；因此，边</a:t>
            </a:r>
            <a:r>
              <a:rPr lang="en-US" altLang="zh-CN" dirty="0"/>
              <a:t>(A,B)</a:t>
            </a:r>
            <a:r>
              <a:rPr lang="zh-CN" altLang="en-US" dirty="0"/>
              <a:t>的权值最小。将顶点</a:t>
            </a:r>
            <a:r>
              <a:rPr lang="en-US" altLang="zh-CN" dirty="0"/>
              <a:t>B</a:t>
            </a:r>
            <a:r>
              <a:rPr lang="zh-CN" altLang="en-US" dirty="0"/>
              <a:t>添加到</a:t>
            </a:r>
            <a:r>
              <a:rPr lang="en-US" altLang="zh-CN" dirty="0"/>
              <a:t>U</a:t>
            </a:r>
            <a:r>
              <a:rPr lang="zh-CN" altLang="en-US" dirty="0"/>
              <a:t>中；此时，</a:t>
            </a:r>
            <a:r>
              <a:rPr lang="en-US" altLang="zh-CN" dirty="0"/>
              <a:t>U={A,B</a:t>
            </a:r>
            <a:r>
              <a:rPr lang="en-US" altLang="zh-CN" dirty="0" smtClean="0"/>
              <a:t>}</a:t>
            </a:r>
            <a:r>
              <a:rPr lang="zh-CN" altLang="en-US" dirty="0" smtClean="0"/>
              <a:t>：</a:t>
            </a:r>
            <a:endParaRPr lang="zh-CN" altLang="en-US" dirty="0"/>
          </a:p>
        </p:txBody>
      </p:sp>
      <p:grpSp>
        <p:nvGrpSpPr>
          <p:cNvPr id="4" name="组合 3"/>
          <p:cNvGrpSpPr/>
          <p:nvPr/>
        </p:nvGrpSpPr>
        <p:grpSpPr>
          <a:xfrm>
            <a:off x="2228637" y="2349956"/>
            <a:ext cx="7707935" cy="4332136"/>
            <a:chOff x="1246159" y="1830661"/>
            <a:chExt cx="7707935" cy="4332136"/>
          </a:xfrm>
        </p:grpSpPr>
        <p:grpSp>
          <p:nvGrpSpPr>
            <p:cNvPr id="5" name="组合 4"/>
            <p:cNvGrpSpPr/>
            <p:nvPr/>
          </p:nvGrpSpPr>
          <p:grpSpPr>
            <a:xfrm>
              <a:off x="1246159" y="1836178"/>
              <a:ext cx="7707935" cy="4326619"/>
              <a:chOff x="226251" y="1924101"/>
              <a:chExt cx="7707935" cy="4326619"/>
            </a:xfrm>
          </p:grpSpPr>
          <p:sp>
            <p:nvSpPr>
              <p:cNvPr id="18" name="椭圆 17"/>
              <p:cNvSpPr/>
              <p:nvPr/>
            </p:nvSpPr>
            <p:spPr>
              <a:xfrm>
                <a:off x="1965867" y="1924802"/>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19" name="椭圆 18"/>
              <p:cNvSpPr/>
              <p:nvPr/>
            </p:nvSpPr>
            <p:spPr>
              <a:xfrm>
                <a:off x="226251" y="3816313"/>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20" name="椭圆 19"/>
              <p:cNvSpPr/>
              <p:nvPr/>
            </p:nvSpPr>
            <p:spPr>
              <a:xfrm>
                <a:off x="4881883" y="192410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椭圆 20"/>
              <p:cNvSpPr/>
              <p:nvPr/>
            </p:nvSpPr>
            <p:spPr>
              <a:xfrm>
                <a:off x="1965867"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22" name="椭圆 21"/>
              <p:cNvSpPr/>
              <p:nvPr/>
            </p:nvSpPr>
            <p:spPr>
              <a:xfrm>
                <a:off x="4881883"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23" name="直接连接符 22"/>
              <p:cNvCxnSpPr>
                <a:stCxn id="19" idx="7"/>
                <a:endCxn id="18" idx="3"/>
              </p:cNvCxnSpPr>
              <p:nvPr/>
            </p:nvCxnSpPr>
            <p:spPr>
              <a:xfrm flipV="1">
                <a:off x="964928" y="2663479"/>
                <a:ext cx="1127676" cy="1279571"/>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5"/>
                <a:endCxn id="21"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2"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423875" y="380584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28" name="椭圆 27"/>
              <p:cNvSpPr/>
              <p:nvPr/>
            </p:nvSpPr>
            <p:spPr>
              <a:xfrm>
                <a:off x="7068772" y="3509150"/>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29" name="直接连接符 28"/>
              <p:cNvCxnSpPr>
                <a:stCxn id="18" idx="5"/>
                <a:endCxn id="27" idx="1"/>
              </p:cNvCxnSpPr>
              <p:nvPr/>
            </p:nvCxnSpPr>
            <p:spPr>
              <a:xfrm>
                <a:off x="2704544" y="2663479"/>
                <a:ext cx="846068" cy="126909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6"/>
                <a:endCxn id="20"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7"/>
                <a:endCxn id="27" idx="3"/>
              </p:cNvCxnSpPr>
              <p:nvPr/>
            </p:nvCxnSpPr>
            <p:spPr>
              <a:xfrm flipV="1">
                <a:off x="2704544"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2" idx="1"/>
              </p:cNvCxnSpPr>
              <p:nvPr/>
            </p:nvCxnSpPr>
            <p:spPr>
              <a:xfrm>
                <a:off x="4162552"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0" idx="4"/>
                <a:endCxn id="22"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7"/>
                <a:endCxn id="20"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0" idx="5"/>
                <a:endCxn id="28" idx="1"/>
              </p:cNvCxnSpPr>
              <p:nvPr/>
            </p:nvCxnSpPr>
            <p:spPr>
              <a:xfrm>
                <a:off x="5620560" y="2662778"/>
                <a:ext cx="1574949" cy="97310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7"/>
                <a:endCxn id="28" idx="3"/>
              </p:cNvCxnSpPr>
              <p:nvPr/>
            </p:nvCxnSpPr>
            <p:spPr>
              <a:xfrm flipV="1">
                <a:off x="5620560" y="4247827"/>
                <a:ext cx="1574949" cy="1264216"/>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2098" y="4946526"/>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3072749" y="374988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981095" y="274116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4766156" y="183066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37538253"/>
      </p:ext>
    </p:extLst>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a:t>第</a:t>
            </a:r>
            <a:r>
              <a:rPr lang="en-US" altLang="zh-CN" dirty="0"/>
              <a:t>3</a:t>
            </a:r>
            <a:r>
              <a:rPr lang="zh-CN" altLang="en-US" dirty="0"/>
              <a:t>步：将顶点</a:t>
            </a:r>
            <a:r>
              <a:rPr lang="en-US" altLang="zh-CN" dirty="0"/>
              <a:t>F</a:t>
            </a:r>
            <a:r>
              <a:rPr lang="zh-CN" altLang="en-US" dirty="0"/>
              <a:t>加入到</a:t>
            </a:r>
            <a:r>
              <a:rPr lang="en-US" altLang="zh-CN" dirty="0"/>
              <a:t>U</a:t>
            </a:r>
            <a:r>
              <a:rPr lang="zh-CN" altLang="en-US" dirty="0"/>
              <a:t>中</a:t>
            </a:r>
            <a:r>
              <a:rPr lang="zh-CN" altLang="en-US" dirty="0" smtClean="0"/>
              <a:t>。上一</a:t>
            </a:r>
            <a:r>
              <a:rPr lang="zh-CN" altLang="en-US" dirty="0"/>
              <a:t>步操作之后，</a:t>
            </a:r>
            <a:r>
              <a:rPr lang="en-US" altLang="zh-CN" dirty="0"/>
              <a:t>U={A,B</a:t>
            </a:r>
            <a:r>
              <a:rPr lang="en-US" altLang="zh-CN" dirty="0" smtClean="0"/>
              <a:t>},V-U</a:t>
            </a:r>
            <a:r>
              <a:rPr lang="en-US" altLang="zh-CN" dirty="0"/>
              <a:t>={C,D,E,F,G}</a:t>
            </a:r>
            <a:r>
              <a:rPr lang="zh-CN" altLang="en-US" dirty="0"/>
              <a:t>；因此，边</a:t>
            </a:r>
            <a:r>
              <a:rPr lang="en-US" altLang="zh-CN" dirty="0"/>
              <a:t>(B,F)</a:t>
            </a:r>
            <a:r>
              <a:rPr lang="zh-CN" altLang="en-US" dirty="0"/>
              <a:t>的权值最小。将顶点</a:t>
            </a:r>
            <a:r>
              <a:rPr lang="en-US" altLang="zh-CN" dirty="0"/>
              <a:t>F</a:t>
            </a:r>
            <a:r>
              <a:rPr lang="zh-CN" altLang="en-US" dirty="0"/>
              <a:t>添加到</a:t>
            </a:r>
            <a:r>
              <a:rPr lang="en-US" altLang="zh-CN" dirty="0"/>
              <a:t>U</a:t>
            </a:r>
            <a:r>
              <a:rPr lang="zh-CN" altLang="en-US" dirty="0"/>
              <a:t>中；此时，</a:t>
            </a:r>
            <a:r>
              <a:rPr lang="en-US" altLang="zh-CN" dirty="0"/>
              <a:t>U={A,B,F</a:t>
            </a:r>
            <a:r>
              <a:rPr lang="en-US" altLang="zh-CN" dirty="0" smtClean="0"/>
              <a:t>}</a:t>
            </a:r>
            <a:r>
              <a:rPr lang="zh-CN" altLang="en-US" dirty="0" smtClean="0"/>
              <a:t>：</a:t>
            </a:r>
            <a:endParaRPr lang="zh-CN" altLang="en-US" dirty="0"/>
          </a:p>
        </p:txBody>
      </p:sp>
      <p:grpSp>
        <p:nvGrpSpPr>
          <p:cNvPr id="4" name="组合 3"/>
          <p:cNvGrpSpPr/>
          <p:nvPr/>
        </p:nvGrpSpPr>
        <p:grpSpPr>
          <a:xfrm>
            <a:off x="2228637" y="2349956"/>
            <a:ext cx="7707935" cy="4332136"/>
            <a:chOff x="1246159" y="1830661"/>
            <a:chExt cx="7707935" cy="4332136"/>
          </a:xfrm>
        </p:grpSpPr>
        <p:grpSp>
          <p:nvGrpSpPr>
            <p:cNvPr id="5" name="组合 4"/>
            <p:cNvGrpSpPr/>
            <p:nvPr/>
          </p:nvGrpSpPr>
          <p:grpSpPr>
            <a:xfrm>
              <a:off x="1246159" y="1836178"/>
              <a:ext cx="7707935" cy="4326619"/>
              <a:chOff x="226251" y="1924101"/>
              <a:chExt cx="7707935" cy="4326619"/>
            </a:xfrm>
          </p:grpSpPr>
          <p:sp>
            <p:nvSpPr>
              <p:cNvPr id="18" name="椭圆 17"/>
              <p:cNvSpPr/>
              <p:nvPr/>
            </p:nvSpPr>
            <p:spPr>
              <a:xfrm>
                <a:off x="1965867" y="1924802"/>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19" name="椭圆 18"/>
              <p:cNvSpPr/>
              <p:nvPr/>
            </p:nvSpPr>
            <p:spPr>
              <a:xfrm>
                <a:off x="226251" y="3816313"/>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20" name="椭圆 19"/>
              <p:cNvSpPr/>
              <p:nvPr/>
            </p:nvSpPr>
            <p:spPr>
              <a:xfrm>
                <a:off x="4881883" y="192410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椭圆 20"/>
              <p:cNvSpPr/>
              <p:nvPr/>
            </p:nvSpPr>
            <p:spPr>
              <a:xfrm>
                <a:off x="1965867"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22" name="椭圆 21"/>
              <p:cNvSpPr/>
              <p:nvPr/>
            </p:nvSpPr>
            <p:spPr>
              <a:xfrm>
                <a:off x="4881883"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23" name="直接连接符 22"/>
              <p:cNvCxnSpPr>
                <a:stCxn id="19" idx="7"/>
                <a:endCxn id="18" idx="3"/>
              </p:cNvCxnSpPr>
              <p:nvPr/>
            </p:nvCxnSpPr>
            <p:spPr>
              <a:xfrm flipV="1">
                <a:off x="964928" y="2663479"/>
                <a:ext cx="1127676" cy="1279571"/>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5"/>
                <a:endCxn id="21"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2"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423875" y="3805841"/>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28" name="椭圆 27"/>
              <p:cNvSpPr/>
              <p:nvPr/>
            </p:nvSpPr>
            <p:spPr>
              <a:xfrm>
                <a:off x="7068772" y="3509150"/>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29" name="直接连接符 28"/>
              <p:cNvCxnSpPr>
                <a:stCxn id="18" idx="5"/>
                <a:endCxn id="27" idx="1"/>
              </p:cNvCxnSpPr>
              <p:nvPr/>
            </p:nvCxnSpPr>
            <p:spPr>
              <a:xfrm>
                <a:off x="2704544" y="2663479"/>
                <a:ext cx="846068" cy="1269099"/>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6"/>
                <a:endCxn id="20"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7"/>
                <a:endCxn id="27" idx="3"/>
              </p:cNvCxnSpPr>
              <p:nvPr/>
            </p:nvCxnSpPr>
            <p:spPr>
              <a:xfrm flipV="1">
                <a:off x="2704544"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2" idx="1"/>
              </p:cNvCxnSpPr>
              <p:nvPr/>
            </p:nvCxnSpPr>
            <p:spPr>
              <a:xfrm>
                <a:off x="4162552"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0" idx="4"/>
                <a:endCxn id="22"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7"/>
                <a:endCxn id="20"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0" idx="5"/>
                <a:endCxn id="28" idx="1"/>
              </p:cNvCxnSpPr>
              <p:nvPr/>
            </p:nvCxnSpPr>
            <p:spPr>
              <a:xfrm>
                <a:off x="5620560" y="2662778"/>
                <a:ext cx="1574949" cy="97310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7"/>
                <a:endCxn id="28" idx="3"/>
              </p:cNvCxnSpPr>
              <p:nvPr/>
            </p:nvCxnSpPr>
            <p:spPr>
              <a:xfrm flipV="1">
                <a:off x="5620560" y="4247827"/>
                <a:ext cx="1574949" cy="1264216"/>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2098" y="4946526"/>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3072749" y="374988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981095" y="274116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4766156" y="183066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75760033"/>
      </p:ext>
    </p:extLst>
  </p:cSld>
  <p:clrMapOvr>
    <a:masterClrMapping/>
  </p:clrMapOvr>
  <p:transition spd="slow">
    <p:push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a:t>第</a:t>
            </a:r>
            <a:r>
              <a:rPr lang="en-US" altLang="zh-CN" dirty="0"/>
              <a:t>4</a:t>
            </a:r>
            <a:r>
              <a:rPr lang="zh-CN" altLang="en-US" dirty="0"/>
              <a:t>步：将顶点</a:t>
            </a:r>
            <a:r>
              <a:rPr lang="en-US" altLang="zh-CN" dirty="0"/>
              <a:t>E</a:t>
            </a:r>
            <a:r>
              <a:rPr lang="zh-CN" altLang="en-US" dirty="0"/>
              <a:t>加入到</a:t>
            </a:r>
            <a:r>
              <a:rPr lang="en-US" altLang="zh-CN" dirty="0"/>
              <a:t>U</a:t>
            </a:r>
            <a:r>
              <a:rPr lang="zh-CN" altLang="en-US" dirty="0"/>
              <a:t>中</a:t>
            </a:r>
            <a:r>
              <a:rPr lang="zh-CN" altLang="en-US" dirty="0" smtClean="0"/>
              <a:t>。上</a:t>
            </a:r>
            <a:r>
              <a:rPr lang="zh-CN" altLang="en-US" dirty="0"/>
              <a:t>一步操作之后，</a:t>
            </a:r>
            <a:r>
              <a:rPr lang="en-US" altLang="zh-CN" dirty="0"/>
              <a:t>U={A,B,F</a:t>
            </a:r>
            <a:r>
              <a:rPr lang="en-US" altLang="zh-CN" dirty="0" smtClean="0"/>
              <a:t>},V-U</a:t>
            </a:r>
            <a:r>
              <a:rPr lang="en-US" altLang="zh-CN" dirty="0"/>
              <a:t>={C,D,E,G}</a:t>
            </a:r>
            <a:r>
              <a:rPr lang="zh-CN" altLang="en-US" dirty="0"/>
              <a:t>；因此，边</a:t>
            </a:r>
            <a:r>
              <a:rPr lang="en-US" altLang="zh-CN" dirty="0"/>
              <a:t>(F,E)</a:t>
            </a:r>
            <a:r>
              <a:rPr lang="zh-CN" altLang="en-US" dirty="0"/>
              <a:t>的权值最小。将顶点</a:t>
            </a:r>
            <a:r>
              <a:rPr lang="en-US" altLang="zh-CN" dirty="0"/>
              <a:t>E</a:t>
            </a:r>
            <a:r>
              <a:rPr lang="zh-CN" altLang="en-US" dirty="0"/>
              <a:t>添加到</a:t>
            </a:r>
            <a:r>
              <a:rPr lang="en-US" altLang="zh-CN" dirty="0"/>
              <a:t>U</a:t>
            </a:r>
            <a:r>
              <a:rPr lang="zh-CN" altLang="en-US" dirty="0"/>
              <a:t>中；此时，</a:t>
            </a:r>
            <a:r>
              <a:rPr lang="en-US" altLang="zh-CN" dirty="0"/>
              <a:t>U={A,B,F,E</a:t>
            </a:r>
            <a:r>
              <a:rPr lang="en-US" altLang="zh-CN" dirty="0" smtClean="0"/>
              <a:t>}</a:t>
            </a:r>
            <a:r>
              <a:rPr lang="zh-CN" altLang="en-US" dirty="0" smtClean="0"/>
              <a:t>：</a:t>
            </a:r>
            <a:endParaRPr lang="zh-CN" altLang="en-US" dirty="0"/>
          </a:p>
        </p:txBody>
      </p:sp>
      <p:grpSp>
        <p:nvGrpSpPr>
          <p:cNvPr id="4" name="组合 3"/>
          <p:cNvGrpSpPr/>
          <p:nvPr/>
        </p:nvGrpSpPr>
        <p:grpSpPr>
          <a:xfrm>
            <a:off x="2228637" y="2349956"/>
            <a:ext cx="7707935" cy="4332136"/>
            <a:chOff x="1246159" y="1830661"/>
            <a:chExt cx="7707935" cy="4332136"/>
          </a:xfrm>
        </p:grpSpPr>
        <p:grpSp>
          <p:nvGrpSpPr>
            <p:cNvPr id="5" name="组合 4"/>
            <p:cNvGrpSpPr/>
            <p:nvPr/>
          </p:nvGrpSpPr>
          <p:grpSpPr>
            <a:xfrm>
              <a:off x="1246159" y="1836178"/>
              <a:ext cx="7707935" cy="4326619"/>
              <a:chOff x="226251" y="1924101"/>
              <a:chExt cx="7707935" cy="4326619"/>
            </a:xfrm>
          </p:grpSpPr>
          <p:sp>
            <p:nvSpPr>
              <p:cNvPr id="18" name="椭圆 17"/>
              <p:cNvSpPr/>
              <p:nvPr/>
            </p:nvSpPr>
            <p:spPr>
              <a:xfrm>
                <a:off x="1965867" y="1924802"/>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19" name="椭圆 18"/>
              <p:cNvSpPr/>
              <p:nvPr/>
            </p:nvSpPr>
            <p:spPr>
              <a:xfrm>
                <a:off x="226251" y="3816313"/>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20" name="椭圆 19"/>
              <p:cNvSpPr/>
              <p:nvPr/>
            </p:nvSpPr>
            <p:spPr>
              <a:xfrm>
                <a:off x="4881883" y="192410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椭圆 20"/>
              <p:cNvSpPr/>
              <p:nvPr/>
            </p:nvSpPr>
            <p:spPr>
              <a:xfrm>
                <a:off x="1965867"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22" name="椭圆 21"/>
              <p:cNvSpPr/>
              <p:nvPr/>
            </p:nvSpPr>
            <p:spPr>
              <a:xfrm>
                <a:off x="4881883" y="5385306"/>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23" name="直接连接符 22"/>
              <p:cNvCxnSpPr>
                <a:stCxn id="19" idx="7"/>
                <a:endCxn id="18" idx="3"/>
              </p:cNvCxnSpPr>
              <p:nvPr/>
            </p:nvCxnSpPr>
            <p:spPr>
              <a:xfrm flipV="1">
                <a:off x="964928" y="2663479"/>
                <a:ext cx="1127676" cy="1279571"/>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5"/>
                <a:endCxn id="21"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2"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423875" y="3805841"/>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28" name="椭圆 27"/>
              <p:cNvSpPr/>
              <p:nvPr/>
            </p:nvSpPr>
            <p:spPr>
              <a:xfrm>
                <a:off x="7068772" y="3509150"/>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29" name="直接连接符 28"/>
              <p:cNvCxnSpPr>
                <a:stCxn id="18" idx="5"/>
                <a:endCxn id="27" idx="1"/>
              </p:cNvCxnSpPr>
              <p:nvPr/>
            </p:nvCxnSpPr>
            <p:spPr>
              <a:xfrm>
                <a:off x="2704544" y="2663479"/>
                <a:ext cx="846068" cy="1269099"/>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6"/>
                <a:endCxn id="20"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7"/>
                <a:endCxn id="27" idx="3"/>
              </p:cNvCxnSpPr>
              <p:nvPr/>
            </p:nvCxnSpPr>
            <p:spPr>
              <a:xfrm flipV="1">
                <a:off x="2704544"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2" idx="1"/>
              </p:cNvCxnSpPr>
              <p:nvPr/>
            </p:nvCxnSpPr>
            <p:spPr>
              <a:xfrm>
                <a:off x="4162552" y="4544518"/>
                <a:ext cx="846068" cy="967525"/>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0" idx="4"/>
                <a:endCxn id="22"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7"/>
                <a:endCxn id="20"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0" idx="5"/>
                <a:endCxn id="28" idx="1"/>
              </p:cNvCxnSpPr>
              <p:nvPr/>
            </p:nvCxnSpPr>
            <p:spPr>
              <a:xfrm>
                <a:off x="5620560" y="2662778"/>
                <a:ext cx="1574949" cy="97310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7"/>
                <a:endCxn id="28" idx="3"/>
              </p:cNvCxnSpPr>
              <p:nvPr/>
            </p:nvCxnSpPr>
            <p:spPr>
              <a:xfrm flipV="1">
                <a:off x="5620560" y="4247827"/>
                <a:ext cx="1574949" cy="1264216"/>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2098" y="4946526"/>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3072749" y="374988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981095" y="274116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4766156" y="183066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12400610"/>
      </p:ext>
    </p:extLst>
  </p:cSld>
  <p:clrMapOvr>
    <a:masterClrMapping/>
  </p:clrMapOvr>
  <p:transition spd="slow">
    <p:push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a:t>第</a:t>
            </a:r>
            <a:r>
              <a:rPr lang="en-US" altLang="zh-CN" dirty="0"/>
              <a:t>5</a:t>
            </a:r>
            <a:r>
              <a:rPr lang="zh-CN" altLang="en-US" dirty="0"/>
              <a:t>步：将顶点</a:t>
            </a:r>
            <a:r>
              <a:rPr lang="en-US" altLang="zh-CN" dirty="0"/>
              <a:t>D</a:t>
            </a:r>
            <a:r>
              <a:rPr lang="zh-CN" altLang="en-US" dirty="0"/>
              <a:t>加入到</a:t>
            </a:r>
            <a:r>
              <a:rPr lang="en-US" altLang="zh-CN" dirty="0"/>
              <a:t>U</a:t>
            </a:r>
            <a:r>
              <a:rPr lang="zh-CN" altLang="en-US" dirty="0"/>
              <a:t>中</a:t>
            </a:r>
            <a:r>
              <a:rPr lang="zh-CN" altLang="en-US" dirty="0" smtClean="0"/>
              <a:t>。上</a:t>
            </a:r>
            <a:r>
              <a:rPr lang="zh-CN" altLang="en-US" dirty="0"/>
              <a:t>一步操作之后，</a:t>
            </a:r>
            <a:r>
              <a:rPr lang="en-US" altLang="zh-CN" dirty="0"/>
              <a:t>U={A,B,F,E</a:t>
            </a:r>
            <a:r>
              <a:rPr lang="en-US" altLang="zh-CN" dirty="0" smtClean="0"/>
              <a:t>},V-U</a:t>
            </a:r>
            <a:r>
              <a:rPr lang="en-US" altLang="zh-CN" dirty="0"/>
              <a:t>={C,D,G}</a:t>
            </a:r>
            <a:r>
              <a:rPr lang="zh-CN" altLang="en-US" dirty="0"/>
              <a:t>；因此，边</a:t>
            </a:r>
            <a:r>
              <a:rPr lang="en-US" altLang="zh-CN" dirty="0"/>
              <a:t>(E,D)</a:t>
            </a:r>
            <a:r>
              <a:rPr lang="zh-CN" altLang="en-US" dirty="0"/>
              <a:t>的权值最小。将顶点</a:t>
            </a:r>
            <a:r>
              <a:rPr lang="en-US" altLang="zh-CN" dirty="0"/>
              <a:t>D</a:t>
            </a:r>
            <a:r>
              <a:rPr lang="zh-CN" altLang="en-US" dirty="0"/>
              <a:t>添加到</a:t>
            </a:r>
            <a:r>
              <a:rPr lang="en-US" altLang="zh-CN" dirty="0"/>
              <a:t>U</a:t>
            </a:r>
            <a:r>
              <a:rPr lang="zh-CN" altLang="en-US" dirty="0"/>
              <a:t>中；此时，</a:t>
            </a:r>
            <a:r>
              <a:rPr lang="en-US" altLang="zh-CN" dirty="0"/>
              <a:t>U={A,B,F,E,D</a:t>
            </a:r>
            <a:r>
              <a:rPr lang="en-US" altLang="zh-CN" dirty="0" smtClean="0"/>
              <a:t>}</a:t>
            </a:r>
            <a:r>
              <a:rPr lang="zh-CN" altLang="en-US" dirty="0" smtClean="0"/>
              <a:t>：</a:t>
            </a:r>
            <a:endParaRPr lang="zh-CN" altLang="en-US" dirty="0"/>
          </a:p>
        </p:txBody>
      </p:sp>
      <p:grpSp>
        <p:nvGrpSpPr>
          <p:cNvPr id="4" name="组合 3"/>
          <p:cNvGrpSpPr/>
          <p:nvPr/>
        </p:nvGrpSpPr>
        <p:grpSpPr>
          <a:xfrm>
            <a:off x="2228637" y="2349956"/>
            <a:ext cx="7707935" cy="4332136"/>
            <a:chOff x="1246159" y="1830661"/>
            <a:chExt cx="7707935" cy="4332136"/>
          </a:xfrm>
        </p:grpSpPr>
        <p:grpSp>
          <p:nvGrpSpPr>
            <p:cNvPr id="5" name="组合 4"/>
            <p:cNvGrpSpPr/>
            <p:nvPr/>
          </p:nvGrpSpPr>
          <p:grpSpPr>
            <a:xfrm>
              <a:off x="1246159" y="1836178"/>
              <a:ext cx="7707935" cy="4326619"/>
              <a:chOff x="226251" y="1924101"/>
              <a:chExt cx="7707935" cy="4326619"/>
            </a:xfrm>
          </p:grpSpPr>
          <p:sp>
            <p:nvSpPr>
              <p:cNvPr id="18" name="椭圆 17"/>
              <p:cNvSpPr/>
              <p:nvPr/>
            </p:nvSpPr>
            <p:spPr>
              <a:xfrm>
                <a:off x="1965867" y="1924802"/>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19" name="椭圆 18"/>
              <p:cNvSpPr/>
              <p:nvPr/>
            </p:nvSpPr>
            <p:spPr>
              <a:xfrm>
                <a:off x="226251" y="3816313"/>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20" name="椭圆 19"/>
              <p:cNvSpPr/>
              <p:nvPr/>
            </p:nvSpPr>
            <p:spPr>
              <a:xfrm>
                <a:off x="4881883" y="192410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椭圆 20"/>
              <p:cNvSpPr/>
              <p:nvPr/>
            </p:nvSpPr>
            <p:spPr>
              <a:xfrm>
                <a:off x="1965867"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22" name="椭圆 21"/>
              <p:cNvSpPr/>
              <p:nvPr/>
            </p:nvSpPr>
            <p:spPr>
              <a:xfrm>
                <a:off x="4881883" y="5385306"/>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23" name="直接连接符 22"/>
              <p:cNvCxnSpPr>
                <a:stCxn id="19" idx="7"/>
                <a:endCxn id="18" idx="3"/>
              </p:cNvCxnSpPr>
              <p:nvPr/>
            </p:nvCxnSpPr>
            <p:spPr>
              <a:xfrm flipV="1">
                <a:off x="964928" y="2663479"/>
                <a:ext cx="1127676" cy="1279571"/>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5"/>
                <a:endCxn id="21"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2"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423875" y="3805841"/>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28" name="椭圆 27"/>
              <p:cNvSpPr/>
              <p:nvPr/>
            </p:nvSpPr>
            <p:spPr>
              <a:xfrm>
                <a:off x="7068772" y="3509150"/>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29" name="直接连接符 28"/>
              <p:cNvCxnSpPr>
                <a:stCxn id="18" idx="5"/>
                <a:endCxn id="27" idx="1"/>
              </p:cNvCxnSpPr>
              <p:nvPr/>
            </p:nvCxnSpPr>
            <p:spPr>
              <a:xfrm>
                <a:off x="2704544" y="2663479"/>
                <a:ext cx="846068" cy="1269099"/>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6"/>
                <a:endCxn id="20"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7"/>
                <a:endCxn id="27" idx="3"/>
              </p:cNvCxnSpPr>
              <p:nvPr/>
            </p:nvCxnSpPr>
            <p:spPr>
              <a:xfrm flipV="1">
                <a:off x="2704544"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2" idx="1"/>
              </p:cNvCxnSpPr>
              <p:nvPr/>
            </p:nvCxnSpPr>
            <p:spPr>
              <a:xfrm>
                <a:off x="4162552" y="4544518"/>
                <a:ext cx="846068" cy="967525"/>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0" idx="4"/>
                <a:endCxn id="22"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7"/>
                <a:endCxn id="20"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0" idx="5"/>
                <a:endCxn id="28" idx="1"/>
              </p:cNvCxnSpPr>
              <p:nvPr/>
            </p:nvCxnSpPr>
            <p:spPr>
              <a:xfrm>
                <a:off x="5620560" y="2662778"/>
                <a:ext cx="1574949" cy="97310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7"/>
                <a:endCxn id="28" idx="3"/>
              </p:cNvCxnSpPr>
              <p:nvPr/>
            </p:nvCxnSpPr>
            <p:spPr>
              <a:xfrm flipV="1">
                <a:off x="5620560" y="4247827"/>
                <a:ext cx="1574949" cy="1264216"/>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2098" y="4946526"/>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3072749" y="374988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981095" y="274116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4766156" y="183066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70436791"/>
      </p:ext>
    </p:extLst>
  </p:cSld>
  <p:clrMapOvr>
    <a:masterClrMapping/>
  </p:clrMapOvr>
  <p:transition spd="slow">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normAutofit/>
          </a:bodyPr>
          <a:lstStyle/>
          <a:p>
            <a:r>
              <a:rPr lang="zh-CN" altLang="en-US" dirty="0"/>
              <a:t>第</a:t>
            </a:r>
            <a:r>
              <a:rPr lang="en-US" altLang="zh-CN" dirty="0"/>
              <a:t>6</a:t>
            </a:r>
            <a:r>
              <a:rPr lang="zh-CN" altLang="en-US" dirty="0"/>
              <a:t>步：将顶点</a:t>
            </a:r>
            <a:r>
              <a:rPr lang="en-US" altLang="zh-CN" dirty="0"/>
              <a:t>C</a:t>
            </a:r>
            <a:r>
              <a:rPr lang="zh-CN" altLang="en-US" dirty="0"/>
              <a:t>加入到</a:t>
            </a:r>
            <a:r>
              <a:rPr lang="en-US" altLang="zh-CN" dirty="0"/>
              <a:t>U</a:t>
            </a:r>
            <a:r>
              <a:rPr lang="zh-CN" altLang="en-US" dirty="0"/>
              <a:t>中</a:t>
            </a:r>
            <a:r>
              <a:rPr lang="zh-CN" altLang="en-US" dirty="0" smtClean="0"/>
              <a:t>。上</a:t>
            </a:r>
            <a:r>
              <a:rPr lang="zh-CN" altLang="en-US" dirty="0"/>
              <a:t>一步操作之后，</a:t>
            </a:r>
            <a:r>
              <a:rPr lang="en-US" altLang="zh-CN" dirty="0"/>
              <a:t>U={A,B,F,E,D</a:t>
            </a:r>
            <a:r>
              <a:rPr lang="en-US" altLang="zh-CN" dirty="0" smtClean="0"/>
              <a:t>},V-U</a:t>
            </a:r>
            <a:r>
              <a:rPr lang="en-US" altLang="zh-CN" dirty="0"/>
              <a:t>={C,G}</a:t>
            </a:r>
            <a:r>
              <a:rPr lang="zh-CN" altLang="en-US" dirty="0"/>
              <a:t>；因此，边</a:t>
            </a:r>
            <a:r>
              <a:rPr lang="en-US" altLang="zh-CN" dirty="0"/>
              <a:t>(D,C)</a:t>
            </a:r>
            <a:r>
              <a:rPr lang="zh-CN" altLang="en-US" dirty="0"/>
              <a:t>的权值最小。将顶点</a:t>
            </a:r>
            <a:r>
              <a:rPr lang="en-US" altLang="zh-CN" dirty="0"/>
              <a:t>C</a:t>
            </a:r>
            <a:r>
              <a:rPr lang="zh-CN" altLang="en-US" dirty="0"/>
              <a:t>添加到</a:t>
            </a:r>
            <a:r>
              <a:rPr lang="en-US" altLang="zh-CN" dirty="0"/>
              <a:t>U</a:t>
            </a:r>
            <a:r>
              <a:rPr lang="zh-CN" altLang="en-US" dirty="0"/>
              <a:t>中；此时，</a:t>
            </a:r>
            <a:r>
              <a:rPr lang="en-US" altLang="zh-CN" dirty="0"/>
              <a:t>U={A,B,F,E,D,C</a:t>
            </a:r>
            <a:r>
              <a:rPr lang="en-US" altLang="zh-CN" dirty="0" smtClean="0"/>
              <a:t>}</a:t>
            </a:r>
            <a:r>
              <a:rPr lang="zh-CN" altLang="en-US" dirty="0" smtClean="0"/>
              <a:t>：</a:t>
            </a:r>
            <a:endParaRPr lang="zh-CN" altLang="en-US" dirty="0"/>
          </a:p>
        </p:txBody>
      </p:sp>
      <p:grpSp>
        <p:nvGrpSpPr>
          <p:cNvPr id="4" name="组合 3"/>
          <p:cNvGrpSpPr/>
          <p:nvPr/>
        </p:nvGrpSpPr>
        <p:grpSpPr>
          <a:xfrm>
            <a:off x="2228637" y="2349956"/>
            <a:ext cx="7707935" cy="4332136"/>
            <a:chOff x="1246159" y="1830661"/>
            <a:chExt cx="7707935" cy="4332136"/>
          </a:xfrm>
        </p:grpSpPr>
        <p:grpSp>
          <p:nvGrpSpPr>
            <p:cNvPr id="5" name="组合 4"/>
            <p:cNvGrpSpPr/>
            <p:nvPr/>
          </p:nvGrpSpPr>
          <p:grpSpPr>
            <a:xfrm>
              <a:off x="1246159" y="1836178"/>
              <a:ext cx="7707935" cy="4326619"/>
              <a:chOff x="226251" y="1924101"/>
              <a:chExt cx="7707935" cy="4326619"/>
            </a:xfrm>
          </p:grpSpPr>
          <p:sp>
            <p:nvSpPr>
              <p:cNvPr id="18" name="椭圆 17"/>
              <p:cNvSpPr/>
              <p:nvPr/>
            </p:nvSpPr>
            <p:spPr>
              <a:xfrm>
                <a:off x="1965867" y="1924802"/>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19" name="椭圆 18"/>
              <p:cNvSpPr/>
              <p:nvPr/>
            </p:nvSpPr>
            <p:spPr>
              <a:xfrm>
                <a:off x="226251" y="3816313"/>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20" name="椭圆 19"/>
              <p:cNvSpPr/>
              <p:nvPr/>
            </p:nvSpPr>
            <p:spPr>
              <a:xfrm>
                <a:off x="4881883" y="1924101"/>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椭圆 20"/>
              <p:cNvSpPr/>
              <p:nvPr/>
            </p:nvSpPr>
            <p:spPr>
              <a:xfrm>
                <a:off x="1965867"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22" name="椭圆 21"/>
              <p:cNvSpPr/>
              <p:nvPr/>
            </p:nvSpPr>
            <p:spPr>
              <a:xfrm>
                <a:off x="4881883" y="5385306"/>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23" name="直接连接符 22"/>
              <p:cNvCxnSpPr>
                <a:stCxn id="19" idx="7"/>
                <a:endCxn id="18" idx="3"/>
              </p:cNvCxnSpPr>
              <p:nvPr/>
            </p:nvCxnSpPr>
            <p:spPr>
              <a:xfrm flipV="1">
                <a:off x="964928" y="2663479"/>
                <a:ext cx="1127676" cy="1279571"/>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5"/>
                <a:endCxn id="21"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2"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423875" y="3805841"/>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28" name="椭圆 27"/>
              <p:cNvSpPr/>
              <p:nvPr/>
            </p:nvSpPr>
            <p:spPr>
              <a:xfrm>
                <a:off x="7068772" y="3509150"/>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29" name="直接连接符 28"/>
              <p:cNvCxnSpPr>
                <a:stCxn id="18" idx="5"/>
                <a:endCxn id="27" idx="1"/>
              </p:cNvCxnSpPr>
              <p:nvPr/>
            </p:nvCxnSpPr>
            <p:spPr>
              <a:xfrm>
                <a:off x="2704544" y="2663479"/>
                <a:ext cx="846068" cy="1269099"/>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6"/>
                <a:endCxn id="20"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7"/>
                <a:endCxn id="27" idx="3"/>
              </p:cNvCxnSpPr>
              <p:nvPr/>
            </p:nvCxnSpPr>
            <p:spPr>
              <a:xfrm flipV="1">
                <a:off x="2704544"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2" idx="1"/>
              </p:cNvCxnSpPr>
              <p:nvPr/>
            </p:nvCxnSpPr>
            <p:spPr>
              <a:xfrm>
                <a:off x="4162552" y="4544518"/>
                <a:ext cx="846068" cy="967525"/>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0" idx="4"/>
                <a:endCxn id="22"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7"/>
                <a:endCxn id="20"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0" idx="5"/>
                <a:endCxn id="28" idx="1"/>
              </p:cNvCxnSpPr>
              <p:nvPr/>
            </p:nvCxnSpPr>
            <p:spPr>
              <a:xfrm>
                <a:off x="5620560" y="2662778"/>
                <a:ext cx="1574949" cy="973109"/>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7"/>
                <a:endCxn id="28" idx="3"/>
              </p:cNvCxnSpPr>
              <p:nvPr/>
            </p:nvCxnSpPr>
            <p:spPr>
              <a:xfrm flipV="1">
                <a:off x="5620560" y="4247827"/>
                <a:ext cx="1574949" cy="1264216"/>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2098" y="4946526"/>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3072749" y="374988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981095" y="274116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4766156" y="183066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7984694"/>
      </p:ext>
    </p:extLst>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a:t>第</a:t>
            </a:r>
            <a:r>
              <a:rPr lang="en-US" altLang="zh-CN" dirty="0"/>
              <a:t>7</a:t>
            </a:r>
            <a:r>
              <a:rPr lang="zh-CN" altLang="en-US" dirty="0"/>
              <a:t>步：将顶点</a:t>
            </a:r>
            <a:r>
              <a:rPr lang="en-US" altLang="zh-CN" dirty="0"/>
              <a:t>G</a:t>
            </a:r>
            <a:r>
              <a:rPr lang="zh-CN" altLang="en-US" dirty="0"/>
              <a:t>加入到</a:t>
            </a:r>
            <a:r>
              <a:rPr lang="en-US" altLang="zh-CN" dirty="0"/>
              <a:t>U</a:t>
            </a:r>
            <a:r>
              <a:rPr lang="zh-CN" altLang="en-US" dirty="0" smtClean="0"/>
              <a:t>中。上</a:t>
            </a:r>
            <a:r>
              <a:rPr lang="zh-CN" altLang="en-US" dirty="0"/>
              <a:t>一步操作之后，</a:t>
            </a:r>
            <a:r>
              <a:rPr lang="en-US" altLang="zh-CN" dirty="0"/>
              <a:t>U={A,B,F,E,D,C</a:t>
            </a:r>
            <a:r>
              <a:rPr lang="en-US" altLang="zh-CN" dirty="0" smtClean="0"/>
              <a:t>},V-U</a:t>
            </a:r>
            <a:r>
              <a:rPr lang="en-US" altLang="zh-CN" dirty="0"/>
              <a:t>={G}</a:t>
            </a:r>
            <a:r>
              <a:rPr lang="zh-CN" altLang="en-US" dirty="0"/>
              <a:t>；因此，边</a:t>
            </a:r>
            <a:r>
              <a:rPr lang="en-US" altLang="zh-CN" dirty="0"/>
              <a:t>(F,G)</a:t>
            </a:r>
            <a:r>
              <a:rPr lang="zh-CN" altLang="en-US" dirty="0"/>
              <a:t>的权值最小。将顶点</a:t>
            </a:r>
            <a:r>
              <a:rPr lang="en-US" altLang="zh-CN" dirty="0"/>
              <a:t>G</a:t>
            </a:r>
            <a:r>
              <a:rPr lang="zh-CN" altLang="en-US" dirty="0"/>
              <a:t>添加到</a:t>
            </a:r>
            <a:r>
              <a:rPr lang="en-US" altLang="zh-CN" dirty="0"/>
              <a:t>U</a:t>
            </a:r>
            <a:r>
              <a:rPr lang="zh-CN" altLang="en-US" dirty="0"/>
              <a:t>中；此时，</a:t>
            </a:r>
            <a:r>
              <a:rPr lang="en-US" altLang="zh-CN" dirty="0"/>
              <a:t>U=V</a:t>
            </a:r>
            <a:endParaRPr lang="zh-CN" altLang="en-US" dirty="0"/>
          </a:p>
        </p:txBody>
      </p:sp>
      <p:grpSp>
        <p:nvGrpSpPr>
          <p:cNvPr id="4" name="组合 3"/>
          <p:cNvGrpSpPr/>
          <p:nvPr/>
        </p:nvGrpSpPr>
        <p:grpSpPr>
          <a:xfrm>
            <a:off x="2228637" y="2349956"/>
            <a:ext cx="7707935" cy="4332136"/>
            <a:chOff x="1246159" y="1830661"/>
            <a:chExt cx="7707935" cy="4332136"/>
          </a:xfrm>
        </p:grpSpPr>
        <p:grpSp>
          <p:nvGrpSpPr>
            <p:cNvPr id="5" name="组合 4"/>
            <p:cNvGrpSpPr/>
            <p:nvPr/>
          </p:nvGrpSpPr>
          <p:grpSpPr>
            <a:xfrm>
              <a:off x="1246159" y="1836178"/>
              <a:ext cx="7707935" cy="4326619"/>
              <a:chOff x="226251" y="1924101"/>
              <a:chExt cx="7707935" cy="4326619"/>
            </a:xfrm>
          </p:grpSpPr>
          <p:sp>
            <p:nvSpPr>
              <p:cNvPr id="18" name="椭圆 17"/>
              <p:cNvSpPr/>
              <p:nvPr/>
            </p:nvSpPr>
            <p:spPr>
              <a:xfrm>
                <a:off x="1965867" y="1924802"/>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19" name="椭圆 18"/>
              <p:cNvSpPr/>
              <p:nvPr/>
            </p:nvSpPr>
            <p:spPr>
              <a:xfrm>
                <a:off x="226251" y="3816313"/>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20" name="椭圆 19"/>
              <p:cNvSpPr/>
              <p:nvPr/>
            </p:nvSpPr>
            <p:spPr>
              <a:xfrm>
                <a:off x="4881883" y="1924101"/>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椭圆 20"/>
              <p:cNvSpPr/>
              <p:nvPr/>
            </p:nvSpPr>
            <p:spPr>
              <a:xfrm>
                <a:off x="1965867" y="5385306"/>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22" name="椭圆 21"/>
              <p:cNvSpPr/>
              <p:nvPr/>
            </p:nvSpPr>
            <p:spPr>
              <a:xfrm>
                <a:off x="4881883" y="5385306"/>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23" name="直接连接符 22"/>
              <p:cNvCxnSpPr>
                <a:stCxn id="19" idx="7"/>
                <a:endCxn id="18" idx="3"/>
              </p:cNvCxnSpPr>
              <p:nvPr/>
            </p:nvCxnSpPr>
            <p:spPr>
              <a:xfrm flipV="1">
                <a:off x="964928" y="2663479"/>
                <a:ext cx="1127676" cy="1279571"/>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5"/>
                <a:endCxn id="21"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2"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423875" y="3805841"/>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28" name="椭圆 27"/>
              <p:cNvSpPr/>
              <p:nvPr/>
            </p:nvSpPr>
            <p:spPr>
              <a:xfrm>
                <a:off x="7068772" y="3509150"/>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29" name="直接连接符 28"/>
              <p:cNvCxnSpPr>
                <a:stCxn id="18" idx="5"/>
                <a:endCxn id="27" idx="1"/>
              </p:cNvCxnSpPr>
              <p:nvPr/>
            </p:nvCxnSpPr>
            <p:spPr>
              <a:xfrm>
                <a:off x="2704544" y="2663479"/>
                <a:ext cx="846068" cy="1269099"/>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6"/>
                <a:endCxn id="20"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7"/>
                <a:endCxn id="27" idx="3"/>
              </p:cNvCxnSpPr>
              <p:nvPr/>
            </p:nvCxnSpPr>
            <p:spPr>
              <a:xfrm flipV="1">
                <a:off x="2704544" y="4544518"/>
                <a:ext cx="846068" cy="967525"/>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2" idx="1"/>
              </p:cNvCxnSpPr>
              <p:nvPr/>
            </p:nvCxnSpPr>
            <p:spPr>
              <a:xfrm>
                <a:off x="4162552" y="4544518"/>
                <a:ext cx="846068" cy="967525"/>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0" idx="4"/>
                <a:endCxn id="22"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7"/>
                <a:endCxn id="20"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0" idx="5"/>
                <a:endCxn id="28" idx="1"/>
              </p:cNvCxnSpPr>
              <p:nvPr/>
            </p:nvCxnSpPr>
            <p:spPr>
              <a:xfrm>
                <a:off x="5620560" y="2662778"/>
                <a:ext cx="1574949" cy="973109"/>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7"/>
                <a:endCxn id="28" idx="3"/>
              </p:cNvCxnSpPr>
              <p:nvPr/>
            </p:nvCxnSpPr>
            <p:spPr>
              <a:xfrm flipV="1">
                <a:off x="5620560" y="4247827"/>
                <a:ext cx="1574949" cy="1264216"/>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2098" y="4946526"/>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3072749" y="374988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981095" y="274116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4766156" y="183066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1573615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在链表中</a:t>
            </a:r>
            <a:r>
              <a:rPr lang="en-US" altLang="zh-CN" dirty="0"/>
              <a:t>,</a:t>
            </a:r>
            <a:r>
              <a:rPr lang="zh-CN" altLang="en-US" dirty="0"/>
              <a:t>每个数据项都被包含</a:t>
            </a:r>
            <a:r>
              <a:rPr lang="zh-CN" altLang="en-US" dirty="0" smtClean="0"/>
              <a:t>在链结点元素中</a:t>
            </a:r>
            <a:r>
              <a:rPr lang="zh-CN" altLang="en-US" dirty="0"/>
              <a:t>。一个链</a:t>
            </a:r>
            <a:r>
              <a:rPr lang="zh-CN" altLang="en-US" dirty="0" smtClean="0"/>
              <a:t>结点元素是</a:t>
            </a:r>
            <a:r>
              <a:rPr lang="zh-CN" altLang="en-US" dirty="0"/>
              <a:t>某个类的对象，这个类可以</a:t>
            </a:r>
            <a:r>
              <a:rPr lang="zh-CN" altLang="en-US" dirty="0" smtClean="0"/>
              <a:t>叫做</a:t>
            </a:r>
            <a:r>
              <a:rPr lang="en-US" altLang="zh-CN" dirty="0" smtClean="0"/>
              <a:t>Node</a:t>
            </a:r>
            <a:r>
              <a:rPr lang="zh-CN" altLang="en-US" dirty="0" smtClean="0"/>
              <a:t>。每个</a:t>
            </a:r>
            <a:r>
              <a:rPr lang="en-US" altLang="zh-CN" dirty="0" smtClean="0"/>
              <a:t>Node</a:t>
            </a:r>
            <a:r>
              <a:rPr lang="zh-CN" altLang="en-US" dirty="0" smtClean="0"/>
              <a:t>对象</a:t>
            </a:r>
            <a:r>
              <a:rPr lang="zh-CN" altLang="en-US" dirty="0"/>
              <a:t>中都包含一个对下一个链结点引用的字段</a:t>
            </a:r>
            <a:r>
              <a:rPr lang="en-US" altLang="zh-CN" dirty="0"/>
              <a:t>(</a:t>
            </a:r>
            <a:r>
              <a:rPr lang="zh-CN" altLang="en-US" dirty="0"/>
              <a:t>通常叫做</a:t>
            </a:r>
            <a:r>
              <a:rPr lang="en-US" altLang="zh-CN" dirty="0"/>
              <a:t>next)</a:t>
            </a:r>
            <a:r>
              <a:rPr lang="zh-CN" altLang="en-US" dirty="0"/>
              <a:t>。但是链表本身的对象中有一个字段指向对第一个链结点</a:t>
            </a:r>
            <a:r>
              <a:rPr lang="zh-CN" altLang="en-US" dirty="0" smtClean="0"/>
              <a:t>的引用（如果没有第一个连接点元素的引用将失去整个链表的控制，因为其他元素都通过第一个节点的关联关系检索到）</a:t>
            </a:r>
            <a:endParaRPr lang="zh-CN" altLang="en-US" dirty="0"/>
          </a:p>
        </p:txBody>
      </p:sp>
      <p:sp>
        <p:nvSpPr>
          <p:cNvPr id="5" name="圆角矩形 4"/>
          <p:cNvSpPr/>
          <p:nvPr/>
        </p:nvSpPr>
        <p:spPr>
          <a:xfrm>
            <a:off x="568854" y="4252723"/>
            <a:ext cx="1958216" cy="2385603"/>
          </a:xfrm>
          <a:prstGeom prst="roundRect">
            <a:avLst>
              <a:gd name="adj" fmla="val 12058"/>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834219" y="4485973"/>
            <a:ext cx="1434116" cy="600553"/>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Data</a:t>
            </a:r>
            <a:endParaRPr lang="zh-CN" altLang="en-US" sz="2000" dirty="0">
              <a:latin typeface="微软雅黑" panose="020B0503020204020204" pitchFamily="34" charset="-122"/>
              <a:ea typeface="微软雅黑" panose="020B0503020204020204" pitchFamily="34" charset="-122"/>
            </a:endParaRPr>
          </a:p>
        </p:txBody>
      </p:sp>
      <p:sp>
        <p:nvSpPr>
          <p:cNvPr id="7" name="矩形 6"/>
          <p:cNvSpPr/>
          <p:nvPr/>
        </p:nvSpPr>
        <p:spPr>
          <a:xfrm>
            <a:off x="186570" y="4106486"/>
            <a:ext cx="11560751" cy="264821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30904" y="5828246"/>
            <a:ext cx="1434116" cy="600553"/>
          </a:xfrm>
          <a:prstGeom prst="roundRect">
            <a:avLst>
              <a:gd name="adj" fmla="val 10051"/>
            </a:avLst>
          </a:prstGeom>
          <a:solidFill>
            <a:schemeClr val="bg1"/>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AE0B0B"/>
                </a:solidFill>
                <a:latin typeface="微软雅黑" panose="020B0503020204020204" pitchFamily="34" charset="-122"/>
                <a:ea typeface="微软雅黑" panose="020B0503020204020204" pitchFamily="34" charset="-122"/>
              </a:rPr>
              <a:t>next</a:t>
            </a:r>
            <a:endParaRPr lang="zh-CN" altLang="en-US" sz="2000" dirty="0">
              <a:solidFill>
                <a:srgbClr val="AE0B0B"/>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51964" y="5289720"/>
            <a:ext cx="99199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首节点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149695" y="4636192"/>
            <a:ext cx="1927580" cy="1748572"/>
          </a:xfrm>
          <a:prstGeom prst="roundRect">
            <a:avLst>
              <a:gd name="adj" fmla="val 12058"/>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1" name="圆角矩形 10"/>
          <p:cNvSpPr/>
          <p:nvPr/>
        </p:nvSpPr>
        <p:spPr>
          <a:xfrm>
            <a:off x="3411745" y="4797556"/>
            <a:ext cx="1434116" cy="600553"/>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Data</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3411745" y="5581732"/>
            <a:ext cx="1434116" cy="600553"/>
          </a:xfrm>
          <a:prstGeom prst="roundRect">
            <a:avLst>
              <a:gd name="adj" fmla="val 10051"/>
            </a:avLst>
          </a:prstGeom>
          <a:solidFill>
            <a:schemeClr val="bg1"/>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AE0B0B"/>
                </a:solidFill>
                <a:latin typeface="微软雅黑" panose="020B0503020204020204" pitchFamily="34" charset="-122"/>
                <a:ea typeface="微软雅黑" panose="020B0503020204020204" pitchFamily="34" charset="-122"/>
              </a:rPr>
              <a:t>next</a:t>
            </a:r>
            <a:endParaRPr lang="zh-CN" altLang="en-US" sz="2000" dirty="0">
              <a:solidFill>
                <a:srgbClr val="AE0B0B"/>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794996" y="4636192"/>
            <a:ext cx="1927580" cy="1748572"/>
          </a:xfrm>
          <a:prstGeom prst="roundRect">
            <a:avLst>
              <a:gd name="adj" fmla="val 12058"/>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6057046" y="4797556"/>
            <a:ext cx="1434116" cy="600553"/>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Data</a:t>
            </a:r>
            <a:endParaRPr lang="zh-CN" altLang="en-US" sz="2000" dirty="0">
              <a:latin typeface="微软雅黑" panose="020B0503020204020204" pitchFamily="34" charset="-122"/>
              <a:ea typeface="微软雅黑" panose="020B0503020204020204" pitchFamily="34" charset="-122"/>
            </a:endParaRPr>
          </a:p>
        </p:txBody>
      </p:sp>
      <p:sp>
        <p:nvSpPr>
          <p:cNvPr id="15" name="圆角矩形 14"/>
          <p:cNvSpPr/>
          <p:nvPr/>
        </p:nvSpPr>
        <p:spPr>
          <a:xfrm>
            <a:off x="6057046" y="5581732"/>
            <a:ext cx="1434116" cy="600553"/>
          </a:xfrm>
          <a:prstGeom prst="roundRect">
            <a:avLst>
              <a:gd name="adj" fmla="val 10051"/>
            </a:avLst>
          </a:prstGeom>
          <a:solidFill>
            <a:schemeClr val="bg1"/>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AE0B0B"/>
                </a:solidFill>
                <a:latin typeface="微软雅黑" panose="020B0503020204020204" pitchFamily="34" charset="-122"/>
                <a:ea typeface="微软雅黑" panose="020B0503020204020204" pitchFamily="34" charset="-122"/>
              </a:rPr>
              <a:t>next</a:t>
            </a:r>
            <a:endParaRPr lang="zh-CN" altLang="en-US" sz="2000" dirty="0">
              <a:solidFill>
                <a:srgbClr val="AE0B0B"/>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8440296" y="4636192"/>
            <a:ext cx="1927580" cy="1748572"/>
          </a:xfrm>
          <a:prstGeom prst="roundRect">
            <a:avLst>
              <a:gd name="adj" fmla="val 12058"/>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7" name="圆角矩形 16"/>
          <p:cNvSpPr/>
          <p:nvPr/>
        </p:nvSpPr>
        <p:spPr>
          <a:xfrm>
            <a:off x="8652471" y="4797556"/>
            <a:ext cx="1434116" cy="600553"/>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Data</a:t>
            </a:r>
            <a:endParaRPr lang="zh-CN" altLang="en-US" sz="2000" dirty="0">
              <a:latin typeface="微软雅黑" panose="020B0503020204020204" pitchFamily="34" charset="-122"/>
              <a:ea typeface="微软雅黑" panose="020B0503020204020204" pitchFamily="34" charset="-122"/>
            </a:endParaRPr>
          </a:p>
        </p:txBody>
      </p:sp>
      <p:sp>
        <p:nvSpPr>
          <p:cNvPr id="18" name="圆角矩形 17"/>
          <p:cNvSpPr/>
          <p:nvPr/>
        </p:nvSpPr>
        <p:spPr>
          <a:xfrm>
            <a:off x="8652471" y="5581732"/>
            <a:ext cx="1434116" cy="600553"/>
          </a:xfrm>
          <a:prstGeom prst="roundRect">
            <a:avLst>
              <a:gd name="adj" fmla="val 10051"/>
            </a:avLst>
          </a:prstGeom>
          <a:solidFill>
            <a:schemeClr val="bg1"/>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AE0B0B"/>
                </a:solidFill>
                <a:latin typeface="微软雅黑" panose="020B0503020204020204" pitchFamily="34" charset="-122"/>
                <a:ea typeface="微软雅黑" panose="020B0503020204020204" pitchFamily="34" charset="-122"/>
              </a:rPr>
              <a:t>next</a:t>
            </a:r>
            <a:endParaRPr lang="zh-CN" altLang="en-US" sz="2000" dirty="0">
              <a:solidFill>
                <a:srgbClr val="AE0B0B"/>
              </a:solidFill>
              <a:latin typeface="微软雅黑" panose="020B0503020204020204" pitchFamily="34" charset="-122"/>
              <a:ea typeface="微软雅黑" panose="020B0503020204020204" pitchFamily="34" charset="-122"/>
            </a:endParaRPr>
          </a:p>
        </p:txBody>
      </p:sp>
      <p:cxnSp>
        <p:nvCxnSpPr>
          <p:cNvPr id="26" name="肘形连接符 25"/>
          <p:cNvCxnSpPr>
            <a:stCxn id="8" idx="3"/>
          </p:cNvCxnSpPr>
          <p:nvPr/>
        </p:nvCxnSpPr>
        <p:spPr>
          <a:xfrm flipV="1">
            <a:off x="2265020" y="5398109"/>
            <a:ext cx="884675" cy="730414"/>
          </a:xfrm>
          <a:prstGeom prst="bentConnector3">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2" idx="3"/>
            <a:endCxn id="13" idx="1"/>
          </p:cNvCxnSpPr>
          <p:nvPr/>
        </p:nvCxnSpPr>
        <p:spPr>
          <a:xfrm flipV="1">
            <a:off x="4845861" y="5510478"/>
            <a:ext cx="949135" cy="371531"/>
          </a:xfrm>
          <a:prstGeom prst="bentConnector3">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5" idx="3"/>
            <a:endCxn id="16" idx="1"/>
          </p:cNvCxnSpPr>
          <p:nvPr/>
        </p:nvCxnSpPr>
        <p:spPr>
          <a:xfrm flipV="1">
            <a:off x="7491162" y="5510478"/>
            <a:ext cx="949134" cy="371531"/>
          </a:xfrm>
          <a:prstGeom prst="bentConnector3">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0986645" y="5697342"/>
            <a:ext cx="991995"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null</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4" name="Line 20"/>
          <p:cNvSpPr>
            <a:spLocks noChangeShapeType="1"/>
          </p:cNvSpPr>
          <p:nvPr/>
        </p:nvSpPr>
        <p:spPr bwMode="auto">
          <a:xfrm flipV="1">
            <a:off x="10086587" y="5882008"/>
            <a:ext cx="923132"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5" name="文本框 34"/>
          <p:cNvSpPr txBox="1"/>
          <p:nvPr/>
        </p:nvSpPr>
        <p:spPr>
          <a:xfrm>
            <a:off x="10052155" y="5503148"/>
            <a:ext cx="99199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尾节点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0755326" y="4198409"/>
            <a:ext cx="99199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链表</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816156"/>
      </p:ext>
    </p:extLst>
  </p:cSld>
  <p:clrMapOvr>
    <a:masterClrMapping/>
  </p:clrMapOvr>
  <p:transition spd="slow">
    <p:push di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a:t>普里姆</a:t>
            </a:r>
            <a:r>
              <a:rPr lang="en-US" altLang="zh-CN" dirty="0"/>
              <a:t>(Prim)</a:t>
            </a:r>
            <a:r>
              <a:rPr lang="zh-CN" altLang="en-US" dirty="0" smtClean="0"/>
              <a:t>算法获取最小生成树的示例参考案例（课堂案例：</a:t>
            </a:r>
            <a:r>
              <a:rPr lang="en-US" altLang="zh-CN" dirty="0" smtClean="0">
                <a:hlinkClick r:id="rId2" action="ppaction://hlinkfile"/>
              </a:rPr>
              <a:t>MatrixUDG.java</a:t>
            </a:r>
            <a:r>
              <a:rPr lang="zh-CN" altLang="en-US" dirty="0" smtClean="0"/>
              <a:t>）</a:t>
            </a:r>
            <a:endParaRPr lang="zh-CN" altLang="en-US" dirty="0"/>
          </a:p>
        </p:txBody>
      </p:sp>
    </p:spTree>
    <p:extLst>
      <p:ext uri="{BB962C8B-B14F-4D97-AF65-F5344CB8AC3E}">
        <p14:creationId xmlns:p14="http://schemas.microsoft.com/office/powerpoint/2010/main" val="3947946817"/>
      </p:ext>
    </p:extLst>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normAutofit fontScale="77500" lnSpcReduction="20000"/>
          </a:bodyPr>
          <a:lstStyle/>
          <a:p>
            <a:r>
              <a:rPr lang="zh-CN" altLang="en-US" dirty="0" smtClean="0"/>
              <a:t>在边有权值的图中，我们可以对广度优先算法进行扩展，构建迪杰斯特拉</a:t>
            </a:r>
            <a:r>
              <a:rPr lang="en-US" altLang="zh-CN" dirty="0"/>
              <a:t>(Dijkstra)</a:t>
            </a:r>
            <a:r>
              <a:rPr lang="zh-CN" altLang="en-US" dirty="0" smtClean="0"/>
              <a:t>算法，它是</a:t>
            </a:r>
            <a:r>
              <a:rPr lang="zh-CN" altLang="en-US" dirty="0"/>
              <a:t>典型最短路径算法，用于计算一个节点到其他节点的最短路径</a:t>
            </a:r>
            <a:r>
              <a:rPr lang="zh-CN" altLang="en-US" dirty="0" smtClean="0"/>
              <a:t>。</a:t>
            </a:r>
            <a:r>
              <a:rPr lang="zh-CN" altLang="en-US" dirty="0"/>
              <a:t/>
            </a:r>
            <a:br>
              <a:rPr lang="zh-CN" altLang="en-US" dirty="0"/>
            </a:br>
            <a:r>
              <a:rPr lang="zh-CN" altLang="en-US" dirty="0"/>
              <a:t>它的主要特点是以起始点为中心向外层层扩展</a:t>
            </a:r>
            <a:r>
              <a:rPr lang="en-US" altLang="zh-CN" dirty="0"/>
              <a:t>(</a:t>
            </a:r>
            <a:r>
              <a:rPr lang="zh-CN" altLang="en-US" dirty="0"/>
              <a:t>广度优先搜索思想</a:t>
            </a:r>
            <a:r>
              <a:rPr lang="en-US" altLang="zh-CN" dirty="0"/>
              <a:t>)</a:t>
            </a:r>
            <a:r>
              <a:rPr lang="zh-CN" altLang="en-US" dirty="0"/>
              <a:t>，直到扩展到终点</a:t>
            </a:r>
            <a:r>
              <a:rPr lang="zh-CN" altLang="en-US" dirty="0" smtClean="0"/>
              <a:t>为止，和</a:t>
            </a:r>
            <a:r>
              <a:rPr lang="zh-CN" altLang="en-US" dirty="0"/>
              <a:t>普里姆</a:t>
            </a:r>
            <a:r>
              <a:rPr lang="en-US" altLang="zh-CN" dirty="0"/>
              <a:t>(Prim)</a:t>
            </a:r>
            <a:r>
              <a:rPr lang="zh-CN" altLang="en-US" dirty="0" smtClean="0"/>
              <a:t>算法一样，每次选取权值最小的边，我们用同样的图来演示</a:t>
            </a:r>
            <a:r>
              <a:rPr lang="zh-CN" altLang="en-US" dirty="0"/>
              <a:t>迪杰斯特拉</a:t>
            </a:r>
            <a:r>
              <a:rPr lang="en-US" altLang="zh-CN" dirty="0"/>
              <a:t>(Dijkstra)</a:t>
            </a:r>
            <a:r>
              <a:rPr lang="zh-CN" altLang="en-US" dirty="0" smtClean="0"/>
              <a:t>算法，这次的起点设置为顶点</a:t>
            </a:r>
            <a:r>
              <a:rPr lang="en-US" altLang="zh-CN" dirty="0" smtClean="0"/>
              <a:t>D</a:t>
            </a:r>
            <a:endParaRPr lang="en-US" altLang="zh-CN" dirty="0"/>
          </a:p>
          <a:p>
            <a:r>
              <a:rPr lang="zh-CN" altLang="en-US" dirty="0"/>
              <a:t>通过</a:t>
            </a:r>
            <a:r>
              <a:rPr lang="en-US" altLang="zh-CN" dirty="0"/>
              <a:t>Dijkstra</a:t>
            </a:r>
            <a:r>
              <a:rPr lang="zh-CN" altLang="en-US" dirty="0"/>
              <a:t>计算图</a:t>
            </a:r>
            <a:r>
              <a:rPr lang="en-US" altLang="zh-CN" dirty="0"/>
              <a:t>G</a:t>
            </a:r>
            <a:r>
              <a:rPr lang="zh-CN" altLang="en-US" dirty="0"/>
              <a:t>中的最短路径时，需要指定起点</a:t>
            </a:r>
            <a:r>
              <a:rPr lang="en-US" altLang="zh-CN" dirty="0"/>
              <a:t>s(</a:t>
            </a:r>
            <a:r>
              <a:rPr lang="zh-CN" altLang="en-US" dirty="0"/>
              <a:t>即从顶点</a:t>
            </a:r>
            <a:r>
              <a:rPr lang="en-US" altLang="zh-CN" dirty="0"/>
              <a:t>s</a:t>
            </a:r>
            <a:r>
              <a:rPr lang="zh-CN" altLang="en-US" dirty="0"/>
              <a:t>开始计算</a:t>
            </a:r>
            <a:r>
              <a:rPr lang="en-US" altLang="zh-CN" dirty="0"/>
              <a:t>)</a:t>
            </a:r>
            <a:r>
              <a:rPr lang="zh-CN" altLang="en-US" dirty="0" smtClean="0"/>
              <a:t>。此外</a:t>
            </a:r>
            <a:r>
              <a:rPr lang="zh-CN" altLang="en-US" dirty="0"/>
              <a:t>，引进两个集合</a:t>
            </a:r>
            <a:r>
              <a:rPr lang="en-US" altLang="zh-CN" dirty="0"/>
              <a:t>S</a:t>
            </a:r>
            <a:r>
              <a:rPr lang="zh-CN" altLang="en-US" dirty="0"/>
              <a:t>和</a:t>
            </a:r>
            <a:r>
              <a:rPr lang="en-US" altLang="zh-CN" dirty="0"/>
              <a:t>U</a:t>
            </a:r>
            <a:r>
              <a:rPr lang="zh-CN" altLang="en-US" dirty="0"/>
              <a:t>。</a:t>
            </a:r>
            <a:r>
              <a:rPr lang="en-US" altLang="zh-CN" dirty="0"/>
              <a:t>S</a:t>
            </a:r>
            <a:r>
              <a:rPr lang="zh-CN" altLang="en-US" dirty="0"/>
              <a:t>的作用是记录已求出最短路径的顶点</a:t>
            </a:r>
            <a:r>
              <a:rPr lang="en-US" altLang="zh-CN" dirty="0"/>
              <a:t>(</a:t>
            </a:r>
            <a:r>
              <a:rPr lang="zh-CN" altLang="en-US" dirty="0"/>
              <a:t>以及相应的最短路径长度</a:t>
            </a:r>
            <a:r>
              <a:rPr lang="en-US" altLang="zh-CN" dirty="0"/>
              <a:t>)</a:t>
            </a:r>
            <a:r>
              <a:rPr lang="zh-CN" altLang="en-US" dirty="0"/>
              <a:t>，而</a:t>
            </a:r>
            <a:r>
              <a:rPr lang="en-US" altLang="zh-CN" dirty="0"/>
              <a:t>U</a:t>
            </a:r>
            <a:r>
              <a:rPr lang="zh-CN" altLang="en-US" dirty="0"/>
              <a:t>则是记录还未求出最短路径的顶点</a:t>
            </a:r>
            <a:r>
              <a:rPr lang="en-US" altLang="zh-CN" dirty="0"/>
              <a:t>(</a:t>
            </a:r>
            <a:r>
              <a:rPr lang="zh-CN" altLang="en-US" dirty="0"/>
              <a:t>以及该顶点到起点</a:t>
            </a:r>
            <a:r>
              <a:rPr lang="en-US" altLang="zh-CN" dirty="0"/>
              <a:t>s</a:t>
            </a:r>
            <a:r>
              <a:rPr lang="zh-CN" altLang="en-US" dirty="0"/>
              <a:t>的距离</a:t>
            </a:r>
            <a:r>
              <a:rPr lang="en-US" altLang="zh-CN" dirty="0"/>
              <a:t>)</a:t>
            </a:r>
            <a:r>
              <a:rPr lang="zh-CN" altLang="en-US" dirty="0" smtClean="0"/>
              <a:t>。初始</a:t>
            </a:r>
            <a:r>
              <a:rPr lang="zh-CN" altLang="en-US" dirty="0"/>
              <a:t>时，</a:t>
            </a:r>
            <a:r>
              <a:rPr lang="en-US" altLang="zh-CN" dirty="0"/>
              <a:t>S</a:t>
            </a:r>
            <a:r>
              <a:rPr lang="zh-CN" altLang="en-US" dirty="0"/>
              <a:t>中只有起点</a:t>
            </a:r>
            <a:r>
              <a:rPr lang="en-US" altLang="zh-CN" dirty="0"/>
              <a:t>s</a:t>
            </a:r>
            <a:r>
              <a:rPr lang="zh-CN" altLang="en-US" dirty="0"/>
              <a:t>；</a:t>
            </a:r>
            <a:r>
              <a:rPr lang="en-US" altLang="zh-CN" dirty="0"/>
              <a:t>U</a:t>
            </a:r>
            <a:r>
              <a:rPr lang="zh-CN" altLang="en-US" dirty="0"/>
              <a:t>中是除</a:t>
            </a:r>
            <a:r>
              <a:rPr lang="en-US" altLang="zh-CN" dirty="0"/>
              <a:t>s</a:t>
            </a:r>
            <a:r>
              <a:rPr lang="zh-CN" altLang="en-US" dirty="0"/>
              <a:t>之外的顶点，并且</a:t>
            </a:r>
            <a:r>
              <a:rPr lang="en-US" altLang="zh-CN" dirty="0"/>
              <a:t>U</a:t>
            </a:r>
            <a:r>
              <a:rPr lang="zh-CN" altLang="en-US" dirty="0"/>
              <a:t>中顶点的路径是</a:t>
            </a:r>
            <a:r>
              <a:rPr lang="en-US" altLang="zh-CN" dirty="0"/>
              <a:t>"</a:t>
            </a:r>
            <a:r>
              <a:rPr lang="zh-CN" altLang="en-US" dirty="0"/>
              <a:t>起点</a:t>
            </a:r>
            <a:r>
              <a:rPr lang="en-US" altLang="zh-CN" dirty="0"/>
              <a:t>s</a:t>
            </a:r>
            <a:r>
              <a:rPr lang="zh-CN" altLang="en-US" dirty="0"/>
              <a:t>到该顶点的路径</a:t>
            </a:r>
            <a:r>
              <a:rPr lang="en-US" altLang="zh-CN" dirty="0"/>
              <a:t>"</a:t>
            </a:r>
            <a:r>
              <a:rPr lang="zh-CN" altLang="en-US" dirty="0"/>
              <a:t>。然后，从</a:t>
            </a:r>
            <a:r>
              <a:rPr lang="en-US" altLang="zh-CN" dirty="0"/>
              <a:t>U</a:t>
            </a:r>
            <a:r>
              <a:rPr lang="zh-CN" altLang="en-US" dirty="0"/>
              <a:t>中找出路径最短的顶点，并将其加入到</a:t>
            </a:r>
            <a:r>
              <a:rPr lang="en-US" altLang="zh-CN" dirty="0"/>
              <a:t>S</a:t>
            </a:r>
            <a:r>
              <a:rPr lang="zh-CN" altLang="en-US" dirty="0"/>
              <a:t>中；接着，更新</a:t>
            </a:r>
            <a:r>
              <a:rPr lang="en-US" altLang="zh-CN" dirty="0"/>
              <a:t>U</a:t>
            </a:r>
            <a:r>
              <a:rPr lang="zh-CN" altLang="en-US" dirty="0"/>
              <a:t>中的顶点和顶点对应的路径</a:t>
            </a:r>
            <a:r>
              <a:rPr lang="zh-CN" altLang="en-US" dirty="0" smtClean="0"/>
              <a:t>。然后</a:t>
            </a:r>
            <a:r>
              <a:rPr lang="zh-CN" altLang="en-US" dirty="0"/>
              <a:t>，再从</a:t>
            </a:r>
            <a:r>
              <a:rPr lang="en-US" altLang="zh-CN" dirty="0"/>
              <a:t>U</a:t>
            </a:r>
            <a:r>
              <a:rPr lang="zh-CN" altLang="en-US" dirty="0"/>
              <a:t>中找出路径最短的顶点，并将其加入到</a:t>
            </a:r>
            <a:r>
              <a:rPr lang="en-US" altLang="zh-CN" dirty="0"/>
              <a:t>S</a:t>
            </a:r>
            <a:r>
              <a:rPr lang="zh-CN" altLang="en-US" dirty="0"/>
              <a:t>中；接着，更新</a:t>
            </a:r>
            <a:r>
              <a:rPr lang="en-US" altLang="zh-CN" dirty="0"/>
              <a:t>U</a:t>
            </a:r>
            <a:r>
              <a:rPr lang="zh-CN" altLang="en-US" dirty="0"/>
              <a:t>中的顶点和顶点对应的路径</a:t>
            </a:r>
            <a:r>
              <a:rPr lang="zh-CN" altLang="en-US" dirty="0" smtClean="0"/>
              <a:t>。</a:t>
            </a:r>
            <a:r>
              <a:rPr lang="en-US" altLang="zh-CN" dirty="0" smtClean="0"/>
              <a:t>...</a:t>
            </a:r>
            <a:r>
              <a:rPr lang="zh-CN" altLang="en-US" dirty="0" smtClean="0"/>
              <a:t>重复</a:t>
            </a:r>
            <a:r>
              <a:rPr lang="zh-CN" altLang="en-US" dirty="0"/>
              <a:t>该操作，直到遍历完所有顶点</a:t>
            </a:r>
          </a:p>
        </p:txBody>
      </p:sp>
    </p:spTree>
    <p:extLst>
      <p:ext uri="{BB962C8B-B14F-4D97-AF65-F5344CB8AC3E}">
        <p14:creationId xmlns:p14="http://schemas.microsoft.com/office/powerpoint/2010/main" val="3872329772"/>
      </p:ext>
    </p:extLst>
  </p:cSld>
  <p:clrMapOvr>
    <a:masterClrMapping/>
  </p:clrMapOvr>
  <p:transition spd="slow">
    <p:push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a:t>初始状态：</a:t>
            </a:r>
            <a:r>
              <a:rPr lang="en-US" altLang="zh-CN" dirty="0"/>
              <a:t>S</a:t>
            </a:r>
            <a:r>
              <a:rPr lang="zh-CN" altLang="en-US" dirty="0"/>
              <a:t>是已计算出最短路径的顶点集合，</a:t>
            </a:r>
            <a:r>
              <a:rPr lang="en-US" altLang="zh-CN" dirty="0"/>
              <a:t>U</a:t>
            </a:r>
            <a:r>
              <a:rPr lang="zh-CN" altLang="en-US" dirty="0"/>
              <a:t>是未计算除最短路径的顶点的</a:t>
            </a:r>
            <a:r>
              <a:rPr lang="zh-CN" altLang="en-US" dirty="0" smtClean="0"/>
              <a:t>集合</a:t>
            </a:r>
            <a:endParaRPr lang="zh-CN" altLang="en-US" dirty="0"/>
          </a:p>
        </p:txBody>
      </p:sp>
      <p:grpSp>
        <p:nvGrpSpPr>
          <p:cNvPr id="4" name="组合 3"/>
          <p:cNvGrpSpPr/>
          <p:nvPr/>
        </p:nvGrpSpPr>
        <p:grpSpPr>
          <a:xfrm>
            <a:off x="186570" y="2252915"/>
            <a:ext cx="7707935" cy="4332136"/>
            <a:chOff x="1246159" y="1830661"/>
            <a:chExt cx="7707935" cy="4332136"/>
          </a:xfrm>
        </p:grpSpPr>
        <p:grpSp>
          <p:nvGrpSpPr>
            <p:cNvPr id="5" name="组合 4"/>
            <p:cNvGrpSpPr/>
            <p:nvPr/>
          </p:nvGrpSpPr>
          <p:grpSpPr>
            <a:xfrm>
              <a:off x="1246159" y="1836178"/>
              <a:ext cx="7707935" cy="4326619"/>
              <a:chOff x="226251" y="1924101"/>
              <a:chExt cx="7707935" cy="4326619"/>
            </a:xfrm>
          </p:grpSpPr>
          <p:sp>
            <p:nvSpPr>
              <p:cNvPr id="18" name="椭圆 17"/>
              <p:cNvSpPr/>
              <p:nvPr/>
            </p:nvSpPr>
            <p:spPr>
              <a:xfrm>
                <a:off x="1965867" y="1924802"/>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19" name="椭圆 18"/>
              <p:cNvSpPr/>
              <p:nvPr/>
            </p:nvSpPr>
            <p:spPr>
              <a:xfrm>
                <a:off x="226251" y="3816313"/>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20" name="椭圆 19"/>
              <p:cNvSpPr/>
              <p:nvPr/>
            </p:nvSpPr>
            <p:spPr>
              <a:xfrm>
                <a:off x="4881883" y="192410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椭圆 20"/>
              <p:cNvSpPr/>
              <p:nvPr/>
            </p:nvSpPr>
            <p:spPr>
              <a:xfrm>
                <a:off x="1965867"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22" name="椭圆 21"/>
              <p:cNvSpPr/>
              <p:nvPr/>
            </p:nvSpPr>
            <p:spPr>
              <a:xfrm>
                <a:off x="4881883"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23" name="直接连接符 22"/>
              <p:cNvCxnSpPr>
                <a:stCxn id="19" idx="7"/>
                <a:endCxn id="18" idx="3"/>
              </p:cNvCxnSpPr>
              <p:nvPr/>
            </p:nvCxnSpPr>
            <p:spPr>
              <a:xfrm flipV="1">
                <a:off x="964928" y="2663479"/>
                <a:ext cx="1127676" cy="127957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5"/>
                <a:endCxn id="21"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2"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423875" y="380584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28" name="椭圆 27"/>
              <p:cNvSpPr/>
              <p:nvPr/>
            </p:nvSpPr>
            <p:spPr>
              <a:xfrm>
                <a:off x="7068772" y="3509150"/>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29" name="直接连接符 28"/>
              <p:cNvCxnSpPr>
                <a:stCxn id="18" idx="5"/>
                <a:endCxn id="27" idx="1"/>
              </p:cNvCxnSpPr>
              <p:nvPr/>
            </p:nvCxnSpPr>
            <p:spPr>
              <a:xfrm>
                <a:off x="2704544" y="2663479"/>
                <a:ext cx="846068" cy="126909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6"/>
                <a:endCxn id="20"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7"/>
                <a:endCxn id="27" idx="3"/>
              </p:cNvCxnSpPr>
              <p:nvPr/>
            </p:nvCxnSpPr>
            <p:spPr>
              <a:xfrm flipV="1">
                <a:off x="2704544"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2" idx="1"/>
              </p:cNvCxnSpPr>
              <p:nvPr/>
            </p:nvCxnSpPr>
            <p:spPr>
              <a:xfrm>
                <a:off x="4162552"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0" idx="4"/>
                <a:endCxn id="22"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7"/>
                <a:endCxn id="20"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0" idx="5"/>
                <a:endCxn id="28" idx="1"/>
              </p:cNvCxnSpPr>
              <p:nvPr/>
            </p:nvCxnSpPr>
            <p:spPr>
              <a:xfrm>
                <a:off x="5620560" y="2662778"/>
                <a:ext cx="1574949" cy="97310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7"/>
                <a:endCxn id="28" idx="3"/>
              </p:cNvCxnSpPr>
              <p:nvPr/>
            </p:nvCxnSpPr>
            <p:spPr>
              <a:xfrm flipV="1">
                <a:off x="5620560" y="4247827"/>
                <a:ext cx="1574949" cy="1264216"/>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2098" y="4946526"/>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3072749" y="374988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981095" y="2741164"/>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4766156" y="183066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7894505" y="2580297"/>
            <a:ext cx="3852816" cy="2677656"/>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rPr>
              <a:t>第</a:t>
            </a:r>
            <a:r>
              <a:rPr lang="en-US" altLang="zh-CN" sz="2800" dirty="0">
                <a:latin typeface="微软雅黑 Light" panose="020B0502040204020203" pitchFamily="34" charset="-122"/>
                <a:ea typeface="微软雅黑 Light" panose="020B0502040204020203" pitchFamily="34" charset="-122"/>
              </a:rPr>
              <a:t>1</a:t>
            </a:r>
            <a:r>
              <a:rPr lang="zh-CN" altLang="en-US" sz="2800" dirty="0">
                <a:latin typeface="微软雅黑 Light" panose="020B0502040204020203" pitchFamily="34" charset="-122"/>
                <a:ea typeface="微软雅黑 Light" panose="020B0502040204020203" pitchFamily="34" charset="-122"/>
              </a:rPr>
              <a:t>步：将顶点</a:t>
            </a:r>
            <a:r>
              <a:rPr lang="en-US" altLang="zh-CN" sz="2800" dirty="0">
                <a:latin typeface="微软雅黑 Light" panose="020B0502040204020203" pitchFamily="34" charset="-122"/>
                <a:ea typeface="微软雅黑 Light" panose="020B0502040204020203" pitchFamily="34" charset="-122"/>
              </a:rPr>
              <a:t>D</a:t>
            </a:r>
            <a:r>
              <a:rPr lang="zh-CN" altLang="en-US" sz="2800" dirty="0">
                <a:latin typeface="微软雅黑 Light" panose="020B0502040204020203" pitchFamily="34" charset="-122"/>
                <a:ea typeface="微软雅黑 Light" panose="020B0502040204020203" pitchFamily="34" charset="-122"/>
              </a:rPr>
              <a:t>加入到</a:t>
            </a:r>
            <a:r>
              <a:rPr lang="en-US" altLang="zh-CN" sz="2800" dirty="0">
                <a:latin typeface="微软雅黑 Light" panose="020B0502040204020203" pitchFamily="34" charset="-122"/>
                <a:ea typeface="微软雅黑 Light" panose="020B0502040204020203" pitchFamily="34" charset="-122"/>
              </a:rPr>
              <a:t>S</a:t>
            </a:r>
            <a:r>
              <a:rPr lang="zh-CN" altLang="en-US" sz="2800" dirty="0">
                <a:latin typeface="微软雅黑 Light" panose="020B0502040204020203" pitchFamily="34" charset="-122"/>
                <a:ea typeface="微软雅黑 Light" panose="020B0502040204020203" pitchFamily="34" charset="-122"/>
              </a:rPr>
              <a:t>中</a:t>
            </a:r>
            <a:r>
              <a:rPr lang="zh-CN" altLang="en-US" sz="2800" dirty="0" smtClean="0">
                <a:latin typeface="微软雅黑 Light" panose="020B0502040204020203" pitchFamily="34" charset="-122"/>
                <a:ea typeface="微软雅黑 Light" panose="020B0502040204020203" pitchFamily="34" charset="-122"/>
              </a:rPr>
              <a:t>。此时</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S={D(0</a:t>
            </a:r>
            <a:r>
              <a:rPr lang="en-US" altLang="zh-CN" sz="2800" dirty="0" smtClean="0">
                <a:latin typeface="微软雅黑 Light" panose="020B0502040204020203" pitchFamily="34" charset="-122"/>
                <a:ea typeface="微软雅黑 Light" panose="020B0502040204020203" pitchFamily="34" charset="-122"/>
              </a:rPr>
              <a:t>)},U</a:t>
            </a:r>
            <a:r>
              <a:rPr lang="en-US" altLang="zh-CN" sz="2800" dirty="0">
                <a:latin typeface="微软雅黑 Light" panose="020B0502040204020203" pitchFamily="34" charset="-122"/>
                <a:ea typeface="微软雅黑 Light" panose="020B0502040204020203" pitchFamily="34" charset="-122"/>
              </a:rPr>
              <a:t>={A(∞),B(∞),C(3),E(4),F(∞),G(∞)}</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C(3)</a:t>
            </a:r>
            <a:r>
              <a:rPr lang="zh-CN" altLang="en-US" sz="2800" dirty="0">
                <a:latin typeface="微软雅黑 Light" panose="020B0502040204020203" pitchFamily="34" charset="-122"/>
                <a:ea typeface="微软雅黑 Light" panose="020B0502040204020203" pitchFamily="34" charset="-122"/>
              </a:rPr>
              <a:t>表示</a:t>
            </a:r>
            <a:r>
              <a:rPr lang="en-US" altLang="zh-CN" sz="2800" dirty="0">
                <a:latin typeface="微软雅黑 Light" panose="020B0502040204020203" pitchFamily="34" charset="-122"/>
                <a:ea typeface="微软雅黑 Light" panose="020B0502040204020203" pitchFamily="34" charset="-122"/>
              </a:rPr>
              <a:t>C</a:t>
            </a:r>
            <a:r>
              <a:rPr lang="zh-CN" altLang="en-US" sz="2800" dirty="0">
                <a:latin typeface="微软雅黑 Light" panose="020B0502040204020203" pitchFamily="34" charset="-122"/>
                <a:ea typeface="微软雅黑 Light" panose="020B0502040204020203" pitchFamily="34" charset="-122"/>
              </a:rPr>
              <a:t>到起点</a:t>
            </a:r>
            <a:r>
              <a:rPr lang="en-US" altLang="zh-CN" sz="2800" dirty="0">
                <a:latin typeface="微软雅黑 Light" panose="020B0502040204020203" pitchFamily="34" charset="-122"/>
                <a:ea typeface="微软雅黑 Light" panose="020B0502040204020203" pitchFamily="34" charset="-122"/>
              </a:rPr>
              <a:t>D</a:t>
            </a:r>
            <a:r>
              <a:rPr lang="zh-CN" altLang="en-US" sz="2800" dirty="0">
                <a:latin typeface="微软雅黑 Light" panose="020B0502040204020203" pitchFamily="34" charset="-122"/>
                <a:ea typeface="微软雅黑 Light" panose="020B0502040204020203" pitchFamily="34" charset="-122"/>
              </a:rPr>
              <a:t>的距离是</a:t>
            </a:r>
            <a:r>
              <a:rPr lang="en-US" altLang="zh-CN" sz="2800" dirty="0">
                <a:latin typeface="微软雅黑 Light" panose="020B0502040204020203" pitchFamily="34" charset="-122"/>
                <a:ea typeface="微软雅黑 Light" panose="020B0502040204020203" pitchFamily="34" charset="-122"/>
              </a:rPr>
              <a:t>3</a:t>
            </a:r>
            <a:r>
              <a:rPr lang="zh-CN" altLang="en-US" sz="2800" dirty="0">
                <a:latin typeface="微软雅黑 Light" panose="020B0502040204020203" pitchFamily="34" charset="-122"/>
                <a:ea typeface="微软雅黑 Light" panose="020B0502040204020203" pitchFamily="34" charset="-122"/>
              </a:rPr>
              <a:t>）</a:t>
            </a:r>
          </a:p>
        </p:txBody>
      </p:sp>
    </p:spTree>
    <p:extLst>
      <p:ext uri="{BB962C8B-B14F-4D97-AF65-F5344CB8AC3E}">
        <p14:creationId xmlns:p14="http://schemas.microsoft.com/office/powerpoint/2010/main" val="2197583228"/>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a:t>第</a:t>
            </a:r>
            <a:r>
              <a:rPr lang="en-US" altLang="zh-CN" dirty="0"/>
              <a:t>2</a:t>
            </a:r>
            <a:r>
              <a:rPr lang="zh-CN" altLang="en-US" dirty="0"/>
              <a:t>步：将顶点</a:t>
            </a:r>
            <a:r>
              <a:rPr lang="en-US" altLang="zh-CN" dirty="0"/>
              <a:t>C</a:t>
            </a:r>
            <a:r>
              <a:rPr lang="zh-CN" altLang="en-US" dirty="0"/>
              <a:t>加入到</a:t>
            </a:r>
            <a:r>
              <a:rPr lang="en-US" altLang="zh-CN" dirty="0"/>
              <a:t>S</a:t>
            </a:r>
            <a:r>
              <a:rPr lang="zh-CN" altLang="en-US" dirty="0"/>
              <a:t>中</a:t>
            </a:r>
            <a:r>
              <a:rPr lang="zh-CN" altLang="en-US" dirty="0" smtClean="0"/>
              <a:t>。上</a:t>
            </a:r>
            <a:r>
              <a:rPr lang="zh-CN" altLang="en-US" dirty="0"/>
              <a:t>一步操作之后，</a:t>
            </a:r>
            <a:r>
              <a:rPr lang="en-US" altLang="zh-CN" dirty="0"/>
              <a:t>U</a:t>
            </a:r>
            <a:r>
              <a:rPr lang="zh-CN" altLang="en-US" dirty="0"/>
              <a:t>中顶点</a:t>
            </a:r>
            <a:r>
              <a:rPr lang="en-US" altLang="zh-CN" dirty="0"/>
              <a:t>C</a:t>
            </a:r>
            <a:r>
              <a:rPr lang="zh-CN" altLang="en-US" dirty="0"/>
              <a:t>到起点</a:t>
            </a:r>
            <a:r>
              <a:rPr lang="en-US" altLang="zh-CN" dirty="0"/>
              <a:t>D</a:t>
            </a:r>
            <a:r>
              <a:rPr lang="zh-CN" altLang="en-US" dirty="0"/>
              <a:t>的距离最短；因此，将</a:t>
            </a:r>
            <a:r>
              <a:rPr lang="en-US" altLang="zh-CN" dirty="0"/>
              <a:t>C</a:t>
            </a:r>
            <a:r>
              <a:rPr lang="zh-CN" altLang="en-US" dirty="0"/>
              <a:t>加入到</a:t>
            </a:r>
            <a:r>
              <a:rPr lang="en-US" altLang="zh-CN" dirty="0"/>
              <a:t>S</a:t>
            </a:r>
            <a:r>
              <a:rPr lang="zh-CN" altLang="en-US" dirty="0"/>
              <a:t>中，同时更新</a:t>
            </a:r>
            <a:r>
              <a:rPr lang="en-US" altLang="zh-CN" dirty="0"/>
              <a:t>U</a:t>
            </a:r>
            <a:r>
              <a:rPr lang="zh-CN" altLang="en-US" dirty="0"/>
              <a:t>中顶点的距离。以顶点</a:t>
            </a:r>
            <a:r>
              <a:rPr lang="en-US" altLang="zh-CN" dirty="0"/>
              <a:t>F</a:t>
            </a:r>
            <a:r>
              <a:rPr lang="zh-CN" altLang="en-US" dirty="0"/>
              <a:t>为例</a:t>
            </a:r>
            <a:r>
              <a:rPr lang="zh-CN" altLang="en-US" dirty="0" smtClean="0"/>
              <a:t>，之前</a:t>
            </a:r>
            <a:r>
              <a:rPr lang="en-US" altLang="zh-CN" dirty="0"/>
              <a:t>F</a:t>
            </a:r>
            <a:r>
              <a:rPr lang="zh-CN" altLang="en-US" dirty="0"/>
              <a:t>到</a:t>
            </a:r>
            <a:r>
              <a:rPr lang="en-US" altLang="zh-CN" dirty="0"/>
              <a:t>D</a:t>
            </a:r>
            <a:r>
              <a:rPr lang="zh-CN" altLang="en-US" dirty="0"/>
              <a:t>的距离为∞；但是将</a:t>
            </a:r>
            <a:r>
              <a:rPr lang="en-US" altLang="zh-CN" dirty="0"/>
              <a:t>C</a:t>
            </a:r>
            <a:r>
              <a:rPr lang="zh-CN" altLang="en-US" dirty="0"/>
              <a:t>加入到</a:t>
            </a:r>
            <a:r>
              <a:rPr lang="en-US" altLang="zh-CN" dirty="0"/>
              <a:t>S</a:t>
            </a:r>
            <a:r>
              <a:rPr lang="zh-CN" altLang="en-US" dirty="0"/>
              <a:t>之后，</a:t>
            </a:r>
            <a:r>
              <a:rPr lang="en-US" altLang="zh-CN" dirty="0"/>
              <a:t>F</a:t>
            </a:r>
            <a:r>
              <a:rPr lang="zh-CN" altLang="en-US" dirty="0"/>
              <a:t>到</a:t>
            </a:r>
            <a:r>
              <a:rPr lang="en-US" altLang="zh-CN" dirty="0"/>
              <a:t>D</a:t>
            </a:r>
            <a:r>
              <a:rPr lang="zh-CN" altLang="en-US" dirty="0"/>
              <a:t>的距离为</a:t>
            </a:r>
            <a:r>
              <a:rPr lang="en-US" altLang="zh-CN" dirty="0"/>
              <a:t>9=(F,C)+(C,D)</a:t>
            </a:r>
            <a:r>
              <a:rPr lang="zh-CN" altLang="en-US" dirty="0" smtClean="0"/>
              <a:t>。此时</a:t>
            </a:r>
            <a:r>
              <a:rPr lang="zh-CN" altLang="en-US" dirty="0"/>
              <a:t>，</a:t>
            </a:r>
            <a:r>
              <a:rPr lang="en-US" altLang="zh-CN" dirty="0"/>
              <a:t>S={D(0),C(3</a:t>
            </a:r>
            <a:r>
              <a:rPr lang="en-US" altLang="zh-CN" dirty="0" smtClean="0"/>
              <a:t>)},U</a:t>
            </a:r>
            <a:r>
              <a:rPr lang="en-US" altLang="zh-CN" dirty="0"/>
              <a:t>={A(∞),B(23),E(4),F(9),G(∞)}</a:t>
            </a:r>
            <a:endParaRPr lang="zh-CN" altLang="en-US" dirty="0"/>
          </a:p>
        </p:txBody>
      </p:sp>
      <p:grpSp>
        <p:nvGrpSpPr>
          <p:cNvPr id="4" name="组合 3"/>
          <p:cNvGrpSpPr/>
          <p:nvPr/>
        </p:nvGrpSpPr>
        <p:grpSpPr>
          <a:xfrm>
            <a:off x="3082171" y="3623515"/>
            <a:ext cx="5419554" cy="3045984"/>
            <a:chOff x="1246159" y="1830661"/>
            <a:chExt cx="7707935" cy="4332136"/>
          </a:xfrm>
        </p:grpSpPr>
        <p:grpSp>
          <p:nvGrpSpPr>
            <p:cNvPr id="5" name="组合 4"/>
            <p:cNvGrpSpPr/>
            <p:nvPr/>
          </p:nvGrpSpPr>
          <p:grpSpPr>
            <a:xfrm>
              <a:off x="1246159" y="1836178"/>
              <a:ext cx="7707935" cy="4326619"/>
              <a:chOff x="226251" y="1924101"/>
              <a:chExt cx="7707935" cy="4326619"/>
            </a:xfrm>
          </p:grpSpPr>
          <p:sp>
            <p:nvSpPr>
              <p:cNvPr id="18" name="椭圆 17"/>
              <p:cNvSpPr/>
              <p:nvPr/>
            </p:nvSpPr>
            <p:spPr>
              <a:xfrm>
                <a:off x="1965867" y="1924802"/>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19" name="椭圆 18"/>
              <p:cNvSpPr/>
              <p:nvPr/>
            </p:nvSpPr>
            <p:spPr>
              <a:xfrm>
                <a:off x="226251" y="3816313"/>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20" name="椭圆 19"/>
              <p:cNvSpPr/>
              <p:nvPr/>
            </p:nvSpPr>
            <p:spPr>
              <a:xfrm>
                <a:off x="4881883" y="1924101"/>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椭圆 20"/>
              <p:cNvSpPr/>
              <p:nvPr/>
            </p:nvSpPr>
            <p:spPr>
              <a:xfrm>
                <a:off x="1965867"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G</a:t>
                </a:r>
                <a:endParaRPr lang="zh-CN" altLang="en-US" sz="2000" dirty="0">
                  <a:latin typeface="微软雅黑" panose="020B0503020204020204" pitchFamily="34" charset="-122"/>
                  <a:ea typeface="微软雅黑" panose="020B0503020204020204" pitchFamily="34" charset="-122"/>
                </a:endParaRPr>
              </a:p>
            </p:txBody>
          </p:sp>
          <p:sp>
            <p:nvSpPr>
              <p:cNvPr id="22" name="椭圆 21"/>
              <p:cNvSpPr/>
              <p:nvPr/>
            </p:nvSpPr>
            <p:spPr>
              <a:xfrm>
                <a:off x="4881883" y="538530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E</a:t>
                </a:r>
                <a:endParaRPr lang="zh-CN" altLang="en-US" sz="2000" dirty="0">
                  <a:latin typeface="微软雅黑" panose="020B0503020204020204" pitchFamily="34" charset="-122"/>
                  <a:ea typeface="微软雅黑" panose="020B0503020204020204" pitchFamily="34" charset="-122"/>
                </a:endParaRPr>
              </a:p>
            </p:txBody>
          </p:sp>
          <p:cxnSp>
            <p:nvCxnSpPr>
              <p:cNvPr id="23" name="直接连接符 22"/>
              <p:cNvCxnSpPr>
                <a:stCxn id="19" idx="7"/>
                <a:endCxn id="18" idx="3"/>
              </p:cNvCxnSpPr>
              <p:nvPr/>
            </p:nvCxnSpPr>
            <p:spPr>
              <a:xfrm flipV="1">
                <a:off x="964928" y="2663479"/>
                <a:ext cx="1127676" cy="127957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5"/>
                <a:endCxn id="21" idx="2"/>
              </p:cNvCxnSpPr>
              <p:nvPr/>
            </p:nvCxnSpPr>
            <p:spPr>
              <a:xfrm>
                <a:off x="964928" y="4554990"/>
                <a:ext cx="1000939" cy="126302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7" idx="2"/>
              </p:cNvCxnSpPr>
              <p:nvPr/>
            </p:nvCxnSpPr>
            <p:spPr>
              <a:xfrm flipV="1">
                <a:off x="1091665" y="4238548"/>
                <a:ext cx="2332210" cy="1047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2" idx="2"/>
              </p:cNvCxnSpPr>
              <p:nvPr/>
            </p:nvCxnSpPr>
            <p:spPr>
              <a:xfrm>
                <a:off x="2831281" y="5818013"/>
                <a:ext cx="2050602"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423875" y="380584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F</a:t>
                </a:r>
                <a:endParaRPr lang="zh-CN" altLang="en-US" sz="2000" dirty="0">
                  <a:latin typeface="微软雅黑" panose="020B0503020204020204" pitchFamily="34" charset="-122"/>
                  <a:ea typeface="微软雅黑" panose="020B0503020204020204" pitchFamily="34" charset="-122"/>
                </a:endParaRPr>
              </a:p>
            </p:txBody>
          </p:sp>
          <p:sp>
            <p:nvSpPr>
              <p:cNvPr id="28" name="椭圆 27"/>
              <p:cNvSpPr/>
              <p:nvPr/>
            </p:nvSpPr>
            <p:spPr>
              <a:xfrm>
                <a:off x="7068772" y="3509150"/>
                <a:ext cx="865414" cy="865414"/>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D</a:t>
                </a:r>
                <a:endParaRPr lang="zh-CN" altLang="en-US" sz="2000" dirty="0">
                  <a:latin typeface="微软雅黑" panose="020B0503020204020204" pitchFamily="34" charset="-122"/>
                  <a:ea typeface="微软雅黑" panose="020B0503020204020204" pitchFamily="34" charset="-122"/>
                </a:endParaRPr>
              </a:p>
            </p:txBody>
          </p:sp>
          <p:cxnSp>
            <p:nvCxnSpPr>
              <p:cNvPr id="29" name="直接连接符 28"/>
              <p:cNvCxnSpPr>
                <a:stCxn id="18" idx="5"/>
                <a:endCxn id="27" idx="1"/>
              </p:cNvCxnSpPr>
              <p:nvPr/>
            </p:nvCxnSpPr>
            <p:spPr>
              <a:xfrm>
                <a:off x="2704544" y="2663479"/>
                <a:ext cx="846068" cy="126909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 idx="6"/>
                <a:endCxn id="20" idx="2"/>
              </p:cNvCxnSpPr>
              <p:nvPr/>
            </p:nvCxnSpPr>
            <p:spPr>
              <a:xfrm flipV="1">
                <a:off x="2831281" y="2356808"/>
                <a:ext cx="2050602" cy="70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7"/>
                <a:endCxn id="27" idx="3"/>
              </p:cNvCxnSpPr>
              <p:nvPr/>
            </p:nvCxnSpPr>
            <p:spPr>
              <a:xfrm flipV="1">
                <a:off x="2704544"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7" idx="5"/>
                <a:endCxn id="22" idx="1"/>
              </p:cNvCxnSpPr>
              <p:nvPr/>
            </p:nvCxnSpPr>
            <p:spPr>
              <a:xfrm>
                <a:off x="4162552" y="4544518"/>
                <a:ext cx="846068" cy="96752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0" idx="4"/>
                <a:endCxn id="22" idx="0"/>
              </p:cNvCxnSpPr>
              <p:nvPr/>
            </p:nvCxnSpPr>
            <p:spPr>
              <a:xfrm>
                <a:off x="5314590" y="2789515"/>
                <a:ext cx="0" cy="259579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7"/>
                <a:endCxn id="20" idx="3"/>
              </p:cNvCxnSpPr>
              <p:nvPr/>
            </p:nvCxnSpPr>
            <p:spPr>
              <a:xfrm flipV="1">
                <a:off x="4162552" y="2662778"/>
                <a:ext cx="846068" cy="126980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0" idx="5"/>
                <a:endCxn id="28" idx="1"/>
              </p:cNvCxnSpPr>
              <p:nvPr/>
            </p:nvCxnSpPr>
            <p:spPr>
              <a:xfrm>
                <a:off x="5620560" y="2662778"/>
                <a:ext cx="1574949" cy="973109"/>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7"/>
                <a:endCxn id="28" idx="3"/>
              </p:cNvCxnSpPr>
              <p:nvPr/>
            </p:nvCxnSpPr>
            <p:spPr>
              <a:xfrm flipV="1">
                <a:off x="5620560" y="4247827"/>
                <a:ext cx="1574949" cy="1264216"/>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2098" y="4946526"/>
              <a:ext cx="831739" cy="525281"/>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3072749" y="3749883"/>
              <a:ext cx="966613" cy="525281"/>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981096" y="2741164"/>
              <a:ext cx="976327" cy="525281"/>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4766156" y="1830661"/>
              <a:ext cx="946550" cy="525281"/>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569362" y="2991930"/>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7</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3714360" y="468001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9</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4712460" y="5336238"/>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242706" y="4755691"/>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242706" y="2959873"/>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5975231" y="3659995"/>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7440139" y="2692077"/>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325712" y="4827472"/>
              <a:ext cx="470000" cy="369332"/>
            </a:xfrm>
            <a:prstGeom prst="rect">
              <a:avLst/>
            </a:prstGeom>
          </p:spPr>
          <p:txBody>
            <a:bodyPr wrap="squar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4</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74015253"/>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：其他算法简介</a:t>
            </a:r>
          </a:p>
        </p:txBody>
      </p:sp>
      <p:sp>
        <p:nvSpPr>
          <p:cNvPr id="3" name="内容占位符 2"/>
          <p:cNvSpPr>
            <a:spLocks noGrp="1"/>
          </p:cNvSpPr>
          <p:nvPr>
            <p:ph idx="1"/>
          </p:nvPr>
        </p:nvSpPr>
        <p:spPr/>
        <p:txBody>
          <a:bodyPr/>
          <a:lstStyle/>
          <a:p>
            <a:r>
              <a:rPr lang="zh-CN" altLang="en-US" dirty="0" smtClean="0"/>
              <a:t>重复以上步骤即可完成遍历，具体示例参考案例（课堂案例：</a:t>
            </a:r>
            <a:r>
              <a:rPr lang="en-US" altLang="zh-CN" dirty="0">
                <a:hlinkClick r:id="rId3" action="ppaction://hlinkfile"/>
              </a:rPr>
              <a:t>MatrixUDGDijkstra.java</a:t>
            </a:r>
            <a:r>
              <a:rPr lang="zh-CN" altLang="en-US" dirty="0" smtClean="0"/>
              <a:t>）</a:t>
            </a:r>
            <a:endParaRPr lang="en-US" altLang="zh-CN" dirty="0" smtClean="0"/>
          </a:p>
          <a:p>
            <a:r>
              <a:rPr lang="zh-CN" altLang="en-US" dirty="0" smtClean="0"/>
              <a:t>除了这些简单的算法外，针对不同的运算领域，还有很多特有的重要算法，我们将在遇到此类需要的时候继续为大家介绍</a:t>
            </a:r>
            <a:endParaRPr lang="zh-CN" altLang="en-US" dirty="0"/>
          </a:p>
        </p:txBody>
      </p:sp>
    </p:spTree>
    <p:extLst>
      <p:ext uri="{BB962C8B-B14F-4D97-AF65-F5344CB8AC3E}">
        <p14:creationId xmlns:p14="http://schemas.microsoft.com/office/powerpoint/2010/main" val="3808810606"/>
      </p:ext>
    </p:extLst>
  </p:cSld>
  <p:clrMapOvr>
    <a:masterClrMapping/>
  </p:clrMapOvr>
  <p:transition spd="slow">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基础算法</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递归算法的功能是什么？有什么注意事项？</a:t>
            </a:r>
            <a:endParaRPr lang="en-US" altLang="zh-CN" dirty="0"/>
          </a:p>
          <a:p>
            <a:r>
              <a:rPr lang="zh-CN" altLang="en-US" dirty="0" smtClean="0"/>
              <a:t>冒泡排序的基本规则是什么？</a:t>
            </a:r>
            <a:endParaRPr lang="en-US" altLang="zh-CN" dirty="0" smtClean="0"/>
          </a:p>
          <a:p>
            <a:r>
              <a:rPr lang="zh-CN" altLang="en-US" dirty="0" smtClean="0"/>
              <a:t>深度优先和广度优先的区别是什么？</a:t>
            </a:r>
            <a:endParaRPr lang="en-US" altLang="zh-CN" dirty="0" smtClean="0"/>
          </a:p>
        </p:txBody>
      </p:sp>
    </p:spTree>
    <p:extLst>
      <p:ext uri="{BB962C8B-B14F-4D97-AF65-F5344CB8AC3E}">
        <p14:creationId xmlns:p14="http://schemas.microsoft.com/office/powerpoint/2010/main" val="1081840144"/>
      </p:ext>
    </p:extLst>
  </p:cSld>
  <p:clrMapOvr>
    <a:masterClrMapping/>
  </p:clrMapOvr>
  <p:transition spd="slow">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基础算法</a:t>
            </a:r>
            <a:r>
              <a:rPr lang="en-US" altLang="zh-CN" dirty="0" smtClean="0"/>
              <a: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在程序设计中</a:t>
            </a:r>
            <a:r>
              <a:rPr lang="en-US" altLang="zh-CN" dirty="0"/>
              <a:t>,</a:t>
            </a:r>
            <a:r>
              <a:rPr lang="zh-CN" altLang="en-US" dirty="0"/>
              <a:t>方法直接或者间接调用其自身的方法叫做递归调用，简称递归，其设计方法被应用到很多特殊问题的解决上，递归要点：每次递归调用都要使问题简单化，当递归达到某种程度后能够的到一个已知解以结束递归</a:t>
            </a:r>
            <a:r>
              <a:rPr lang="zh-CN" altLang="en-US" dirty="0" smtClean="0"/>
              <a:t>调用</a:t>
            </a:r>
            <a:endParaRPr lang="zh-CN" altLang="en-US" dirty="0"/>
          </a:p>
          <a:p>
            <a:r>
              <a:rPr lang="zh-CN" altLang="en-US" dirty="0"/>
              <a:t>冒泡排序主要的思想是进行相邻的两个元素之间比较并且交换，有利于利用原有元素在集合中的位置优势，冒泡排序的原则是大的下沉小的上浮（跟最终的排序要求保持一致</a:t>
            </a:r>
            <a:r>
              <a:rPr lang="zh-CN" altLang="en-US" dirty="0" smtClean="0"/>
              <a:t>）</a:t>
            </a:r>
            <a:endParaRPr lang="zh-CN" altLang="en-US" dirty="0"/>
          </a:p>
          <a:p>
            <a:r>
              <a:rPr lang="zh-CN" altLang="en-US" dirty="0"/>
              <a:t>深度优先算法遍历的主要思想是优先遍历整个层次关系，当遇到障碍后再返回之前的节点遍历，广度优先遍历的思想是优先将某个节点的所有子节点全部扫描</a:t>
            </a:r>
            <a:endParaRPr lang="en-US" altLang="zh-CN" dirty="0" smtClean="0"/>
          </a:p>
          <a:p>
            <a:endParaRPr lang="en-US" altLang="zh-CN" dirty="0" smtClean="0"/>
          </a:p>
          <a:p>
            <a:endParaRPr lang="en-US" altLang="zh-CN" dirty="0" smtClean="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957626549"/>
      </p:ext>
    </p:extLst>
  </p:cSld>
  <p:clrMapOvr>
    <a:masterClrMapping/>
  </p:clrMapOvr>
  <p:transition spd="slow">
    <p:push dir="u"/>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3</a:t>
            </a:r>
            <a:r>
              <a:rPr lang="zh-CN" altLang="en-US" dirty="0" smtClean="0"/>
              <a:t>节</a:t>
            </a:r>
            <a:r>
              <a:rPr lang="en-US" altLang="zh-CN" dirty="0" smtClean="0"/>
              <a:t>【</a:t>
            </a:r>
            <a:r>
              <a:rPr lang="zh-CN" altLang="en-US" dirty="0" smtClean="0"/>
              <a:t>泛型</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a:t>：泛型作用</a:t>
            </a:r>
          </a:p>
          <a:p>
            <a:r>
              <a:rPr lang="zh-CN" altLang="en-US" dirty="0"/>
              <a:t>知识</a:t>
            </a:r>
            <a:r>
              <a:rPr lang="zh-CN" altLang="en-US" dirty="0" smtClean="0"/>
              <a:t>点</a:t>
            </a:r>
            <a:r>
              <a:rPr lang="en-US" altLang="zh-CN" dirty="0" smtClean="0"/>
              <a:t>2</a:t>
            </a:r>
            <a:r>
              <a:rPr lang="zh-CN" altLang="en-US" dirty="0" smtClean="0"/>
              <a:t>：</a:t>
            </a:r>
            <a:r>
              <a:rPr lang="en-US" altLang="zh-CN" dirty="0" smtClean="0"/>
              <a:t>Java</a:t>
            </a:r>
            <a:r>
              <a:rPr lang="zh-CN" altLang="en-US" dirty="0"/>
              <a:t>泛型特点</a:t>
            </a:r>
          </a:p>
          <a:p>
            <a:r>
              <a:rPr lang="zh-CN" altLang="en-US" dirty="0"/>
              <a:t>知识</a:t>
            </a:r>
            <a:r>
              <a:rPr lang="zh-CN" altLang="en-US" dirty="0" smtClean="0"/>
              <a:t>点</a:t>
            </a:r>
            <a:r>
              <a:rPr lang="en-US" altLang="zh-CN" dirty="0" smtClean="0"/>
              <a:t>3</a:t>
            </a:r>
            <a:r>
              <a:rPr lang="zh-CN" altLang="en-US" dirty="0" smtClean="0"/>
              <a:t>：泛</a:t>
            </a:r>
            <a:r>
              <a:rPr lang="zh-CN" altLang="en-US" dirty="0"/>
              <a:t>型类与泛型方法</a:t>
            </a:r>
          </a:p>
          <a:p>
            <a:r>
              <a:rPr lang="zh-CN" altLang="en-US" dirty="0"/>
              <a:t>知识</a:t>
            </a:r>
            <a:r>
              <a:rPr lang="zh-CN" altLang="en-US" dirty="0" smtClean="0"/>
              <a:t>点</a:t>
            </a:r>
            <a:r>
              <a:rPr lang="en-US" altLang="zh-CN" dirty="0" smtClean="0"/>
              <a:t>4</a:t>
            </a:r>
            <a:r>
              <a:rPr lang="zh-CN" altLang="en-US" dirty="0" smtClean="0"/>
              <a:t>：实现</a:t>
            </a:r>
            <a:r>
              <a:rPr lang="zh-CN" altLang="en-US" dirty="0"/>
              <a:t>泛化的集合工具</a:t>
            </a:r>
          </a:p>
        </p:txBody>
      </p:sp>
    </p:spTree>
    <p:extLst>
      <p:ext uri="{BB962C8B-B14F-4D97-AF65-F5344CB8AC3E}">
        <p14:creationId xmlns:p14="http://schemas.microsoft.com/office/powerpoint/2010/main" val="4116376090"/>
      </p:ext>
    </p:extLst>
  </p:cSld>
  <p:clrMapOvr>
    <a:masterClrMapping/>
  </p:clrMapOvr>
  <p:transition spd="slow">
    <p:push dir="u"/>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：泛型</a:t>
            </a:r>
            <a:r>
              <a:rPr lang="zh-CN" altLang="en-US" dirty="0" smtClean="0"/>
              <a:t>作用</a:t>
            </a:r>
            <a:endParaRPr lang="zh-CN" altLang="en-US" dirty="0"/>
          </a:p>
        </p:txBody>
      </p:sp>
      <p:sp>
        <p:nvSpPr>
          <p:cNvPr id="3" name="内容占位符 2"/>
          <p:cNvSpPr>
            <a:spLocks noGrp="1"/>
          </p:cNvSpPr>
          <p:nvPr>
            <p:ph idx="1"/>
          </p:nvPr>
        </p:nvSpPr>
        <p:spPr/>
        <p:txBody>
          <a:bodyPr/>
          <a:lstStyle/>
          <a:p>
            <a:r>
              <a:rPr lang="zh-CN" altLang="en-US" dirty="0"/>
              <a:t>泛型是</a:t>
            </a:r>
            <a:r>
              <a:rPr lang="en-US" altLang="zh-CN" dirty="0" smtClean="0"/>
              <a:t>JavaSE1.5</a:t>
            </a:r>
            <a:r>
              <a:rPr lang="zh-CN" altLang="en-US" dirty="0"/>
              <a:t>的新特性，泛型的本质是参数化类型，也就是说所操作的数据类型被指定为一个参数。这种参数类型可以用在类、接口和方法的创建中，分别称为泛型类、泛型接口、泛型</a:t>
            </a:r>
            <a:r>
              <a:rPr lang="zh-CN" altLang="en-US" dirty="0" smtClean="0"/>
              <a:t>方法</a:t>
            </a:r>
            <a:endParaRPr lang="en-US" altLang="zh-CN" dirty="0" smtClean="0"/>
          </a:p>
          <a:p>
            <a:r>
              <a:rPr lang="zh-CN" altLang="en-US" dirty="0"/>
              <a:t>泛</a:t>
            </a:r>
            <a:r>
              <a:rPr lang="zh-CN" altLang="en-US" dirty="0" smtClean="0"/>
              <a:t>型会类型的</a:t>
            </a:r>
            <a:r>
              <a:rPr lang="en-US" altLang="zh-CN" dirty="0" smtClean="0"/>
              <a:t>“</a:t>
            </a:r>
            <a:r>
              <a:rPr lang="zh-CN" altLang="en-US" dirty="0" smtClean="0"/>
              <a:t>类型参数</a:t>
            </a:r>
            <a:r>
              <a:rPr lang="en-US" altLang="zh-CN" dirty="0" smtClean="0"/>
              <a:t>”</a:t>
            </a:r>
            <a:r>
              <a:rPr lang="zh-CN" altLang="en-US" dirty="0" smtClean="0"/>
              <a:t>，</a:t>
            </a:r>
            <a:r>
              <a:rPr lang="zh-CN" altLang="en-US" dirty="0"/>
              <a:t>它们也被称为参数化类型（</a:t>
            </a:r>
            <a:r>
              <a:rPr lang="en-US" altLang="zh-CN" dirty="0" err="1" smtClean="0"/>
              <a:t>parameterizedtype</a:t>
            </a:r>
            <a:r>
              <a:rPr lang="zh-CN" altLang="en-US" dirty="0"/>
              <a:t>）或参量多态（</a:t>
            </a:r>
            <a:r>
              <a:rPr lang="en-US" altLang="zh-CN" dirty="0" err="1" smtClean="0"/>
              <a:t>parametricpolymorphism</a:t>
            </a:r>
            <a:r>
              <a:rPr lang="zh-CN" altLang="en-US" dirty="0"/>
              <a:t>）。其实泛型思想</a:t>
            </a:r>
            <a:r>
              <a:rPr lang="zh-CN" altLang="en-US" dirty="0" smtClean="0"/>
              <a:t>并不是</a:t>
            </a:r>
            <a:r>
              <a:rPr lang="en-US" altLang="zh-CN" dirty="0" smtClean="0"/>
              <a:t>Java</a:t>
            </a:r>
            <a:r>
              <a:rPr lang="zh-CN" altLang="en-US" dirty="0" smtClean="0"/>
              <a:t>最先</a:t>
            </a:r>
            <a:r>
              <a:rPr lang="zh-CN" altLang="en-US" dirty="0"/>
              <a:t>引入的，</a:t>
            </a:r>
            <a:r>
              <a:rPr lang="en-US" altLang="zh-CN" dirty="0"/>
              <a:t>C</a:t>
            </a:r>
            <a:r>
              <a:rPr lang="en-US" altLang="zh-CN" dirty="0" smtClean="0"/>
              <a:t>++</a:t>
            </a:r>
            <a:r>
              <a:rPr lang="zh-CN" altLang="en-US" dirty="0" smtClean="0"/>
              <a:t>中</a:t>
            </a:r>
            <a:r>
              <a:rPr lang="zh-CN" altLang="en-US" dirty="0"/>
              <a:t>的模板就是一</a:t>
            </a:r>
            <a:r>
              <a:rPr lang="zh-CN" altLang="en-US" dirty="0" smtClean="0"/>
              <a:t>个早于运用</a:t>
            </a:r>
            <a:r>
              <a:rPr lang="zh-CN" altLang="en-US" dirty="0"/>
              <a:t>泛型的</a:t>
            </a:r>
            <a:r>
              <a:rPr lang="zh-CN" altLang="en-US" dirty="0" smtClean="0"/>
              <a:t>例子，但是如果大家有过</a:t>
            </a:r>
            <a:r>
              <a:rPr lang="en-US" altLang="zh-CN" dirty="0" smtClean="0"/>
              <a:t>C++</a:t>
            </a:r>
            <a:r>
              <a:rPr lang="zh-CN" altLang="en-US" dirty="0" smtClean="0"/>
              <a:t>经验，请注意，</a:t>
            </a:r>
            <a:r>
              <a:rPr lang="en-US" altLang="zh-CN" b="1" dirty="0" smtClean="0">
                <a:solidFill>
                  <a:srgbClr val="C00000"/>
                </a:solidFill>
              </a:rPr>
              <a:t>Java</a:t>
            </a:r>
            <a:r>
              <a:rPr lang="zh-CN" altLang="en-US" b="1" dirty="0" smtClean="0">
                <a:solidFill>
                  <a:srgbClr val="C00000"/>
                </a:solidFill>
              </a:rPr>
              <a:t>泛型和</a:t>
            </a:r>
            <a:r>
              <a:rPr lang="en-US" altLang="zh-CN" b="1" dirty="0" smtClean="0">
                <a:solidFill>
                  <a:srgbClr val="C00000"/>
                </a:solidFill>
              </a:rPr>
              <a:t>C++</a:t>
            </a:r>
            <a:r>
              <a:rPr lang="zh-CN" altLang="en-US" b="1" dirty="0" smtClean="0">
                <a:solidFill>
                  <a:srgbClr val="C00000"/>
                </a:solidFill>
              </a:rPr>
              <a:t>模版有着较大的区别</a:t>
            </a:r>
            <a:r>
              <a:rPr lang="zh-CN" altLang="en-US" dirty="0" smtClean="0"/>
              <a:t>！</a:t>
            </a:r>
            <a:endParaRPr lang="zh-CN" altLang="en-US" dirty="0"/>
          </a:p>
        </p:txBody>
      </p:sp>
    </p:spTree>
    <p:extLst>
      <p:ext uri="{BB962C8B-B14F-4D97-AF65-F5344CB8AC3E}">
        <p14:creationId xmlns:p14="http://schemas.microsoft.com/office/powerpoint/2010/main" val="959022873"/>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：泛型作用</a:t>
            </a:r>
          </a:p>
        </p:txBody>
      </p:sp>
      <p:sp>
        <p:nvSpPr>
          <p:cNvPr id="3" name="内容占位符 2"/>
          <p:cNvSpPr>
            <a:spLocks noGrp="1"/>
          </p:cNvSpPr>
          <p:nvPr>
            <p:ph idx="1"/>
          </p:nvPr>
        </p:nvSpPr>
        <p:spPr/>
        <p:txBody>
          <a:bodyPr>
            <a:normAutofit fontScale="92500"/>
          </a:bodyPr>
          <a:lstStyle/>
          <a:p>
            <a:r>
              <a:rPr lang="en-US" altLang="zh-CN" dirty="0"/>
              <a:t>Java</a:t>
            </a:r>
            <a:r>
              <a:rPr lang="zh-CN" altLang="en-US" dirty="0"/>
              <a:t>语言引入泛型的好处是</a:t>
            </a:r>
            <a:r>
              <a:rPr lang="zh-CN" altLang="en-US" b="1" dirty="0">
                <a:solidFill>
                  <a:srgbClr val="C00000"/>
                </a:solidFill>
              </a:rPr>
              <a:t>安全简单</a:t>
            </a:r>
            <a:r>
              <a:rPr lang="zh-CN" altLang="en-US" dirty="0"/>
              <a:t>。可以将运行</a:t>
            </a:r>
            <a:r>
              <a:rPr lang="zh-CN" altLang="en-US" dirty="0" smtClean="0"/>
              <a:t>时类型相关错误</a:t>
            </a:r>
            <a:r>
              <a:rPr lang="zh-CN" altLang="en-US" dirty="0"/>
              <a:t>提前到编译时</a:t>
            </a:r>
            <a:r>
              <a:rPr lang="zh-CN" altLang="en-US" dirty="0" smtClean="0"/>
              <a:t>错误</a:t>
            </a:r>
            <a:endParaRPr lang="zh-CN" altLang="en-US" dirty="0"/>
          </a:p>
          <a:p>
            <a:r>
              <a:rPr lang="zh-CN" altLang="en-US" dirty="0"/>
              <a:t>在</a:t>
            </a:r>
            <a:r>
              <a:rPr lang="en-US" altLang="zh-CN" dirty="0" smtClean="0"/>
              <a:t>JavaSE1.5</a:t>
            </a:r>
            <a:r>
              <a:rPr lang="zh-CN" altLang="en-US" dirty="0"/>
              <a:t>之前，没有泛型的情况的下，通过对类型</a:t>
            </a:r>
            <a:r>
              <a:rPr lang="en-US" altLang="zh-CN" dirty="0"/>
              <a:t>Object</a:t>
            </a:r>
            <a:r>
              <a:rPr lang="zh-CN" altLang="en-US" dirty="0"/>
              <a:t>的引用来实现参数的</a:t>
            </a:r>
            <a:r>
              <a:rPr lang="zh-CN" altLang="en-US" dirty="0" smtClean="0"/>
              <a:t>“任意化”（</a:t>
            </a:r>
            <a:r>
              <a:rPr lang="en-US" altLang="zh-CN" dirty="0" smtClean="0"/>
              <a:t>Java</a:t>
            </a:r>
            <a:r>
              <a:rPr lang="zh-CN" altLang="en-US" dirty="0" smtClean="0"/>
              <a:t>中的所有类型都是</a:t>
            </a:r>
            <a:r>
              <a:rPr lang="en-US" altLang="zh-CN" dirty="0" smtClean="0"/>
              <a:t>Object</a:t>
            </a:r>
            <a:r>
              <a:rPr lang="zh-CN" altLang="en-US" dirty="0" smtClean="0"/>
              <a:t>类的子类），</a:t>
            </a:r>
            <a:r>
              <a:rPr lang="zh-CN" altLang="en-US" dirty="0"/>
              <a:t>“任意化”带来的缺点是要做显式的强制类型转换，而这种转换是要求开发者对实际参数类型可以预知的情况下进行的。对于强制类型转换错误的情况，编译器可能不提示错误，在运行的时候才出现异常，这是一个安全隐患。泛型的好处是在</a:t>
            </a:r>
            <a:r>
              <a:rPr lang="zh-CN" altLang="en-US" b="1" dirty="0">
                <a:solidFill>
                  <a:srgbClr val="C00000"/>
                </a:solidFill>
              </a:rPr>
              <a:t>编译的时候检查类型安全</a:t>
            </a:r>
            <a:r>
              <a:rPr lang="zh-CN" altLang="en-US" dirty="0"/>
              <a:t>，并且所有的强制转换都是自动和隐式的，提高代码的重用</a:t>
            </a:r>
            <a:r>
              <a:rPr lang="zh-CN" altLang="en-US" dirty="0" smtClean="0"/>
              <a:t>率</a:t>
            </a:r>
            <a:endParaRPr lang="zh-CN" altLang="en-US" dirty="0"/>
          </a:p>
        </p:txBody>
      </p:sp>
    </p:spTree>
    <p:extLst>
      <p:ext uri="{BB962C8B-B14F-4D97-AF65-F5344CB8AC3E}">
        <p14:creationId xmlns:p14="http://schemas.microsoft.com/office/powerpoint/2010/main" val="17511451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下面是一</a:t>
            </a:r>
            <a:r>
              <a:rPr lang="zh-CN" altLang="en-US" dirty="0" smtClean="0"/>
              <a:t>个简要的链表节点</a:t>
            </a:r>
            <a:r>
              <a:rPr lang="en-US" altLang="zh-CN" dirty="0" smtClean="0"/>
              <a:t>Node</a:t>
            </a:r>
            <a:r>
              <a:rPr lang="zh-CN" altLang="en-US" dirty="0" smtClean="0"/>
              <a:t>类</a:t>
            </a:r>
            <a:r>
              <a:rPr lang="zh-CN" altLang="en-US" dirty="0"/>
              <a:t>定义的一部分。它包含了一些数据和对下一个链结点的</a:t>
            </a:r>
            <a:r>
              <a:rPr lang="zh-CN" altLang="en-US" dirty="0" smtClean="0"/>
              <a:t>引用</a:t>
            </a:r>
            <a:r>
              <a:rPr lang="en-US" altLang="zh-CN" dirty="0" smtClean="0"/>
              <a:t>(</a:t>
            </a:r>
            <a:r>
              <a:rPr lang="zh-CN" altLang="en-US" dirty="0" smtClean="0"/>
              <a:t>课堂案例：</a:t>
            </a:r>
            <a:r>
              <a:rPr lang="en-US" altLang="zh-CN" dirty="0" smtClean="0">
                <a:hlinkClick r:id="rId2" action="ppaction://hlinkfile"/>
              </a:rPr>
              <a:t>MyLink.java</a:t>
            </a:r>
            <a:r>
              <a:rPr lang="en-US" altLang="zh-CN" dirty="0" smtClean="0"/>
              <a:t>)</a:t>
            </a:r>
            <a:r>
              <a:rPr lang="zh-CN" altLang="en-US" dirty="0" smtClean="0"/>
              <a:t>：</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67949" y="2394527"/>
            <a:ext cx="6467475" cy="2657475"/>
          </a:xfrm>
          <a:prstGeom prst="rect">
            <a:avLst/>
          </a:prstGeom>
          <a:blipFill>
            <a:blip r:embed="rId4"/>
            <a:stretch>
              <a:fillRect/>
            </a:stretch>
          </a:blipFill>
          <a:ln w="101600">
            <a:solidFill>
              <a:srgbClr val="339933">
                <a:alpha val="96000"/>
              </a:srgbClr>
            </a:solidFill>
          </a:ln>
        </p:spPr>
      </p:pic>
      <p:sp>
        <p:nvSpPr>
          <p:cNvPr id="5" name="圆角矩形 4"/>
          <p:cNvSpPr/>
          <p:nvPr/>
        </p:nvSpPr>
        <p:spPr>
          <a:xfrm>
            <a:off x="997527" y="2826323"/>
            <a:ext cx="2394066" cy="41040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64018" y="2763875"/>
            <a:ext cx="715816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两个</a:t>
            </a:r>
            <a:r>
              <a:rPr lang="en-US" altLang="zh-CN" b="1" dirty="0" err="1" smtClean="0">
                <a:solidFill>
                  <a:srgbClr val="C00000"/>
                </a:solidFill>
                <a:latin typeface="微软雅黑" panose="020B0503020204020204" pitchFamily="34" charset="-122"/>
                <a:ea typeface="微软雅黑" panose="020B0503020204020204" pitchFamily="34" charset="-122"/>
              </a:rPr>
              <a:t>int</a:t>
            </a:r>
            <a:r>
              <a:rPr lang="zh-CN" altLang="en-US" b="1" dirty="0" smtClean="0">
                <a:solidFill>
                  <a:srgbClr val="C00000"/>
                </a:solidFill>
                <a:latin typeface="微软雅黑" panose="020B0503020204020204" pitchFamily="34" charset="-122"/>
                <a:ea typeface="微软雅黑" panose="020B0503020204020204" pitchFamily="34" charset="-122"/>
              </a:rPr>
              <a:t>型的数据表示链表节点实际要存储的内容（可以自行定义）</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3381049" y="276387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997527" y="3242217"/>
            <a:ext cx="2394066" cy="2870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053474" y="3182247"/>
            <a:ext cx="715816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指向下一个元素的引用</a:t>
            </a:r>
            <a:r>
              <a:rPr lang="en-US" altLang="zh-CN" b="1" dirty="0" smtClean="0">
                <a:solidFill>
                  <a:srgbClr val="C00000"/>
                </a:solidFill>
                <a:latin typeface="微软雅黑" panose="020B0503020204020204" pitchFamily="34" charset="-122"/>
                <a:ea typeface="微软雅黑" panose="020B0503020204020204" pitchFamily="34" charset="-122"/>
              </a:rPr>
              <a:t>next</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3370505" y="318224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2422940"/>
      </p:ext>
    </p:extLst>
  </p:cSld>
  <p:clrMapOvr>
    <a:masterClrMapping/>
  </p:clrMapOvr>
  <p:transition spd="slow">
    <p:push dir="u"/>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：泛型作用</a:t>
            </a:r>
          </a:p>
        </p:txBody>
      </p:sp>
      <p:sp>
        <p:nvSpPr>
          <p:cNvPr id="3" name="内容占位符 2"/>
          <p:cNvSpPr>
            <a:spLocks noGrp="1"/>
          </p:cNvSpPr>
          <p:nvPr>
            <p:ph idx="1"/>
          </p:nvPr>
        </p:nvSpPr>
        <p:spPr/>
        <p:txBody>
          <a:bodyPr/>
          <a:lstStyle/>
          <a:p>
            <a:r>
              <a:rPr lang="zh-CN" altLang="en-US" dirty="0" smtClean="0"/>
              <a:t>没有泛型之前，我们可能通常使用如下代码来保存“通用数据”：</a:t>
            </a:r>
            <a:endParaRPr lang="zh-CN" altLang="en-US" dirty="0"/>
          </a:p>
        </p:txBody>
      </p:sp>
      <p:pic>
        <p:nvPicPr>
          <p:cNvPr id="9" name="图片 8"/>
          <p:cNvPicPr>
            <a:picLocks noChangeAspect="1"/>
          </p:cNvPicPr>
          <p:nvPr/>
        </p:nvPicPr>
        <p:blipFill>
          <a:blip r:embed="rId2"/>
          <a:stretch>
            <a:fillRect/>
          </a:stretch>
        </p:blipFill>
        <p:spPr>
          <a:xfrm>
            <a:off x="526776" y="1693334"/>
            <a:ext cx="9373933" cy="493184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1309828" y="5001458"/>
            <a:ext cx="3234559" cy="26018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85933" y="4933509"/>
            <a:ext cx="6789807"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强制类型转换，系统可能会抛一个</a:t>
            </a:r>
            <a:r>
              <a:rPr lang="en-US" altLang="zh-CN" b="1" dirty="0" err="1">
                <a:solidFill>
                  <a:srgbClr val="C00000"/>
                </a:solidFill>
                <a:latin typeface="微软雅黑" panose="020B0503020204020204" pitchFamily="34" charset="-122"/>
                <a:ea typeface="微软雅黑" panose="020B0503020204020204" pitchFamily="34" charset="-122"/>
              </a:rPr>
              <a:t>ClassCastException</a:t>
            </a:r>
            <a:r>
              <a:rPr lang="zh-CN" altLang="en-US" b="1" dirty="0">
                <a:solidFill>
                  <a:srgbClr val="C00000"/>
                </a:solidFill>
                <a:latin typeface="微软雅黑" panose="020B0503020204020204" pitchFamily="34" charset="-122"/>
                <a:ea typeface="微软雅黑" panose="020B0503020204020204" pitchFamily="34" charset="-122"/>
              </a:rPr>
              <a:t>异常信息</a:t>
            </a:r>
          </a:p>
        </p:txBody>
      </p:sp>
      <p:sp>
        <p:nvSpPr>
          <p:cNvPr id="8" name="右箭头 7"/>
          <p:cNvSpPr/>
          <p:nvPr/>
        </p:nvSpPr>
        <p:spPr>
          <a:xfrm rot="10800000">
            <a:off x="4463227" y="493350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309828" y="5795745"/>
            <a:ext cx="3234559" cy="26018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85933" y="5727796"/>
            <a:ext cx="6789807"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强制类型转换，系统可能会抛一个</a:t>
            </a:r>
            <a:r>
              <a:rPr lang="en-US" altLang="zh-CN" b="1" dirty="0" err="1">
                <a:solidFill>
                  <a:srgbClr val="C00000"/>
                </a:solidFill>
                <a:latin typeface="微软雅黑" panose="020B0503020204020204" pitchFamily="34" charset="-122"/>
                <a:ea typeface="微软雅黑" panose="020B0503020204020204" pitchFamily="34" charset="-122"/>
              </a:rPr>
              <a:t>ClassCastException</a:t>
            </a:r>
            <a:r>
              <a:rPr lang="zh-CN" altLang="en-US" b="1" dirty="0">
                <a:solidFill>
                  <a:srgbClr val="C00000"/>
                </a:solidFill>
                <a:latin typeface="微软雅黑" panose="020B0503020204020204" pitchFamily="34" charset="-122"/>
                <a:ea typeface="微软雅黑" panose="020B0503020204020204" pitchFamily="34" charset="-122"/>
              </a:rPr>
              <a:t>异常信息</a:t>
            </a:r>
          </a:p>
        </p:txBody>
      </p:sp>
      <p:sp>
        <p:nvSpPr>
          <p:cNvPr id="12" name="右箭头 11"/>
          <p:cNvSpPr/>
          <p:nvPr/>
        </p:nvSpPr>
        <p:spPr>
          <a:xfrm rot="10800000">
            <a:off x="4463227" y="572779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6665773"/>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：泛型</a:t>
            </a:r>
            <a:r>
              <a:rPr lang="zh-CN" altLang="en-US" dirty="0" smtClean="0"/>
              <a:t>作用</a:t>
            </a:r>
            <a:endParaRPr lang="zh-CN" altLang="en-US" dirty="0"/>
          </a:p>
        </p:txBody>
      </p:sp>
      <p:sp>
        <p:nvSpPr>
          <p:cNvPr id="3" name="内容占位符 2"/>
          <p:cNvSpPr>
            <a:spLocks noGrp="1"/>
          </p:cNvSpPr>
          <p:nvPr>
            <p:ph idx="1"/>
          </p:nvPr>
        </p:nvSpPr>
        <p:spPr/>
        <p:txBody>
          <a:bodyPr/>
          <a:lstStyle/>
          <a:p>
            <a:r>
              <a:rPr lang="zh-CN" altLang="en-US" dirty="0" smtClean="0"/>
              <a:t>有了泛型之后，我们可以在编译阶段就发现异常的类型问题：</a:t>
            </a:r>
            <a:endParaRPr lang="zh-CN" altLang="en-US" dirty="0"/>
          </a:p>
        </p:txBody>
      </p:sp>
      <p:pic>
        <p:nvPicPr>
          <p:cNvPr id="4" name="图片 3"/>
          <p:cNvPicPr>
            <a:picLocks noChangeAspect="1"/>
          </p:cNvPicPr>
          <p:nvPr/>
        </p:nvPicPr>
        <p:blipFill>
          <a:blip r:embed="rId2"/>
          <a:stretch>
            <a:fillRect/>
          </a:stretch>
        </p:blipFill>
        <p:spPr>
          <a:xfrm>
            <a:off x="495300" y="1654537"/>
            <a:ext cx="9613900" cy="4988507"/>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181409" y="4595058"/>
            <a:ext cx="6370858" cy="29867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114341" y="3994893"/>
            <a:ext cx="3864299" cy="1477328"/>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确定泛型类型为</a:t>
            </a:r>
            <a:r>
              <a:rPr lang="en-US" altLang="zh-CN" b="1" dirty="0" smtClean="0">
                <a:solidFill>
                  <a:srgbClr val="C00000"/>
                </a:solidFill>
                <a:latin typeface="微软雅黑" panose="020B0503020204020204" pitchFamily="34" charset="-122"/>
                <a:ea typeface="微软雅黑" panose="020B0503020204020204" pitchFamily="34" charset="-122"/>
              </a:rPr>
              <a:t>Integer</a:t>
            </a:r>
            <a:r>
              <a:rPr lang="zh-CN" altLang="en-US" b="1" dirty="0" smtClean="0">
                <a:solidFill>
                  <a:srgbClr val="C00000"/>
                </a:solidFill>
                <a:latin typeface="微软雅黑" panose="020B0503020204020204" pitchFamily="34" charset="-122"/>
                <a:ea typeface="微软雅黑" panose="020B0503020204020204" pitchFamily="34" charset="-122"/>
              </a:rPr>
              <a:t>后，类中凡是</a:t>
            </a:r>
            <a:r>
              <a:rPr lang="en-US" altLang="zh-CN" b="1" dirty="0" smtClean="0">
                <a:solidFill>
                  <a:srgbClr val="C00000"/>
                </a:solidFill>
                <a:latin typeface="微软雅黑" panose="020B0503020204020204" pitchFamily="34" charset="-122"/>
                <a:ea typeface="微软雅黑" panose="020B0503020204020204" pitchFamily="34" charset="-122"/>
              </a:rPr>
              <a:t>T</a:t>
            </a:r>
            <a:r>
              <a:rPr lang="zh-CN" altLang="en-US" b="1" dirty="0" smtClean="0">
                <a:solidFill>
                  <a:srgbClr val="C00000"/>
                </a:solidFill>
                <a:latin typeface="微软雅黑" panose="020B0503020204020204" pitchFamily="34" charset="-122"/>
                <a:ea typeface="微软雅黑" panose="020B0503020204020204" pitchFamily="34" charset="-122"/>
              </a:rPr>
              <a:t>的地方均由</a:t>
            </a:r>
            <a:r>
              <a:rPr lang="en-US" altLang="zh-CN" b="1" dirty="0" smtClean="0">
                <a:solidFill>
                  <a:srgbClr val="C00000"/>
                </a:solidFill>
                <a:latin typeface="微软雅黑" panose="020B0503020204020204" pitchFamily="34" charset="-122"/>
                <a:ea typeface="微软雅黑" panose="020B0503020204020204" pitchFamily="34" charset="-122"/>
              </a:rPr>
              <a:t>Integer</a:t>
            </a:r>
            <a:r>
              <a:rPr lang="zh-CN" altLang="en-US" b="1" dirty="0" smtClean="0">
                <a:solidFill>
                  <a:srgbClr val="C00000"/>
                </a:solidFill>
                <a:latin typeface="微软雅黑" panose="020B0503020204020204" pitchFamily="34" charset="-122"/>
                <a:ea typeface="微软雅黑" panose="020B0503020204020204" pitchFamily="34" charset="-122"/>
              </a:rPr>
              <a:t>代替，即构造方法只能提供</a:t>
            </a:r>
            <a:r>
              <a:rPr lang="en-US" altLang="zh-CN" b="1" dirty="0" smtClean="0">
                <a:solidFill>
                  <a:srgbClr val="C00000"/>
                </a:solidFill>
                <a:latin typeface="微软雅黑" panose="020B0503020204020204" pitchFamily="34" charset="-122"/>
                <a:ea typeface="微软雅黑" panose="020B0503020204020204" pitchFamily="34" charset="-122"/>
              </a:rPr>
              <a:t>Integer</a:t>
            </a:r>
            <a:r>
              <a:rPr lang="zh-CN" altLang="en-US" b="1" dirty="0" smtClean="0">
                <a:solidFill>
                  <a:srgbClr val="C00000"/>
                </a:solidFill>
                <a:latin typeface="微软雅黑" panose="020B0503020204020204" pitchFamily="34" charset="-122"/>
                <a:ea typeface="微软雅黑" panose="020B0503020204020204" pitchFamily="34" charset="-122"/>
              </a:rPr>
              <a:t>对象，</a:t>
            </a:r>
            <a:r>
              <a:rPr lang="en-US" altLang="zh-CN" b="1" dirty="0" smtClean="0">
                <a:solidFill>
                  <a:srgbClr val="C00000"/>
                </a:solidFill>
                <a:latin typeface="微软雅黑" panose="020B0503020204020204" pitchFamily="34" charset="-122"/>
                <a:ea typeface="微软雅黑" panose="020B0503020204020204" pitchFamily="34" charset="-122"/>
              </a:rPr>
              <a:t>Set/Get</a:t>
            </a:r>
            <a:r>
              <a:rPr lang="zh-CN" altLang="en-US" b="1" dirty="0" smtClean="0">
                <a:solidFill>
                  <a:srgbClr val="C00000"/>
                </a:solidFill>
                <a:latin typeface="微软雅黑" panose="020B0503020204020204" pitchFamily="34" charset="-122"/>
                <a:ea typeface="微软雅黑" panose="020B0503020204020204" pitchFamily="34" charset="-122"/>
              </a:rPr>
              <a:t>对应的类型也只能是</a:t>
            </a:r>
            <a:r>
              <a:rPr lang="en-US" altLang="zh-CN" b="1" dirty="0" smtClean="0">
                <a:solidFill>
                  <a:srgbClr val="C00000"/>
                </a:solidFill>
                <a:latin typeface="微软雅黑" panose="020B0503020204020204" pitchFamily="34" charset="-122"/>
                <a:ea typeface="微软雅黑" panose="020B0503020204020204" pitchFamily="34" charset="-122"/>
              </a:rPr>
              <a:t>Integer</a:t>
            </a:r>
            <a:r>
              <a:rPr lang="zh-CN" altLang="en-US" b="1" dirty="0" smtClean="0">
                <a:solidFill>
                  <a:srgbClr val="C00000"/>
                </a:solidFill>
                <a:latin typeface="微软雅黑" panose="020B0503020204020204" pitchFamily="34" charset="-122"/>
                <a:ea typeface="微软雅黑" panose="020B0503020204020204" pitchFamily="34" charset="-122"/>
              </a:rPr>
              <a:t>，无需类型转换</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7453123" y="454635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9845274"/>
      </p:ext>
    </p:extLst>
  </p:cSld>
  <p:clrMapOvr>
    <a:masterClrMapping/>
  </p:clrMapOvr>
  <p:transition spd="slow">
    <p:push di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smtClean="0"/>
              <a:t>：</a:t>
            </a:r>
            <a:r>
              <a:rPr lang="en-US" altLang="zh-CN" dirty="0" smtClean="0"/>
              <a:t>Java</a:t>
            </a:r>
            <a:r>
              <a:rPr lang="zh-CN" altLang="en-US" dirty="0"/>
              <a:t>泛型</a:t>
            </a:r>
            <a:r>
              <a:rPr lang="zh-CN" altLang="en-US" dirty="0" smtClean="0"/>
              <a:t>特点</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smtClean="0"/>
              <a:t>通常</a:t>
            </a:r>
            <a:r>
              <a:rPr lang="zh-CN" altLang="en-US" dirty="0"/>
              <a:t>情况下，一个编译器处理泛型有两种方式</a:t>
            </a:r>
            <a:r>
              <a:rPr lang="zh-CN" altLang="en-US" dirty="0" smtClean="0"/>
              <a:t>：</a:t>
            </a:r>
            <a:endParaRPr lang="en-US" altLang="zh-CN" dirty="0" smtClean="0"/>
          </a:p>
          <a:p>
            <a:pPr lvl="1"/>
            <a:r>
              <a:rPr lang="en-US" altLang="zh-CN" dirty="0" err="1" smtClean="0"/>
              <a:t>Codespecialization</a:t>
            </a:r>
            <a:endParaRPr lang="en-US" altLang="zh-CN" dirty="0" smtClean="0"/>
          </a:p>
          <a:p>
            <a:pPr lvl="2"/>
            <a:r>
              <a:rPr lang="zh-CN" altLang="en-US" dirty="0" smtClean="0"/>
              <a:t>在</a:t>
            </a:r>
            <a:r>
              <a:rPr lang="zh-CN" altLang="en-US" dirty="0"/>
              <a:t>实例化一个泛型类或泛型方法时都产生一份新的目标代码（字节码</a:t>
            </a:r>
            <a:r>
              <a:rPr lang="en-US" altLang="zh-CN" dirty="0"/>
              <a:t>or</a:t>
            </a:r>
            <a:r>
              <a:rPr lang="zh-CN" altLang="en-US" dirty="0"/>
              <a:t>二进制代码）。例如，针对一个泛型</a:t>
            </a:r>
            <a:r>
              <a:rPr lang="en-US" altLang="zh-CN" dirty="0"/>
              <a:t>list</a:t>
            </a:r>
            <a:r>
              <a:rPr lang="zh-CN" altLang="en-US" dirty="0"/>
              <a:t>，可能</a:t>
            </a:r>
            <a:r>
              <a:rPr lang="zh-CN" altLang="en-US" dirty="0" smtClean="0"/>
              <a:t>需要针对</a:t>
            </a:r>
            <a:r>
              <a:rPr lang="en-US" altLang="zh-CN" dirty="0"/>
              <a:t>string</a:t>
            </a:r>
            <a:r>
              <a:rPr lang="zh-CN" altLang="en-US" dirty="0"/>
              <a:t>，</a:t>
            </a:r>
            <a:r>
              <a:rPr lang="en-US" altLang="zh-CN" dirty="0"/>
              <a:t>integer</a:t>
            </a:r>
            <a:r>
              <a:rPr lang="zh-CN" altLang="en-US" dirty="0"/>
              <a:t>，</a:t>
            </a:r>
            <a:r>
              <a:rPr lang="en-US" altLang="zh-CN" dirty="0"/>
              <a:t>float</a:t>
            </a:r>
            <a:r>
              <a:rPr lang="zh-CN" altLang="en-US" dirty="0"/>
              <a:t>产生三份</a:t>
            </a:r>
            <a:r>
              <a:rPr lang="zh-CN" altLang="en-US" dirty="0" smtClean="0"/>
              <a:t>目标代码</a:t>
            </a:r>
            <a:endParaRPr lang="en-US" altLang="zh-CN" dirty="0" smtClean="0"/>
          </a:p>
          <a:p>
            <a:pPr marL="685800" lvl="2">
              <a:spcBef>
                <a:spcPts val="1000"/>
              </a:spcBef>
            </a:pPr>
            <a:r>
              <a:rPr lang="en-US" altLang="zh-CN" sz="2300" dirty="0" err="1" smtClean="0"/>
              <a:t>Codesharing</a:t>
            </a:r>
            <a:endParaRPr lang="en-US" altLang="zh-CN" sz="2300" dirty="0"/>
          </a:p>
          <a:p>
            <a:pPr lvl="2"/>
            <a:r>
              <a:rPr lang="zh-CN" altLang="en-US" dirty="0" smtClean="0"/>
              <a:t>对</a:t>
            </a:r>
            <a:r>
              <a:rPr lang="zh-CN" altLang="en-US" dirty="0"/>
              <a:t>每个泛型类只生成唯一的一份目标代码；该泛型类的所有实例都映射到这份目标代码上，在需要的时候执行类型检查和类型</a:t>
            </a:r>
            <a:r>
              <a:rPr lang="zh-CN" altLang="en-US" dirty="0" smtClean="0"/>
              <a:t>转换</a:t>
            </a:r>
            <a:endParaRPr lang="zh-CN" altLang="en-US" dirty="0"/>
          </a:p>
          <a:p>
            <a:r>
              <a:rPr lang="en-US" altLang="zh-CN" dirty="0" smtClean="0"/>
              <a:t>C</a:t>
            </a:r>
            <a:r>
              <a:rPr lang="en-US" altLang="zh-CN" dirty="0"/>
              <a:t>++</a:t>
            </a:r>
            <a:r>
              <a:rPr lang="zh-CN" altLang="en-US" dirty="0"/>
              <a:t>中的模板（</a:t>
            </a:r>
            <a:r>
              <a:rPr lang="en-US" altLang="zh-CN" dirty="0"/>
              <a:t>template</a:t>
            </a:r>
            <a:r>
              <a:rPr lang="zh-CN" altLang="en-US" dirty="0"/>
              <a:t>）是典型的</a:t>
            </a:r>
            <a:r>
              <a:rPr lang="en-US" altLang="zh-CN" dirty="0" err="1" smtClean="0"/>
              <a:t>Codespecialization</a:t>
            </a:r>
            <a:r>
              <a:rPr lang="zh-CN" altLang="en-US" dirty="0" smtClean="0"/>
              <a:t>实现</a:t>
            </a:r>
            <a:endParaRPr lang="en-US" altLang="zh-CN" dirty="0" smtClean="0"/>
          </a:p>
          <a:p>
            <a:pPr lvl="1"/>
            <a:r>
              <a:rPr lang="en-US" altLang="zh-CN" dirty="0" smtClean="0"/>
              <a:t>C</a:t>
            </a:r>
            <a:r>
              <a:rPr lang="en-US" altLang="zh-CN" dirty="0"/>
              <a:t>++</a:t>
            </a:r>
            <a:r>
              <a:rPr lang="zh-CN" altLang="en-US" dirty="0"/>
              <a:t>编译器会为每一个泛型类实例生成一份执行代码。执行代码中</a:t>
            </a:r>
            <a:r>
              <a:rPr lang="en-US" altLang="zh-CN" dirty="0" err="1" smtClean="0"/>
              <a:t>integerlist</a:t>
            </a:r>
            <a:r>
              <a:rPr lang="zh-CN" altLang="en-US" dirty="0"/>
              <a:t>和</a:t>
            </a:r>
            <a:r>
              <a:rPr lang="en-US" altLang="zh-CN" dirty="0" err="1" smtClean="0"/>
              <a:t>stringlist</a:t>
            </a:r>
            <a:r>
              <a:rPr lang="zh-CN" altLang="en-US" dirty="0"/>
              <a:t>是两种不同的类型。这样会导致代码膨胀（</a:t>
            </a:r>
            <a:r>
              <a:rPr lang="en-US" altLang="zh-CN" dirty="0" err="1" smtClean="0"/>
              <a:t>codebloat</a:t>
            </a:r>
            <a:r>
              <a:rPr lang="zh-CN" altLang="en-US" dirty="0" smtClean="0"/>
              <a:t>），需要程序员用技巧避免</a:t>
            </a:r>
            <a:r>
              <a:rPr lang="zh-CN" altLang="en-US" dirty="0"/>
              <a:t>代码</a:t>
            </a:r>
            <a:r>
              <a:rPr lang="zh-CN" altLang="en-US" dirty="0" smtClean="0"/>
              <a:t>膨胀</a:t>
            </a:r>
            <a:endParaRPr lang="en-US" altLang="zh-CN" dirty="0" smtClean="0"/>
          </a:p>
          <a:p>
            <a:pPr lvl="1"/>
            <a:r>
              <a:rPr lang="en-US" altLang="zh-CN" dirty="0" err="1" smtClean="0"/>
              <a:t>Codespecialization</a:t>
            </a:r>
            <a:r>
              <a:rPr lang="zh-CN" altLang="en-US" dirty="0"/>
              <a:t>另外一个弊端是在引用类型系统中，浪费空间，因为引用类型集合中元素本质上都是一个指针。没必要为每个类型都产生一份执行代码。而这也是</a:t>
            </a:r>
            <a:r>
              <a:rPr lang="en-US" altLang="zh-CN" dirty="0"/>
              <a:t>Java</a:t>
            </a:r>
            <a:r>
              <a:rPr lang="zh-CN" altLang="en-US" dirty="0"/>
              <a:t>编译器中采用</a:t>
            </a:r>
            <a:r>
              <a:rPr lang="en-US" altLang="zh-CN" dirty="0" err="1" smtClean="0"/>
              <a:t>Codesharing</a:t>
            </a:r>
            <a:r>
              <a:rPr lang="zh-CN" altLang="en-US" dirty="0"/>
              <a:t>方式处理泛型的主要</a:t>
            </a:r>
            <a:r>
              <a:rPr lang="zh-CN" altLang="en-US" dirty="0" smtClean="0"/>
              <a:t>原因</a:t>
            </a:r>
            <a:endParaRPr lang="zh-CN" altLang="en-US" dirty="0"/>
          </a:p>
          <a:p>
            <a:r>
              <a:rPr lang="en-US" altLang="zh-CN" dirty="0" smtClean="0"/>
              <a:t>Java</a:t>
            </a:r>
            <a:r>
              <a:rPr lang="zh-CN" altLang="en-US" dirty="0"/>
              <a:t>编译器通过</a:t>
            </a:r>
            <a:r>
              <a:rPr lang="en-US" altLang="zh-CN" dirty="0" err="1" smtClean="0"/>
              <a:t>Codesharing</a:t>
            </a:r>
            <a:r>
              <a:rPr lang="zh-CN" altLang="en-US" dirty="0"/>
              <a:t>方式为每个泛型类型创建唯一的字节码表示，并且将该泛型类型的实例都映射到这个唯一的字节码表示上。将多种泛型类形实例映射到唯一的字节码表示是通过</a:t>
            </a:r>
            <a:r>
              <a:rPr lang="zh-CN" altLang="en-US" b="1" dirty="0">
                <a:solidFill>
                  <a:srgbClr val="C00000"/>
                </a:solidFill>
              </a:rPr>
              <a:t>类型擦除</a:t>
            </a:r>
            <a:r>
              <a:rPr lang="zh-CN" altLang="en-US" dirty="0"/>
              <a:t>（</a:t>
            </a:r>
            <a:r>
              <a:rPr lang="en-US" altLang="zh-CN" dirty="0" err="1" smtClean="0"/>
              <a:t>typeerasue</a:t>
            </a:r>
            <a:r>
              <a:rPr lang="zh-CN" altLang="en-US" dirty="0"/>
              <a:t>）实现的</a:t>
            </a:r>
          </a:p>
        </p:txBody>
      </p:sp>
    </p:spTree>
    <p:extLst>
      <p:ext uri="{BB962C8B-B14F-4D97-AF65-F5344CB8AC3E}">
        <p14:creationId xmlns:p14="http://schemas.microsoft.com/office/powerpoint/2010/main" val="3608743399"/>
      </p:ext>
    </p:extLst>
  </p:cSld>
  <p:clrMapOvr>
    <a:masterClrMapping/>
  </p:clrMapOvr>
  <p:transition spd="slow">
    <p:push di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smtClean="0"/>
              <a:t>：</a:t>
            </a:r>
            <a:r>
              <a:rPr lang="en-US" altLang="zh-CN" dirty="0" smtClean="0"/>
              <a:t>Java</a:t>
            </a:r>
            <a:r>
              <a:rPr lang="zh-CN" altLang="en-US" dirty="0"/>
              <a:t>泛型特点</a:t>
            </a:r>
          </a:p>
        </p:txBody>
      </p:sp>
      <p:sp>
        <p:nvSpPr>
          <p:cNvPr id="3" name="内容占位符 2"/>
          <p:cNvSpPr>
            <a:spLocks noGrp="1"/>
          </p:cNvSpPr>
          <p:nvPr>
            <p:ph idx="1"/>
          </p:nvPr>
        </p:nvSpPr>
        <p:spPr/>
        <p:txBody>
          <a:bodyPr>
            <a:normAutofit fontScale="92500" lnSpcReduction="20000"/>
          </a:bodyPr>
          <a:lstStyle/>
          <a:p>
            <a:r>
              <a:rPr lang="zh-CN" altLang="en-US" dirty="0"/>
              <a:t>类型擦除指的是通过类型参数合并，将泛型类型实例关联到同一份字节码上。编译器</a:t>
            </a:r>
            <a:r>
              <a:rPr lang="zh-CN" altLang="en-US" b="1" dirty="0">
                <a:solidFill>
                  <a:srgbClr val="C00000"/>
                </a:solidFill>
              </a:rPr>
              <a:t>只为泛型类型生成一份字节码</a:t>
            </a:r>
            <a:r>
              <a:rPr lang="zh-CN" altLang="en-US" dirty="0"/>
              <a:t>，并将其实例关联到这份字节码上。类型擦除的关键在于从泛型类型中清除类型参数的相关信息，</a:t>
            </a:r>
            <a:r>
              <a:rPr lang="zh-CN" altLang="en-US" dirty="0" smtClean="0"/>
              <a:t>并且在必要</a:t>
            </a:r>
            <a:r>
              <a:rPr lang="zh-CN" altLang="en-US" dirty="0"/>
              <a:t>的时候添加类型检查和类型转换的</a:t>
            </a:r>
            <a:r>
              <a:rPr lang="zh-CN" altLang="en-US" dirty="0" smtClean="0"/>
              <a:t>方法</a:t>
            </a:r>
            <a:endParaRPr lang="en-US" altLang="zh-CN" dirty="0" smtClean="0"/>
          </a:p>
          <a:p>
            <a:r>
              <a:rPr lang="zh-CN" altLang="en-US" dirty="0" smtClean="0"/>
              <a:t>类型</a:t>
            </a:r>
            <a:r>
              <a:rPr lang="zh-CN" altLang="en-US" dirty="0"/>
              <a:t>擦除可以简单的理解为将泛型</a:t>
            </a:r>
            <a:r>
              <a:rPr lang="en-US" altLang="zh-CN" dirty="0"/>
              <a:t>java</a:t>
            </a:r>
            <a:r>
              <a:rPr lang="zh-CN" altLang="en-US" dirty="0"/>
              <a:t>代码转换为普通</a:t>
            </a:r>
            <a:r>
              <a:rPr lang="en-US" altLang="zh-CN" dirty="0"/>
              <a:t>java</a:t>
            </a:r>
            <a:r>
              <a:rPr lang="zh-CN" altLang="en-US" dirty="0"/>
              <a:t>代码，只不过编译器更直接点，将泛型</a:t>
            </a:r>
            <a:r>
              <a:rPr lang="en-US" altLang="zh-CN" dirty="0"/>
              <a:t>java</a:t>
            </a:r>
            <a:r>
              <a:rPr lang="zh-CN" altLang="en-US" dirty="0"/>
              <a:t>代码直接转换成普通</a:t>
            </a:r>
            <a:r>
              <a:rPr lang="en-US" altLang="zh-CN" dirty="0"/>
              <a:t>java</a:t>
            </a:r>
            <a:r>
              <a:rPr lang="zh-CN" altLang="en-US" dirty="0"/>
              <a:t>字节</a:t>
            </a:r>
            <a:r>
              <a:rPr lang="zh-CN" altLang="en-US" dirty="0" smtClean="0"/>
              <a:t>码，类型</a:t>
            </a:r>
            <a:r>
              <a:rPr lang="zh-CN" altLang="en-US" dirty="0"/>
              <a:t>擦除的主要过程如下</a:t>
            </a:r>
            <a:r>
              <a:rPr lang="zh-CN" altLang="en-US" dirty="0" smtClean="0"/>
              <a:t>：</a:t>
            </a:r>
            <a:endParaRPr lang="en-US" altLang="zh-CN" dirty="0" smtClean="0"/>
          </a:p>
          <a:p>
            <a:pPr lvl="1"/>
            <a:r>
              <a:rPr lang="zh-CN" altLang="en-US" dirty="0" smtClean="0"/>
              <a:t>将</a:t>
            </a:r>
            <a:r>
              <a:rPr lang="zh-CN" altLang="en-US" dirty="0"/>
              <a:t>所有的泛型参数用其最左边界（最顶级的父类型）类型</a:t>
            </a:r>
            <a:r>
              <a:rPr lang="zh-CN" altLang="en-US" dirty="0" smtClean="0"/>
              <a:t>替换</a:t>
            </a:r>
            <a:endParaRPr lang="en-US" altLang="zh-CN" dirty="0" smtClean="0"/>
          </a:p>
          <a:p>
            <a:pPr lvl="1"/>
            <a:r>
              <a:rPr lang="zh-CN" altLang="en-US" dirty="0" smtClean="0"/>
              <a:t>移</a:t>
            </a:r>
            <a:r>
              <a:rPr lang="zh-CN" altLang="en-US" dirty="0"/>
              <a:t>除所有的类型</a:t>
            </a:r>
            <a:r>
              <a:rPr lang="zh-CN" altLang="en-US" dirty="0" smtClean="0"/>
              <a:t>参数</a:t>
            </a:r>
            <a:r>
              <a:rPr lang="zh-CN" altLang="en-US" dirty="0"/>
              <a:t/>
            </a:r>
            <a:br>
              <a:rPr lang="zh-CN" altLang="en-US" dirty="0"/>
            </a:br>
            <a:endParaRPr lang="zh-CN" altLang="en-US" dirty="0"/>
          </a:p>
        </p:txBody>
      </p:sp>
    </p:spTree>
    <p:extLst>
      <p:ext uri="{BB962C8B-B14F-4D97-AF65-F5344CB8AC3E}">
        <p14:creationId xmlns:p14="http://schemas.microsoft.com/office/powerpoint/2010/main" val="2291697128"/>
      </p:ext>
    </p:extLst>
  </p:cSld>
  <p:clrMapOvr>
    <a:masterClrMapping/>
  </p:clrMapOvr>
  <p:transition spd="slow">
    <p:push dir="u"/>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smtClean="0"/>
              <a:t>：</a:t>
            </a:r>
            <a:r>
              <a:rPr lang="en-US" altLang="zh-CN" dirty="0" smtClean="0"/>
              <a:t>Java</a:t>
            </a:r>
            <a:r>
              <a:rPr lang="zh-CN" altLang="en-US" dirty="0"/>
              <a:t>泛型特点</a:t>
            </a:r>
          </a:p>
        </p:txBody>
      </p:sp>
      <p:sp>
        <p:nvSpPr>
          <p:cNvPr id="3" name="内容占位符 2"/>
          <p:cNvSpPr>
            <a:spLocks noGrp="1"/>
          </p:cNvSpPr>
          <p:nvPr>
            <p:ph idx="1"/>
          </p:nvPr>
        </p:nvSpPr>
        <p:spPr/>
        <p:txBody>
          <a:bodyPr/>
          <a:lstStyle/>
          <a:p>
            <a:r>
              <a:rPr lang="zh-CN" altLang="en-US" dirty="0" smtClean="0"/>
              <a:t>下列代码说明了</a:t>
            </a:r>
            <a:r>
              <a:rPr lang="en-US" altLang="zh-CN" dirty="0" smtClean="0"/>
              <a:t>Java</a:t>
            </a:r>
            <a:r>
              <a:rPr lang="zh-CN" altLang="en-US" dirty="0" smtClean="0"/>
              <a:t>中类型擦除的结果：</a:t>
            </a:r>
            <a:endParaRPr lang="zh-CN" altLang="en-US" dirty="0"/>
          </a:p>
        </p:txBody>
      </p:sp>
      <p:pic>
        <p:nvPicPr>
          <p:cNvPr id="4" name="图片 3"/>
          <p:cNvPicPr>
            <a:picLocks noChangeAspect="1"/>
          </p:cNvPicPr>
          <p:nvPr/>
        </p:nvPicPr>
        <p:blipFill>
          <a:blip r:embed="rId2"/>
          <a:stretch>
            <a:fillRect/>
          </a:stretch>
        </p:blipFill>
        <p:spPr>
          <a:xfrm>
            <a:off x="313797" y="1725191"/>
            <a:ext cx="8942204" cy="3411319"/>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a:srcRect r="19669"/>
          <a:stretch/>
        </p:blipFill>
        <p:spPr>
          <a:xfrm>
            <a:off x="6878137" y="2768109"/>
            <a:ext cx="5010181" cy="3628915"/>
          </a:xfrm>
          <a:prstGeom prst="rect">
            <a:avLst/>
          </a:prstGeom>
          <a:blipFill>
            <a:blip r:embed="rId3"/>
            <a:stretch>
              <a:fillRect/>
            </a:stretch>
          </a:blipFill>
          <a:ln w="101600">
            <a:solidFill>
              <a:srgbClr val="339933">
                <a:alpha val="96000"/>
              </a:srgbClr>
            </a:solidFill>
          </a:ln>
        </p:spPr>
      </p:pic>
      <p:sp>
        <p:nvSpPr>
          <p:cNvPr id="6" name="右箭头 5"/>
          <p:cNvSpPr/>
          <p:nvPr/>
        </p:nvSpPr>
        <p:spPr>
          <a:xfrm>
            <a:off x="6451602" y="376742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43606" y="3794171"/>
            <a:ext cx="1107996"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擦除结果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7124027" y="5505563"/>
            <a:ext cx="4764291" cy="73585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481010" y="5586145"/>
            <a:ext cx="1259724"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桥接方法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a:off x="6603330" y="555939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469725"/>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smtClean="0"/>
              <a:t>：</a:t>
            </a:r>
            <a:r>
              <a:rPr lang="en-US" altLang="zh-CN" dirty="0" smtClean="0"/>
              <a:t>Java</a:t>
            </a:r>
            <a:r>
              <a:rPr lang="zh-CN" altLang="en-US" dirty="0"/>
              <a:t>泛型特点</a:t>
            </a:r>
          </a:p>
        </p:txBody>
      </p:sp>
      <p:sp>
        <p:nvSpPr>
          <p:cNvPr id="3" name="内容占位符 2"/>
          <p:cNvSpPr>
            <a:spLocks noGrp="1"/>
          </p:cNvSpPr>
          <p:nvPr>
            <p:ph idx="1"/>
          </p:nvPr>
        </p:nvSpPr>
        <p:spPr/>
        <p:txBody>
          <a:bodyPr/>
          <a:lstStyle/>
          <a:p>
            <a:r>
              <a:rPr lang="zh-CN" altLang="en-US" dirty="0" smtClean="0"/>
              <a:t>代码擦除续：</a:t>
            </a:r>
            <a:endParaRPr lang="zh-CN" altLang="en-US" dirty="0"/>
          </a:p>
        </p:txBody>
      </p:sp>
      <p:pic>
        <p:nvPicPr>
          <p:cNvPr id="4" name="图片 3"/>
          <p:cNvPicPr>
            <a:picLocks noChangeAspect="1"/>
          </p:cNvPicPr>
          <p:nvPr/>
        </p:nvPicPr>
        <p:blipFill>
          <a:blip r:embed="rId2"/>
          <a:stretch>
            <a:fillRect/>
          </a:stretch>
        </p:blipFill>
        <p:spPr>
          <a:xfrm>
            <a:off x="254302" y="1732802"/>
            <a:ext cx="6744827" cy="37814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340336" y="775686"/>
            <a:ext cx="5576790" cy="3476625"/>
          </a:xfrm>
          <a:prstGeom prst="rect">
            <a:avLst/>
          </a:prstGeom>
          <a:blipFill>
            <a:blip r:embed="rId3"/>
            <a:stretch>
              <a:fillRect/>
            </a:stretch>
          </a:blipFill>
          <a:ln w="101600">
            <a:solidFill>
              <a:srgbClr val="339933">
                <a:alpha val="96000"/>
              </a:srgbClr>
            </a:solidFill>
          </a:ln>
        </p:spPr>
      </p:pic>
      <p:sp>
        <p:nvSpPr>
          <p:cNvPr id="6" name="右箭头 5"/>
          <p:cNvSpPr/>
          <p:nvPr/>
        </p:nvSpPr>
        <p:spPr>
          <a:xfrm>
            <a:off x="5942609" y="344982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34613" y="3476579"/>
            <a:ext cx="1107996"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擦除结果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8337240"/>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smtClean="0"/>
              <a:t>：</a:t>
            </a:r>
            <a:r>
              <a:rPr lang="en-US" altLang="zh-CN" dirty="0" smtClean="0"/>
              <a:t>Java</a:t>
            </a:r>
            <a:r>
              <a:rPr lang="zh-CN" altLang="en-US" dirty="0"/>
              <a:t>泛型特点</a:t>
            </a:r>
          </a:p>
        </p:txBody>
      </p:sp>
      <p:sp>
        <p:nvSpPr>
          <p:cNvPr id="3" name="内容占位符 2"/>
          <p:cNvSpPr>
            <a:spLocks noGrp="1"/>
          </p:cNvSpPr>
          <p:nvPr>
            <p:ph idx="1"/>
          </p:nvPr>
        </p:nvSpPr>
        <p:spPr/>
        <p:txBody>
          <a:bodyPr>
            <a:normAutofit fontScale="92500"/>
          </a:bodyPr>
          <a:lstStyle/>
          <a:p>
            <a:r>
              <a:rPr lang="zh-CN" altLang="en-US" dirty="0"/>
              <a:t>第一个泛型类</a:t>
            </a:r>
            <a:r>
              <a:rPr lang="en-US" altLang="zh-CN" dirty="0" smtClean="0"/>
              <a:t>Comparable&lt;A</a:t>
            </a:r>
            <a:r>
              <a:rPr lang="en-US" altLang="zh-CN" dirty="0"/>
              <a:t>&gt;</a:t>
            </a:r>
            <a:r>
              <a:rPr lang="zh-CN" altLang="en-US" dirty="0"/>
              <a:t>擦除</a:t>
            </a:r>
            <a:r>
              <a:rPr lang="zh-CN" altLang="en-US" dirty="0" smtClean="0"/>
              <a:t>后</a:t>
            </a:r>
            <a:r>
              <a:rPr lang="en-US" altLang="zh-CN" dirty="0" smtClean="0"/>
              <a:t>A</a:t>
            </a:r>
            <a:r>
              <a:rPr lang="zh-CN" altLang="en-US" dirty="0"/>
              <a:t>被替换为最左边界</a:t>
            </a:r>
            <a:r>
              <a:rPr lang="en-US" altLang="zh-CN" dirty="0" smtClean="0"/>
              <a:t>Object</a:t>
            </a:r>
            <a:r>
              <a:rPr lang="zh-CN" altLang="en-US" dirty="0" smtClean="0"/>
              <a:t>。</a:t>
            </a:r>
            <a:r>
              <a:rPr lang="en-US" altLang="zh-CN" dirty="0" smtClean="0"/>
              <a:t>Comparable&lt;</a:t>
            </a:r>
            <a:r>
              <a:rPr lang="en-US" altLang="zh-CN" dirty="0" err="1" smtClean="0"/>
              <a:t>NumericValue</a:t>
            </a:r>
            <a:r>
              <a:rPr lang="en-US" altLang="zh-CN" dirty="0"/>
              <a:t>&gt;</a:t>
            </a:r>
            <a:r>
              <a:rPr lang="zh-CN" altLang="en-US" dirty="0"/>
              <a:t>的类型参数</a:t>
            </a:r>
            <a:r>
              <a:rPr lang="en-US" altLang="zh-CN" dirty="0" err="1"/>
              <a:t>NumericValue</a:t>
            </a:r>
            <a:r>
              <a:rPr lang="zh-CN" altLang="en-US" dirty="0"/>
              <a:t>被擦除掉，但是这</a:t>
            </a:r>
            <a:r>
              <a:rPr lang="zh-CN" altLang="en-US" dirty="0" smtClean="0"/>
              <a:t>直接</a:t>
            </a:r>
            <a:r>
              <a:rPr lang="zh-CN" altLang="en-US" dirty="0"/>
              <a:t>导致</a:t>
            </a:r>
            <a:r>
              <a:rPr lang="en-US" altLang="zh-CN" dirty="0" err="1"/>
              <a:t>NumericValue</a:t>
            </a:r>
            <a:r>
              <a:rPr lang="zh-CN" altLang="en-US" dirty="0"/>
              <a:t>没有实现接口</a:t>
            </a:r>
            <a:r>
              <a:rPr lang="en-US" altLang="zh-CN" dirty="0"/>
              <a:t>Comparable</a:t>
            </a:r>
            <a:r>
              <a:rPr lang="zh-CN" altLang="en-US" dirty="0"/>
              <a:t>的</a:t>
            </a:r>
            <a:r>
              <a:rPr lang="en-US" altLang="zh-CN" dirty="0" err="1" smtClean="0"/>
              <a:t>compareTo</a:t>
            </a:r>
            <a:r>
              <a:rPr lang="en-US" altLang="zh-CN" dirty="0" smtClean="0"/>
              <a:t>(</a:t>
            </a:r>
            <a:r>
              <a:rPr lang="en-US" altLang="zh-CN" dirty="0" err="1" smtClean="0"/>
              <a:t>Objectthat</a:t>
            </a:r>
            <a:r>
              <a:rPr lang="en-US" altLang="zh-CN" dirty="0"/>
              <a:t>)</a:t>
            </a:r>
            <a:r>
              <a:rPr lang="zh-CN" altLang="en-US" dirty="0"/>
              <a:t>方法，于是编译器充当好人，添加了一个</a:t>
            </a:r>
            <a:r>
              <a:rPr lang="zh-CN" altLang="en-US" b="1" dirty="0">
                <a:solidFill>
                  <a:srgbClr val="C00000"/>
                </a:solidFill>
              </a:rPr>
              <a:t>桥接</a:t>
            </a:r>
            <a:r>
              <a:rPr lang="zh-CN" altLang="en-US" b="1" dirty="0" smtClean="0">
                <a:solidFill>
                  <a:srgbClr val="C00000"/>
                </a:solidFill>
              </a:rPr>
              <a:t>方法</a:t>
            </a:r>
            <a:r>
              <a:rPr lang="zh-CN" altLang="en-US" dirty="0"/>
              <a:t/>
            </a:r>
            <a:br>
              <a:rPr lang="zh-CN" altLang="en-US" dirty="0"/>
            </a:br>
            <a:r>
              <a:rPr lang="zh-CN" altLang="en-US" dirty="0"/>
              <a:t>第二个示例中限定了类型参数的边界</a:t>
            </a:r>
            <a:r>
              <a:rPr lang="en-US" altLang="zh-CN" dirty="0"/>
              <a:t>&lt;</a:t>
            </a:r>
            <a:r>
              <a:rPr lang="en-US" altLang="zh-CN" dirty="0" err="1" smtClean="0"/>
              <a:t>AextendsComparable</a:t>
            </a:r>
            <a:r>
              <a:rPr lang="en-US" altLang="zh-CN" dirty="0" smtClean="0"/>
              <a:t>&lt;A</a:t>
            </a:r>
            <a:r>
              <a:rPr lang="en-US" altLang="zh-CN" dirty="0"/>
              <a:t>&gt;&gt;A</a:t>
            </a:r>
            <a:r>
              <a:rPr lang="zh-CN" altLang="en-US" dirty="0"/>
              <a:t>，</a:t>
            </a:r>
            <a:r>
              <a:rPr lang="en-US" altLang="zh-CN" dirty="0"/>
              <a:t>A</a:t>
            </a:r>
            <a:r>
              <a:rPr lang="zh-CN" altLang="en-US" dirty="0"/>
              <a:t>必须为</a:t>
            </a:r>
            <a:r>
              <a:rPr lang="en-US" altLang="zh-CN" dirty="0"/>
              <a:t>Comparable&lt;A&gt;</a:t>
            </a:r>
            <a:r>
              <a:rPr lang="zh-CN" altLang="en-US" dirty="0"/>
              <a:t>的子类，按照类型擦除的过程，先讲所有的类型</a:t>
            </a:r>
            <a:r>
              <a:rPr lang="zh-CN" altLang="en-US" dirty="0" smtClean="0"/>
              <a:t>参数</a:t>
            </a:r>
            <a:r>
              <a:rPr lang="en-US" altLang="zh-CN" dirty="0" err="1" smtClean="0"/>
              <a:t>ti</a:t>
            </a:r>
            <a:r>
              <a:rPr lang="zh-CN" altLang="en-US" dirty="0"/>
              <a:t>换为最左边界</a:t>
            </a:r>
            <a:r>
              <a:rPr lang="en-US" altLang="zh-CN" dirty="0"/>
              <a:t>Comparable&lt;A&gt;</a:t>
            </a:r>
            <a:r>
              <a:rPr lang="zh-CN" altLang="en-US" dirty="0"/>
              <a:t>，然后去掉参数类型</a:t>
            </a:r>
            <a:r>
              <a:rPr lang="en-US" altLang="zh-CN" dirty="0"/>
              <a:t>A</a:t>
            </a:r>
            <a:r>
              <a:rPr lang="zh-CN" altLang="en-US" dirty="0"/>
              <a:t>，得到最终的擦除后结果</a:t>
            </a:r>
          </a:p>
        </p:txBody>
      </p:sp>
    </p:spTree>
    <p:extLst>
      <p:ext uri="{BB962C8B-B14F-4D97-AF65-F5344CB8AC3E}">
        <p14:creationId xmlns:p14="http://schemas.microsoft.com/office/powerpoint/2010/main" val="3519181689"/>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smtClean="0"/>
              <a:t>：</a:t>
            </a:r>
            <a:r>
              <a:rPr lang="en-US" altLang="zh-CN" dirty="0" smtClean="0"/>
              <a:t>Java</a:t>
            </a:r>
            <a:r>
              <a:rPr lang="zh-CN" altLang="en-US" dirty="0"/>
              <a:t>泛型特点</a:t>
            </a:r>
          </a:p>
        </p:txBody>
      </p:sp>
      <p:sp>
        <p:nvSpPr>
          <p:cNvPr id="3" name="内容占位符 2"/>
          <p:cNvSpPr>
            <a:spLocks noGrp="1"/>
          </p:cNvSpPr>
          <p:nvPr>
            <p:ph idx="1"/>
          </p:nvPr>
        </p:nvSpPr>
        <p:spPr/>
        <p:txBody>
          <a:bodyPr>
            <a:normAutofit lnSpcReduction="10000"/>
          </a:bodyPr>
          <a:lstStyle/>
          <a:p>
            <a:r>
              <a:rPr lang="zh-CN" altLang="en-US" dirty="0" smtClean="0"/>
              <a:t>正是</a:t>
            </a:r>
            <a:r>
              <a:rPr lang="zh-CN" altLang="en-US" dirty="0"/>
              <a:t>由于类型擦除的隐蔽存在，直接导致</a:t>
            </a:r>
            <a:r>
              <a:rPr lang="zh-CN" altLang="en-US" dirty="0" smtClean="0"/>
              <a:t>了很多难以察觉</a:t>
            </a:r>
            <a:r>
              <a:rPr lang="zh-CN" altLang="en-US" dirty="0"/>
              <a:t>的问题，例如无法利用同一泛型类的实例区分方法</a:t>
            </a:r>
            <a:r>
              <a:rPr lang="zh-CN" altLang="en-US" dirty="0" smtClean="0"/>
              <a:t>签名：</a:t>
            </a:r>
            <a:endParaRPr lang="en-US" altLang="zh-CN" dirty="0" smtClean="0"/>
          </a:p>
          <a:p>
            <a:endParaRPr lang="en-US" altLang="zh-CN" dirty="0"/>
          </a:p>
          <a:p>
            <a:endParaRPr lang="en-US" altLang="zh-CN" dirty="0" smtClean="0"/>
          </a:p>
          <a:p>
            <a:endParaRPr lang="en-US" altLang="zh-CN" dirty="0"/>
          </a:p>
          <a:p>
            <a:r>
              <a:rPr lang="zh-CN" altLang="en-US" dirty="0"/>
              <a:t>同理，如果定义了一个泛型一场类</a:t>
            </a:r>
            <a:r>
              <a:rPr lang="en-US" altLang="zh-CN" dirty="0" err="1"/>
              <a:t>GenericException</a:t>
            </a:r>
            <a:r>
              <a:rPr lang="en-US" altLang="zh-CN" dirty="0"/>
              <a:t>&lt;T&gt;</a:t>
            </a:r>
            <a:r>
              <a:rPr lang="zh-CN" altLang="en-US" dirty="0" smtClean="0"/>
              <a:t>，不能同时</a:t>
            </a:r>
            <a:r>
              <a:rPr lang="en-US" altLang="zh-CN" dirty="0" err="1" smtClean="0"/>
              <a:t>catchGenericException</a:t>
            </a:r>
            <a:r>
              <a:rPr lang="en-US" altLang="zh-CN" dirty="0" smtClean="0"/>
              <a:t>&lt;Integer&gt;</a:t>
            </a:r>
            <a:r>
              <a:rPr lang="zh-CN" altLang="en-US" dirty="0" smtClean="0"/>
              <a:t>和</a:t>
            </a:r>
            <a:r>
              <a:rPr lang="en-US" altLang="zh-CN" dirty="0" err="1"/>
              <a:t>GenericException</a:t>
            </a:r>
            <a:r>
              <a:rPr lang="en-US" altLang="zh-CN" dirty="0"/>
              <a:t>&lt;String&gt;</a:t>
            </a:r>
            <a:r>
              <a:rPr lang="zh-CN" altLang="en-US" dirty="0"/>
              <a:t>，因为他们</a:t>
            </a:r>
            <a:r>
              <a:rPr lang="zh-CN" altLang="en-US" dirty="0" smtClean="0"/>
              <a:t>是的</a:t>
            </a:r>
            <a:endParaRPr lang="zh-CN" altLang="en-US" dirty="0"/>
          </a:p>
        </p:txBody>
      </p:sp>
      <p:pic>
        <p:nvPicPr>
          <p:cNvPr id="4" name="图片 3"/>
          <p:cNvPicPr>
            <a:picLocks noChangeAspect="1"/>
          </p:cNvPicPr>
          <p:nvPr/>
        </p:nvPicPr>
        <p:blipFill rotWithShape="1">
          <a:blip r:embed="rId3"/>
          <a:srcRect l="5310" t="25000" r="29277" b="45673"/>
          <a:stretch/>
        </p:blipFill>
        <p:spPr>
          <a:xfrm>
            <a:off x="509953" y="2250826"/>
            <a:ext cx="8510955" cy="2145323"/>
          </a:xfrm>
          <a:prstGeom prst="rect">
            <a:avLst/>
          </a:prstGeom>
          <a:blipFill>
            <a:blip r:embed="rId4"/>
            <a:stretch>
              <a:fillRect/>
            </a:stretch>
          </a:blipFill>
          <a:ln w="101600">
            <a:solidFill>
              <a:srgbClr val="339933">
                <a:alpha val="96000"/>
              </a:srgbClr>
            </a:solidFill>
          </a:ln>
        </p:spPr>
      </p:pic>
      <p:sp>
        <p:nvSpPr>
          <p:cNvPr id="5" name="右箭头 4"/>
          <p:cNvSpPr/>
          <p:nvPr/>
        </p:nvSpPr>
        <p:spPr>
          <a:xfrm rot="10800000">
            <a:off x="8641605" y="359157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250207" y="2570502"/>
            <a:ext cx="2622225" cy="1754326"/>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虽然泛型实例不同，但是由于类型擦除后是同一字节码（</a:t>
            </a:r>
            <a:r>
              <a:rPr lang="en-US" altLang="zh-CN" b="1" dirty="0" err="1" smtClean="0">
                <a:solidFill>
                  <a:srgbClr val="C00000"/>
                </a:solidFill>
                <a:latin typeface="微软雅黑" panose="020B0503020204020204" pitchFamily="34" charset="-122"/>
                <a:ea typeface="微软雅黑" panose="020B0503020204020204" pitchFamily="34" charset="-122"/>
              </a:rPr>
              <a:t>typeerasure</a:t>
            </a:r>
            <a:r>
              <a:rPr lang="zh-CN" altLang="en-US" b="1" dirty="0">
                <a:solidFill>
                  <a:srgbClr val="C00000"/>
                </a:solidFill>
                <a:latin typeface="微软雅黑" panose="020B0503020204020204" pitchFamily="34" charset="-122"/>
                <a:ea typeface="微软雅黑" panose="020B0503020204020204" pitchFamily="34" charset="-122"/>
              </a:rPr>
              <a:t>之后</a:t>
            </a:r>
            <a:r>
              <a:rPr lang="zh-CN" altLang="en-US" b="1" dirty="0" smtClean="0">
                <a:solidFill>
                  <a:srgbClr val="C00000"/>
                </a:solidFill>
                <a:latin typeface="微软雅黑" panose="020B0503020204020204" pitchFamily="34" charset="-122"/>
                <a:ea typeface="微软雅黑" panose="020B0503020204020204" pitchFamily="34" charset="-122"/>
              </a:rPr>
              <a:t>，就</a:t>
            </a:r>
            <a:r>
              <a:rPr lang="zh-CN" altLang="en-US" b="1" dirty="0">
                <a:solidFill>
                  <a:srgbClr val="C00000"/>
                </a:solidFill>
                <a:latin typeface="微软雅黑" panose="020B0503020204020204" pitchFamily="34" charset="-122"/>
                <a:ea typeface="微软雅黑" panose="020B0503020204020204" pitchFamily="34" charset="-122"/>
              </a:rPr>
              <a:t>都是</a:t>
            </a:r>
            <a:r>
              <a:rPr lang="en-US" altLang="zh-CN" b="1" dirty="0">
                <a:solidFill>
                  <a:srgbClr val="C00000"/>
                </a:solidFill>
                <a:latin typeface="微软雅黑" panose="020B0503020204020204" pitchFamily="34" charset="-122"/>
                <a:ea typeface="微软雅黑" panose="020B0503020204020204" pitchFamily="34" charset="-122"/>
              </a:rPr>
              <a:t>List</a:t>
            </a:r>
            <a:r>
              <a:rPr lang="zh-CN" altLang="en-US" b="1" dirty="0">
                <a:solidFill>
                  <a:srgbClr val="C00000"/>
                </a:solidFill>
                <a:latin typeface="微软雅黑" panose="020B0503020204020204" pitchFamily="34" charset="-122"/>
                <a:ea typeface="微软雅黑" panose="020B0503020204020204" pitchFamily="34" charset="-122"/>
              </a:rPr>
              <a:t>了），</a:t>
            </a:r>
            <a:r>
              <a:rPr lang="zh-CN" altLang="en-US" b="1" dirty="0" smtClean="0">
                <a:solidFill>
                  <a:srgbClr val="C00000"/>
                </a:solidFill>
                <a:latin typeface="微软雅黑" panose="020B0503020204020204" pitchFamily="34" charset="-122"/>
                <a:ea typeface="微软雅黑" panose="020B0503020204020204" pitchFamily="34" charset="-122"/>
              </a:rPr>
              <a:t>因此不能用于区分方法签名</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09953" y="2711808"/>
            <a:ext cx="8634047" cy="1473327"/>
          </a:xfrm>
          <a:prstGeom prst="roundRect">
            <a:avLst>
              <a:gd name="adj" fmla="val 1189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7935203"/>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smtClean="0"/>
              <a:t>：</a:t>
            </a:r>
            <a:r>
              <a:rPr lang="en-US" altLang="zh-CN" dirty="0" smtClean="0"/>
              <a:t>Java</a:t>
            </a:r>
            <a:r>
              <a:rPr lang="zh-CN" altLang="en-US" dirty="0"/>
              <a:t>泛型特点</a:t>
            </a:r>
          </a:p>
        </p:txBody>
      </p:sp>
      <p:sp>
        <p:nvSpPr>
          <p:cNvPr id="3" name="内容占位符 2"/>
          <p:cNvSpPr>
            <a:spLocks noGrp="1"/>
          </p:cNvSpPr>
          <p:nvPr>
            <p:ph idx="1"/>
          </p:nvPr>
        </p:nvSpPr>
        <p:spPr/>
        <p:txBody>
          <a:bodyPr/>
          <a:lstStyle/>
          <a:p>
            <a:r>
              <a:rPr lang="zh-CN" altLang="en-US" dirty="0" smtClean="0"/>
              <a:t>也正是由于</a:t>
            </a:r>
            <a:r>
              <a:rPr lang="en-US" altLang="zh-CN" dirty="0" smtClean="0"/>
              <a:t>Java</a:t>
            </a:r>
            <a:r>
              <a:rPr lang="zh-CN" altLang="en-US" dirty="0" smtClean="0"/>
              <a:t>中泛型使用类型擦除的</a:t>
            </a:r>
            <a:r>
              <a:rPr lang="zh-CN" altLang="en-US" dirty="0"/>
              <a:t>原因，泛型类的静态变量是共享</a:t>
            </a:r>
            <a:r>
              <a:rPr lang="zh-CN" altLang="en-US" dirty="0" smtClean="0"/>
              <a:t>的：</a:t>
            </a:r>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446576" y="1809002"/>
            <a:ext cx="10525125" cy="3629025"/>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5431541" y="262398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122349" y="2498861"/>
            <a:ext cx="2622225" cy="646331"/>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泛型参数不同，但是共享类的静态成员</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79983" y="2232642"/>
            <a:ext cx="5087771" cy="1178773"/>
          </a:xfrm>
          <a:prstGeom prst="roundRect">
            <a:avLst>
              <a:gd name="adj" fmla="val 1189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5960414" y="4971302"/>
            <a:ext cx="4105275" cy="933450"/>
          </a:xfrm>
          <a:prstGeom prst="rect">
            <a:avLst/>
          </a:prstGeom>
          <a:blipFill>
            <a:blip r:embed="rId3"/>
            <a:stretch>
              <a:fillRect/>
            </a:stretch>
          </a:blipFill>
          <a:ln w="101600">
            <a:solidFill>
              <a:srgbClr val="339933">
                <a:alpha val="96000"/>
              </a:srgbClr>
            </a:solidFill>
          </a:ln>
        </p:spPr>
      </p:pic>
      <p:sp>
        <p:nvSpPr>
          <p:cNvPr id="9" name="右箭头 8"/>
          <p:cNvSpPr/>
          <p:nvPr/>
        </p:nvSpPr>
        <p:spPr>
          <a:xfrm rot="5400000">
            <a:off x="7860399" y="451594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699103" y="4008436"/>
            <a:ext cx="2622225"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5652725" y="5237525"/>
            <a:ext cx="624983" cy="459890"/>
          </a:xfrm>
          <a:prstGeom prst="roundRect">
            <a:avLst>
              <a:gd name="adj" fmla="val 1189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1"/>
          <p:cNvSpPr>
            <a:spLocks noChangeShapeType="1"/>
          </p:cNvSpPr>
          <p:nvPr/>
        </p:nvSpPr>
        <p:spPr bwMode="auto">
          <a:xfrm>
            <a:off x="2582835" y="3018803"/>
            <a:ext cx="3051507" cy="246826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13" name="Line 21"/>
          <p:cNvSpPr>
            <a:spLocks noChangeShapeType="1"/>
          </p:cNvSpPr>
          <p:nvPr/>
        </p:nvSpPr>
        <p:spPr bwMode="auto">
          <a:xfrm flipH="1" flipV="1">
            <a:off x="4419600" y="3286291"/>
            <a:ext cx="1348154" cy="190219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Tree>
    <p:extLst>
      <p:ext uri="{BB962C8B-B14F-4D97-AF65-F5344CB8AC3E}">
        <p14:creationId xmlns:p14="http://schemas.microsoft.com/office/powerpoint/2010/main" val="3380912151"/>
      </p:ext>
    </p:extLst>
  </p:cSld>
  <p:clrMapOvr>
    <a:masterClrMapping/>
  </p:clrMapOvr>
  <p:transition spd="slow">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smtClean="0"/>
              <a:t>：</a:t>
            </a:r>
            <a:r>
              <a:rPr lang="en-US" altLang="zh-CN" dirty="0" smtClean="0"/>
              <a:t>Java</a:t>
            </a:r>
            <a:r>
              <a:rPr lang="zh-CN" altLang="en-US" dirty="0"/>
              <a:t>泛型特点</a:t>
            </a:r>
          </a:p>
        </p:txBody>
      </p:sp>
      <p:sp>
        <p:nvSpPr>
          <p:cNvPr id="3" name="内容占位符 2"/>
          <p:cNvSpPr>
            <a:spLocks noGrp="1"/>
          </p:cNvSpPr>
          <p:nvPr>
            <p:ph idx="1"/>
          </p:nvPr>
        </p:nvSpPr>
        <p:spPr/>
        <p:txBody>
          <a:bodyPr>
            <a:normAutofit fontScale="85000" lnSpcReduction="10000"/>
          </a:bodyPr>
          <a:lstStyle/>
          <a:p>
            <a:r>
              <a:rPr lang="zh-CN" altLang="en-US" dirty="0" smtClean="0"/>
              <a:t>用另外一个示例也能说明类型擦除的这个问题：</a:t>
            </a:r>
            <a:endParaRPr lang="en-US" altLang="zh-CN" dirty="0" smtClean="0"/>
          </a:p>
          <a:p>
            <a:endParaRPr lang="en-US" altLang="zh-CN" dirty="0"/>
          </a:p>
          <a:p>
            <a:endParaRPr lang="en-US" altLang="zh-CN" dirty="0" smtClean="0"/>
          </a:p>
          <a:p>
            <a:endParaRPr lang="en-US" altLang="zh-CN" dirty="0"/>
          </a:p>
          <a:p>
            <a:r>
              <a:rPr lang="zh-CN" altLang="en-US" dirty="0" smtClean="0"/>
              <a:t>代码中分别</a:t>
            </a:r>
            <a:r>
              <a:rPr lang="zh-CN" altLang="en-US" dirty="0"/>
              <a:t>定义了一个接受</a:t>
            </a:r>
            <a:r>
              <a:rPr lang="en-US" altLang="zh-CN" dirty="0"/>
              <a:t>String</a:t>
            </a:r>
            <a:r>
              <a:rPr lang="zh-CN" altLang="en-US" dirty="0"/>
              <a:t>类型的</a:t>
            </a:r>
            <a:r>
              <a:rPr lang="en-US" altLang="zh-CN" dirty="0"/>
              <a:t>List</a:t>
            </a:r>
            <a:r>
              <a:rPr lang="zh-CN" altLang="en-US" dirty="0"/>
              <a:t>和一个接受</a:t>
            </a:r>
            <a:r>
              <a:rPr lang="en-US" altLang="zh-CN" dirty="0"/>
              <a:t>Integer</a:t>
            </a:r>
            <a:r>
              <a:rPr lang="zh-CN" altLang="en-US" dirty="0"/>
              <a:t>类型的</a:t>
            </a:r>
            <a:r>
              <a:rPr lang="en-US" altLang="zh-CN" dirty="0"/>
              <a:t>List</a:t>
            </a:r>
            <a:r>
              <a:rPr lang="zh-CN" altLang="en-US" dirty="0"/>
              <a:t>，</a:t>
            </a:r>
            <a:r>
              <a:rPr lang="zh-CN" altLang="en-US" dirty="0" smtClean="0"/>
              <a:t>按照正常</a:t>
            </a:r>
            <a:r>
              <a:rPr lang="zh-CN" altLang="en-US" dirty="0"/>
              <a:t>的理解，泛型</a:t>
            </a:r>
            <a:r>
              <a:rPr lang="en-US" altLang="zh-CN" dirty="0" err="1"/>
              <a:t>ArrayList</a:t>
            </a:r>
            <a:r>
              <a:rPr lang="en-US" altLang="zh-CN" dirty="0"/>
              <a:t>&lt;T&gt;</a:t>
            </a:r>
            <a:r>
              <a:rPr lang="zh-CN" altLang="en-US" dirty="0"/>
              <a:t>虽然是相同的，</a:t>
            </a:r>
            <a:r>
              <a:rPr lang="zh-CN" altLang="en-US" dirty="0" smtClean="0"/>
              <a:t>但是给</a:t>
            </a:r>
            <a:r>
              <a:rPr lang="zh-CN" altLang="en-US" dirty="0"/>
              <a:t>它传了不同的类型参数，那么</a:t>
            </a:r>
            <a:r>
              <a:rPr lang="en-US" altLang="zh-CN" dirty="0"/>
              <a:t>c1</a:t>
            </a:r>
            <a:r>
              <a:rPr lang="zh-CN" altLang="en-US" dirty="0"/>
              <a:t>和</a:t>
            </a:r>
            <a:r>
              <a:rPr lang="en-US" altLang="zh-CN" dirty="0"/>
              <a:t>2</a:t>
            </a:r>
            <a:r>
              <a:rPr lang="zh-CN" altLang="en-US" dirty="0"/>
              <a:t>的类型应该是不同的。但是结果</a:t>
            </a:r>
            <a:r>
              <a:rPr lang="zh-CN" altLang="en-US" dirty="0" smtClean="0"/>
              <a:t>恰恰相反，由于类型擦除，运行</a:t>
            </a:r>
            <a:r>
              <a:rPr lang="zh-CN" altLang="en-US" dirty="0"/>
              <a:t>程序发现二者的类型时相同</a:t>
            </a:r>
            <a:r>
              <a:rPr lang="zh-CN" altLang="en-US" dirty="0" smtClean="0"/>
              <a:t>的，</a:t>
            </a:r>
            <a:r>
              <a:rPr lang="zh-CN" altLang="en-US" dirty="0"/>
              <a:t>都是</a:t>
            </a:r>
            <a:r>
              <a:rPr lang="en-US" altLang="zh-CN" dirty="0"/>
              <a:t>List</a:t>
            </a:r>
            <a:r>
              <a:rPr lang="zh-CN" altLang="en-US" dirty="0"/>
              <a:t>，而具体的类型参数信息</a:t>
            </a:r>
            <a:r>
              <a:rPr lang="en-US" altLang="zh-CN" dirty="0"/>
              <a:t>String</a:t>
            </a:r>
            <a:r>
              <a:rPr lang="zh-CN" altLang="en-US" dirty="0"/>
              <a:t>和</a:t>
            </a:r>
            <a:r>
              <a:rPr lang="en-US" altLang="zh-CN" dirty="0"/>
              <a:t>Integer</a:t>
            </a:r>
            <a:r>
              <a:rPr lang="zh-CN" altLang="en-US" dirty="0"/>
              <a:t>被擦除了。这就导致一个很麻烦的问题：</a:t>
            </a:r>
            <a:r>
              <a:rPr lang="zh-CN" altLang="en-US" b="1" dirty="0">
                <a:solidFill>
                  <a:srgbClr val="C00000"/>
                </a:solidFill>
              </a:rPr>
              <a:t>在泛型代码内部，无法获得任何有关泛型参数类型的</a:t>
            </a:r>
            <a:r>
              <a:rPr lang="zh-CN" altLang="en-US" b="1" dirty="0" smtClean="0">
                <a:solidFill>
                  <a:srgbClr val="C00000"/>
                </a:solidFill>
              </a:rPr>
              <a:t>信息</a:t>
            </a:r>
            <a:endParaRPr lang="zh-CN" altLang="en-US" b="1" dirty="0">
              <a:solidFill>
                <a:srgbClr val="C00000"/>
              </a:solidFill>
            </a:endParaRPr>
          </a:p>
          <a:p>
            <a:endParaRPr lang="zh-CN" altLang="en-US" dirty="0"/>
          </a:p>
        </p:txBody>
      </p:sp>
      <p:pic>
        <p:nvPicPr>
          <p:cNvPr id="4" name="图片 3"/>
          <p:cNvPicPr>
            <a:picLocks noChangeAspect="1"/>
          </p:cNvPicPr>
          <p:nvPr/>
        </p:nvPicPr>
        <p:blipFill>
          <a:blip r:embed="rId2"/>
          <a:stretch>
            <a:fillRect/>
          </a:stretch>
        </p:blipFill>
        <p:spPr>
          <a:xfrm>
            <a:off x="430213" y="1628768"/>
            <a:ext cx="10010775" cy="1771650"/>
          </a:xfrm>
          <a:prstGeom prst="rect">
            <a:avLst/>
          </a:prstGeom>
          <a:blipFill>
            <a:blip r:embed="rId3"/>
            <a:stretch>
              <a:fillRect/>
            </a:stretch>
          </a:blipFill>
          <a:ln w="101600">
            <a:solidFill>
              <a:srgbClr val="339933">
                <a:alpha val="96000"/>
              </a:srgbClr>
            </a:solidFill>
          </a:ln>
        </p:spPr>
      </p:pic>
      <p:pic>
        <p:nvPicPr>
          <p:cNvPr id="8" name="图片 7"/>
          <p:cNvPicPr>
            <a:picLocks noChangeAspect="1"/>
          </p:cNvPicPr>
          <p:nvPr/>
        </p:nvPicPr>
        <p:blipFill>
          <a:blip r:embed="rId4"/>
          <a:stretch>
            <a:fillRect/>
          </a:stretch>
        </p:blipFill>
        <p:spPr>
          <a:xfrm>
            <a:off x="8406765" y="2184082"/>
            <a:ext cx="3571875" cy="952500"/>
          </a:xfrm>
          <a:prstGeom prst="rect">
            <a:avLst/>
          </a:prstGeom>
          <a:blipFill>
            <a:blip r:embed="rId3"/>
            <a:stretch>
              <a:fillRect/>
            </a:stretch>
          </a:blipFill>
          <a:ln w="101600">
            <a:solidFill>
              <a:srgbClr val="339933">
                <a:alpha val="96000"/>
              </a:srgbClr>
            </a:solidFill>
          </a:ln>
        </p:spPr>
      </p:pic>
      <p:sp>
        <p:nvSpPr>
          <p:cNvPr id="5" name="右箭头 4"/>
          <p:cNvSpPr/>
          <p:nvPr/>
        </p:nvSpPr>
        <p:spPr>
          <a:xfrm>
            <a:off x="7734340" y="223091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406765" y="2253263"/>
            <a:ext cx="2622225"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819981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链表节点的检索</a:t>
            </a:r>
            <a:r>
              <a:rPr lang="zh-CN" altLang="en-US" dirty="0" smtClean="0"/>
              <a:t>：</a:t>
            </a:r>
            <a:endParaRPr lang="en-US" altLang="zh-CN" dirty="0" smtClean="0"/>
          </a:p>
          <a:p>
            <a:pPr lvl="1"/>
            <a:r>
              <a:rPr lang="zh-CN" altLang="en-US" dirty="0" smtClean="0"/>
              <a:t>在</a:t>
            </a:r>
            <a:r>
              <a:rPr lang="zh-CN" altLang="en-US" dirty="0"/>
              <a:t>数组中</a:t>
            </a:r>
            <a:r>
              <a:rPr lang="en-US" altLang="zh-CN" dirty="0"/>
              <a:t>,</a:t>
            </a:r>
            <a:r>
              <a:rPr lang="zh-CN" altLang="en-US" dirty="0"/>
              <a:t>我们使用的是位置进行查询，在链表中</a:t>
            </a:r>
            <a:r>
              <a:rPr lang="en-US" altLang="zh-CN" dirty="0"/>
              <a:t>,</a:t>
            </a:r>
            <a:r>
              <a:rPr lang="zh-CN" altLang="en-US" dirty="0"/>
              <a:t>我们使用的是节点之间的关系进行</a:t>
            </a:r>
            <a:r>
              <a:rPr lang="zh-CN" altLang="en-US" dirty="0" smtClean="0"/>
              <a:t>查询</a:t>
            </a:r>
            <a:endParaRPr lang="en-US" altLang="zh-CN" dirty="0" smtClean="0"/>
          </a:p>
          <a:p>
            <a:pPr marL="228600" lvl="1">
              <a:spcBef>
                <a:spcPts val="1000"/>
              </a:spcBef>
            </a:pPr>
            <a:r>
              <a:rPr lang="en-US" altLang="zh-CN" sz="2800" dirty="0" err="1" smtClean="0"/>
              <a:t>MyLink</a:t>
            </a:r>
            <a:r>
              <a:rPr lang="zh-CN" altLang="en-US" sz="2800" dirty="0" smtClean="0"/>
              <a:t>链表类要</a:t>
            </a:r>
            <a:r>
              <a:rPr lang="zh-CN" altLang="en-US" sz="2800" dirty="0"/>
              <a:t>有一个头</a:t>
            </a:r>
            <a:r>
              <a:rPr lang="zh-CN" altLang="en-US" sz="2800" dirty="0" smtClean="0"/>
              <a:t>节点引用：</a:t>
            </a:r>
            <a:endParaRPr lang="zh-CN" altLang="en-US" sz="2800" dirty="0"/>
          </a:p>
        </p:txBody>
      </p:sp>
      <p:pic>
        <p:nvPicPr>
          <p:cNvPr id="4" name="图片 3"/>
          <p:cNvPicPr>
            <a:picLocks noChangeAspect="1"/>
          </p:cNvPicPr>
          <p:nvPr/>
        </p:nvPicPr>
        <p:blipFill>
          <a:blip r:embed="rId2"/>
          <a:stretch>
            <a:fillRect/>
          </a:stretch>
        </p:blipFill>
        <p:spPr>
          <a:xfrm>
            <a:off x="573231" y="3739893"/>
            <a:ext cx="4229100" cy="3810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137683020"/>
      </p:ext>
    </p:extLst>
  </p:cSld>
  <p:clrMapOvr>
    <a:masterClrMapping/>
  </p:clrMapOvr>
  <p:transition spd="slow">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smtClean="0"/>
              <a:t>：</a:t>
            </a:r>
            <a:r>
              <a:rPr lang="en-US" altLang="zh-CN" dirty="0" smtClean="0"/>
              <a:t>Java</a:t>
            </a:r>
            <a:r>
              <a:rPr lang="zh-CN" altLang="en-US" dirty="0"/>
              <a:t>泛型特点</a:t>
            </a:r>
          </a:p>
        </p:txBody>
      </p:sp>
      <p:sp>
        <p:nvSpPr>
          <p:cNvPr id="3" name="内容占位符 2"/>
          <p:cNvSpPr>
            <a:spLocks noGrp="1"/>
          </p:cNvSpPr>
          <p:nvPr>
            <p:ph idx="1"/>
          </p:nvPr>
        </p:nvSpPr>
        <p:spPr/>
        <p:txBody>
          <a:bodyPr>
            <a:normAutofit fontScale="92500" lnSpcReduction="10000"/>
          </a:bodyPr>
          <a:lstStyle/>
          <a:p>
            <a:r>
              <a:rPr lang="en-US" altLang="zh-CN" dirty="0" smtClean="0"/>
              <a:t>Java</a:t>
            </a:r>
            <a:r>
              <a:rPr lang="zh-CN" altLang="en-US" dirty="0" smtClean="0"/>
              <a:t>中的泛型特点总结：</a:t>
            </a:r>
            <a:endParaRPr lang="en-US" altLang="zh-CN" dirty="0" smtClean="0"/>
          </a:p>
          <a:p>
            <a:pPr lvl="1"/>
            <a:r>
              <a:rPr lang="zh-CN" altLang="en-US" dirty="0"/>
              <a:t>所有泛型类的类型参数在编译时都会被</a:t>
            </a:r>
            <a:r>
              <a:rPr lang="zh-CN" altLang="en-US" b="1" dirty="0" smtClean="0">
                <a:solidFill>
                  <a:srgbClr val="C00000"/>
                </a:solidFill>
              </a:rPr>
              <a:t>擦除</a:t>
            </a:r>
            <a:r>
              <a:rPr lang="zh-CN" altLang="en-US" dirty="0" smtClean="0"/>
              <a:t>，虚拟机运行时中</a:t>
            </a:r>
            <a:r>
              <a:rPr lang="zh-CN" altLang="en-US" dirty="0"/>
              <a:t>没有泛型，只有普通类和普通</a:t>
            </a:r>
            <a:r>
              <a:rPr lang="zh-CN" altLang="en-US" dirty="0" smtClean="0"/>
              <a:t>方法，从这一点上来说，</a:t>
            </a:r>
            <a:r>
              <a:rPr lang="en-US" altLang="zh-CN" dirty="0" smtClean="0"/>
              <a:t>Java</a:t>
            </a:r>
            <a:r>
              <a:rPr lang="zh-CN" altLang="en-US" dirty="0" smtClean="0"/>
              <a:t>中的泛型从某种程度上是一种</a:t>
            </a:r>
            <a:r>
              <a:rPr lang="zh-CN" altLang="en-US" b="1" dirty="0" smtClean="0">
                <a:solidFill>
                  <a:srgbClr val="C00000"/>
                </a:solidFill>
              </a:rPr>
              <a:t>语法糖</a:t>
            </a:r>
            <a:endParaRPr lang="en-US" altLang="zh-CN" b="1" dirty="0" smtClean="0">
              <a:solidFill>
                <a:srgbClr val="C00000"/>
              </a:solidFill>
            </a:endParaRPr>
          </a:p>
          <a:p>
            <a:pPr lvl="1"/>
            <a:r>
              <a:rPr lang="en-US" altLang="zh-CN" dirty="0"/>
              <a:t>Java</a:t>
            </a:r>
            <a:r>
              <a:rPr lang="zh-CN" altLang="en-US" dirty="0"/>
              <a:t>泛</a:t>
            </a:r>
            <a:r>
              <a:rPr lang="zh-CN" altLang="en-US" dirty="0" smtClean="0"/>
              <a:t>型</a:t>
            </a:r>
            <a:r>
              <a:rPr lang="zh-CN" altLang="en-US" b="1" dirty="0" smtClean="0">
                <a:solidFill>
                  <a:srgbClr val="C00000"/>
                </a:solidFill>
              </a:rPr>
              <a:t>不</a:t>
            </a:r>
            <a:r>
              <a:rPr lang="zh-CN" altLang="en-US" b="1" dirty="0">
                <a:solidFill>
                  <a:srgbClr val="C00000"/>
                </a:solidFill>
              </a:rPr>
              <a:t>支持基本类型</a:t>
            </a:r>
            <a:r>
              <a:rPr lang="zh-CN" altLang="en-US" dirty="0"/>
              <a:t>，即</a:t>
            </a:r>
            <a:r>
              <a:rPr lang="en-US" altLang="zh-CN" dirty="0" err="1"/>
              <a:t>ArrayList</a:t>
            </a:r>
            <a:r>
              <a:rPr lang="en-US" altLang="zh-CN" dirty="0"/>
              <a:t>&lt;</a:t>
            </a:r>
            <a:r>
              <a:rPr lang="en-US" altLang="zh-CN" dirty="0" err="1"/>
              <a:t>int</a:t>
            </a:r>
            <a:r>
              <a:rPr lang="en-US" altLang="zh-CN" dirty="0"/>
              <a:t>&gt;</a:t>
            </a:r>
            <a:r>
              <a:rPr lang="zh-CN" altLang="en-US" dirty="0"/>
              <a:t>这样的代码是不允许的</a:t>
            </a:r>
            <a:endParaRPr lang="en-US" altLang="zh-CN" dirty="0"/>
          </a:p>
          <a:p>
            <a:pPr lvl="1"/>
            <a:r>
              <a:rPr lang="zh-CN" altLang="en-US" dirty="0"/>
              <a:t>在泛型代码内部，无法获得任何有关泛型参数类型的信息，如果传入的类型参数为</a:t>
            </a:r>
            <a:r>
              <a:rPr lang="en-US" altLang="zh-CN" dirty="0"/>
              <a:t>T</a:t>
            </a:r>
            <a:r>
              <a:rPr lang="zh-CN" altLang="en-US" dirty="0" smtClean="0"/>
              <a:t>，那么在</a:t>
            </a:r>
            <a:r>
              <a:rPr lang="zh-CN" altLang="en-US" dirty="0"/>
              <a:t>泛型代码内部你不知道</a:t>
            </a:r>
            <a:r>
              <a:rPr lang="en-US" altLang="zh-CN" dirty="0"/>
              <a:t>T</a:t>
            </a:r>
            <a:r>
              <a:rPr lang="zh-CN" altLang="en-US" dirty="0"/>
              <a:t>有什么方法，属性，关于</a:t>
            </a:r>
            <a:r>
              <a:rPr lang="en-US" altLang="zh-CN" dirty="0"/>
              <a:t>T</a:t>
            </a:r>
            <a:r>
              <a:rPr lang="zh-CN" altLang="en-US" dirty="0"/>
              <a:t>的一切信息都丢失了</a:t>
            </a:r>
            <a:endParaRPr lang="en-US" altLang="zh-CN" dirty="0" smtClean="0"/>
          </a:p>
          <a:p>
            <a:pPr lvl="1"/>
            <a:r>
              <a:rPr lang="zh-CN" altLang="en-US" dirty="0" smtClean="0"/>
              <a:t>创建</a:t>
            </a:r>
            <a:r>
              <a:rPr lang="zh-CN" altLang="en-US" dirty="0"/>
              <a:t>泛型对象时请指明类型，让编译器尽早的做参数检查</a:t>
            </a:r>
            <a:r>
              <a:rPr lang="zh-CN" altLang="en-US" dirty="0" smtClean="0"/>
              <a:t>（请</a:t>
            </a:r>
            <a:r>
              <a:rPr lang="zh-CN" altLang="en-US" dirty="0"/>
              <a:t>不要在新代码中使用原生态类型</a:t>
            </a:r>
            <a:r>
              <a:rPr lang="zh-CN" altLang="en-US" dirty="0" smtClean="0"/>
              <a:t>）</a:t>
            </a:r>
            <a:endParaRPr lang="en-US" altLang="zh-CN" dirty="0" smtClean="0"/>
          </a:p>
          <a:p>
            <a:pPr lvl="1"/>
            <a:r>
              <a:rPr lang="zh-CN" altLang="en-US" dirty="0" smtClean="0"/>
              <a:t>不要</a:t>
            </a:r>
            <a:r>
              <a:rPr lang="zh-CN" altLang="en-US" dirty="0"/>
              <a:t>忽略编译器的警告信息，那意味着潜在的</a:t>
            </a:r>
            <a:r>
              <a:rPr lang="en-US" altLang="zh-CN" dirty="0" err="1"/>
              <a:t>ClassCastException</a:t>
            </a:r>
            <a:r>
              <a:rPr lang="zh-CN" altLang="en-US" dirty="0"/>
              <a:t>等着</a:t>
            </a:r>
            <a:r>
              <a:rPr lang="zh-CN" altLang="en-US" dirty="0" smtClean="0"/>
              <a:t>你</a:t>
            </a:r>
            <a:endParaRPr lang="en-US" altLang="zh-CN" dirty="0" smtClean="0"/>
          </a:p>
          <a:p>
            <a:pPr lvl="1"/>
            <a:r>
              <a:rPr lang="en-US" altLang="zh-CN" dirty="0" smtClean="0"/>
              <a:t>Java</a:t>
            </a:r>
            <a:r>
              <a:rPr lang="zh-CN" altLang="en-US" dirty="0" smtClean="0"/>
              <a:t>的泛型类型不能用于</a:t>
            </a:r>
            <a:r>
              <a:rPr lang="en-US" altLang="zh-CN" dirty="0" smtClean="0"/>
              <a:t>new</a:t>
            </a:r>
            <a:r>
              <a:rPr lang="zh-CN" altLang="en-US" dirty="0" smtClean="0"/>
              <a:t>构建对象（也不能用于初始化数组）</a:t>
            </a:r>
            <a:endParaRPr lang="zh-CN" altLang="en-US" dirty="0"/>
          </a:p>
        </p:txBody>
      </p:sp>
    </p:spTree>
    <p:extLst>
      <p:ext uri="{BB962C8B-B14F-4D97-AF65-F5344CB8AC3E}">
        <p14:creationId xmlns:p14="http://schemas.microsoft.com/office/powerpoint/2010/main" val="4084311793"/>
      </p:ext>
    </p:extLst>
  </p:cSld>
  <p:clrMapOvr>
    <a:masterClrMapping/>
  </p:clrMapOvr>
  <p:transition spd="slow">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：泛型类与泛型</a:t>
            </a:r>
            <a:r>
              <a:rPr lang="zh-CN" altLang="en-US" dirty="0" smtClean="0"/>
              <a:t>方法</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可以编写</a:t>
            </a:r>
            <a:r>
              <a:rPr lang="zh-CN" altLang="en-US" dirty="0"/>
              <a:t>一个泛型方法，该方法在调用时可以接收不同类型的参数。根据传递给泛型方法的参数类型，编译器适当地处理每一个方法</a:t>
            </a:r>
            <a:r>
              <a:rPr lang="zh-CN" altLang="en-US" dirty="0" smtClean="0"/>
              <a:t>调用，下面</a:t>
            </a:r>
            <a:r>
              <a:rPr lang="zh-CN" altLang="en-US" dirty="0"/>
              <a:t>是定义泛型方法的规则：</a:t>
            </a:r>
          </a:p>
          <a:p>
            <a:pPr lvl="1"/>
            <a:r>
              <a:rPr lang="zh-CN" altLang="en-US" dirty="0"/>
              <a:t>所有泛型方法声明都有一个类型参数声明部分（由尖括号分隔），该类型参数声明部分在方法返回类型</a:t>
            </a:r>
            <a:r>
              <a:rPr lang="zh-CN" altLang="en-US" dirty="0" smtClean="0"/>
              <a:t>之前</a:t>
            </a:r>
            <a:endParaRPr lang="en-US" altLang="zh-CN" dirty="0" smtClean="0"/>
          </a:p>
          <a:p>
            <a:pPr lvl="1"/>
            <a:r>
              <a:rPr lang="zh-CN" altLang="en-US" dirty="0" smtClean="0"/>
              <a:t>每</a:t>
            </a:r>
            <a:r>
              <a:rPr lang="zh-CN" altLang="en-US" dirty="0"/>
              <a:t>一个类型参数声明部分包含一个或多个类型参数，参数间用逗号隔开。一个泛型参数，也被称为一个类型变量，是用于指定一个泛型类型名称的</a:t>
            </a:r>
            <a:r>
              <a:rPr lang="zh-CN" altLang="en-US" dirty="0" smtClean="0"/>
              <a:t>标识符</a:t>
            </a:r>
          </a:p>
          <a:p>
            <a:pPr lvl="1"/>
            <a:r>
              <a:rPr lang="zh-CN" altLang="en-US" dirty="0" smtClean="0"/>
              <a:t>类型参数能被用来声明返回值类型，并且能作为泛型方法得到的实际参数类型的占位符</a:t>
            </a:r>
          </a:p>
          <a:p>
            <a:pPr lvl="1"/>
            <a:r>
              <a:rPr lang="zh-CN" altLang="en-US" dirty="0" smtClean="0"/>
              <a:t>泛</a:t>
            </a:r>
            <a:r>
              <a:rPr lang="zh-CN" altLang="en-US" dirty="0"/>
              <a:t>型方法体的声明和其他方法一样。注意类型参数只能代表引用型类型，不能是原始类型（像</a:t>
            </a:r>
            <a:r>
              <a:rPr lang="en-US" altLang="zh-CN" dirty="0" err="1"/>
              <a:t>int,double,char</a:t>
            </a:r>
            <a:r>
              <a:rPr lang="zh-CN" altLang="en-US" dirty="0"/>
              <a:t>的等</a:t>
            </a:r>
            <a:r>
              <a:rPr lang="zh-CN" altLang="en-US" dirty="0" smtClean="0"/>
              <a:t>）</a:t>
            </a:r>
            <a:endParaRPr lang="zh-CN" altLang="en-US" dirty="0"/>
          </a:p>
        </p:txBody>
      </p:sp>
    </p:spTree>
    <p:extLst>
      <p:ext uri="{BB962C8B-B14F-4D97-AF65-F5344CB8AC3E}">
        <p14:creationId xmlns:p14="http://schemas.microsoft.com/office/powerpoint/2010/main" val="641248066"/>
      </p:ext>
    </p:extLst>
  </p:cSld>
  <p:clrMapOvr>
    <a:masterClrMapping/>
  </p:clrMapOvr>
  <p:transition spd="slow">
    <p:push di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：泛型类与泛型方法</a:t>
            </a:r>
          </a:p>
        </p:txBody>
      </p:sp>
      <p:sp>
        <p:nvSpPr>
          <p:cNvPr id="3" name="内容占位符 2"/>
          <p:cNvSpPr>
            <a:spLocks noGrp="1"/>
          </p:cNvSpPr>
          <p:nvPr>
            <p:ph idx="1"/>
          </p:nvPr>
        </p:nvSpPr>
        <p:spPr/>
        <p:txBody>
          <a:bodyPr/>
          <a:lstStyle/>
          <a:p>
            <a:r>
              <a:rPr lang="zh-CN" altLang="en-US" dirty="0" smtClean="0"/>
              <a:t>泛型方法示例（课堂案例：</a:t>
            </a:r>
            <a:r>
              <a:rPr lang="en-US" altLang="zh-CN" dirty="0" smtClean="0">
                <a:hlinkClick r:id="rId2" action="ppaction://hlinkfile"/>
              </a:rPr>
              <a:t>GenericMethodTest.java</a:t>
            </a:r>
            <a:r>
              <a:rPr lang="zh-CN" altLang="en-US" dirty="0" smtClean="0"/>
              <a:t>）：</a:t>
            </a:r>
            <a:endParaRPr lang="zh-CN" altLang="en-US" dirty="0"/>
          </a:p>
        </p:txBody>
      </p:sp>
      <p:pic>
        <p:nvPicPr>
          <p:cNvPr id="8" name="图片 7"/>
          <p:cNvPicPr>
            <a:picLocks noChangeAspect="1"/>
          </p:cNvPicPr>
          <p:nvPr/>
        </p:nvPicPr>
        <p:blipFill>
          <a:blip r:embed="rId3"/>
          <a:stretch>
            <a:fillRect/>
          </a:stretch>
        </p:blipFill>
        <p:spPr>
          <a:xfrm>
            <a:off x="526644" y="1847684"/>
            <a:ext cx="10067925" cy="4229100"/>
          </a:xfrm>
          <a:prstGeom prst="rect">
            <a:avLst/>
          </a:prstGeom>
          <a:blipFill>
            <a:blip r:embed="rId4"/>
            <a:stretch>
              <a:fillRect/>
            </a:stretch>
          </a:blipFill>
          <a:ln w="101600">
            <a:solidFill>
              <a:srgbClr val="339933">
                <a:alpha val="96000"/>
              </a:srgbClr>
            </a:solidFill>
          </a:ln>
        </p:spPr>
      </p:pic>
      <p:sp>
        <p:nvSpPr>
          <p:cNvPr id="5" name="右箭头 4"/>
          <p:cNvSpPr/>
          <p:nvPr/>
        </p:nvSpPr>
        <p:spPr>
          <a:xfrm rot="5400000">
            <a:off x="2443889" y="1761139"/>
            <a:ext cx="351360" cy="31376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851879" y="1425680"/>
            <a:ext cx="2622225"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泛型方法类型说明</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圆角矩形 6"/>
          <p:cNvSpPr/>
          <p:nvPr/>
        </p:nvSpPr>
        <p:spPr>
          <a:xfrm>
            <a:off x="2338751" y="2013537"/>
            <a:ext cx="504199" cy="280773"/>
          </a:xfrm>
          <a:prstGeom prst="roundRect">
            <a:avLst>
              <a:gd name="adj" fmla="val 1189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474104" y="2024244"/>
            <a:ext cx="1594187" cy="297401"/>
          </a:xfrm>
          <a:prstGeom prst="roundRect">
            <a:avLst>
              <a:gd name="adj" fmla="val 1189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6200000">
            <a:off x="5522319" y="243248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271197" y="2966735"/>
            <a:ext cx="2622225"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使用泛型类型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339594" y="4252055"/>
            <a:ext cx="5443591" cy="1350723"/>
          </a:xfrm>
          <a:prstGeom prst="roundRect">
            <a:avLst>
              <a:gd name="adj" fmla="val 57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0800000">
            <a:off x="6466583" y="472937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123259" y="4729375"/>
            <a:ext cx="2622225"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传递不同的类型</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rotWithShape="1">
          <a:blip r:embed="rId5"/>
          <a:srcRect r="21606"/>
          <a:stretch/>
        </p:blipFill>
        <p:spPr>
          <a:xfrm>
            <a:off x="8345513" y="2372528"/>
            <a:ext cx="3494596" cy="2266950"/>
          </a:xfrm>
          <a:prstGeom prst="rect">
            <a:avLst/>
          </a:prstGeom>
          <a:blipFill>
            <a:blip r:embed="rId4"/>
            <a:stretch>
              <a:fillRect/>
            </a:stretch>
          </a:blipFill>
          <a:ln w="101600">
            <a:solidFill>
              <a:srgbClr val="339933">
                <a:alpha val="96000"/>
              </a:srgbClr>
            </a:solidFill>
          </a:ln>
        </p:spPr>
      </p:pic>
      <p:sp>
        <p:nvSpPr>
          <p:cNvPr id="16" name="右箭头 15"/>
          <p:cNvSpPr/>
          <p:nvPr/>
        </p:nvSpPr>
        <p:spPr>
          <a:xfrm rot="5400000">
            <a:off x="10995716" y="215170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834420" y="1644205"/>
            <a:ext cx="2622225"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0968237"/>
      </p:ext>
    </p:extLst>
  </p:cSld>
  <p:clrMapOvr>
    <a:masterClrMapping/>
  </p:clrMapOvr>
  <p:transition spd="slow">
    <p:push dir="u"/>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：泛型类与泛型方法</a:t>
            </a:r>
          </a:p>
        </p:txBody>
      </p:sp>
      <p:sp>
        <p:nvSpPr>
          <p:cNvPr id="3" name="内容占位符 2"/>
          <p:cNvSpPr>
            <a:spLocks noGrp="1"/>
          </p:cNvSpPr>
          <p:nvPr>
            <p:ph idx="1"/>
          </p:nvPr>
        </p:nvSpPr>
        <p:spPr/>
        <p:txBody>
          <a:bodyPr/>
          <a:lstStyle/>
          <a:p>
            <a:r>
              <a:rPr lang="zh-CN" altLang="en-US" dirty="0"/>
              <a:t>泛型类的声明和非泛型类的声明类似，除了在类名后面</a:t>
            </a:r>
            <a:r>
              <a:rPr lang="zh-CN" altLang="en-US" b="1" dirty="0">
                <a:solidFill>
                  <a:srgbClr val="C00000"/>
                </a:solidFill>
              </a:rPr>
              <a:t>添加了类型参数声明</a:t>
            </a:r>
            <a:r>
              <a:rPr lang="zh-CN" altLang="en-US" dirty="0" smtClean="0"/>
              <a:t>部分</a:t>
            </a:r>
            <a:endParaRPr lang="zh-CN" altLang="en-US" dirty="0"/>
          </a:p>
          <a:p>
            <a:r>
              <a:rPr lang="zh-CN" altLang="en-US" dirty="0"/>
              <a:t>和泛型方法一样，泛型类的类型参数声明部分也</a:t>
            </a:r>
            <a:r>
              <a:rPr lang="zh-CN" altLang="en-US" b="1" dirty="0">
                <a:solidFill>
                  <a:srgbClr val="C00000"/>
                </a:solidFill>
              </a:rPr>
              <a:t>包含一个或多个类型参数</a:t>
            </a:r>
            <a:r>
              <a:rPr lang="zh-CN" altLang="en-US" dirty="0"/>
              <a:t>，参数间用逗号</a:t>
            </a:r>
            <a:r>
              <a:rPr lang="zh-CN" altLang="en-US" dirty="0" smtClean="0"/>
              <a:t>隔开</a:t>
            </a:r>
            <a:endParaRPr lang="zh-CN" altLang="en-US" dirty="0"/>
          </a:p>
        </p:txBody>
      </p:sp>
    </p:spTree>
    <p:extLst>
      <p:ext uri="{BB962C8B-B14F-4D97-AF65-F5344CB8AC3E}">
        <p14:creationId xmlns:p14="http://schemas.microsoft.com/office/powerpoint/2010/main" val="3908941842"/>
      </p:ext>
    </p:extLst>
  </p:cSld>
  <p:clrMapOvr>
    <a:masterClrMapping/>
  </p:clrMapOvr>
  <p:transition spd="slow">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：泛型类与泛型方法</a:t>
            </a:r>
          </a:p>
        </p:txBody>
      </p:sp>
      <p:sp>
        <p:nvSpPr>
          <p:cNvPr id="3" name="内容占位符 2"/>
          <p:cNvSpPr>
            <a:spLocks noGrp="1"/>
          </p:cNvSpPr>
          <p:nvPr>
            <p:ph idx="1"/>
          </p:nvPr>
        </p:nvSpPr>
        <p:spPr/>
        <p:txBody>
          <a:bodyPr/>
          <a:lstStyle/>
          <a:p>
            <a:r>
              <a:rPr lang="zh-CN" altLang="en-US" dirty="0" smtClean="0"/>
              <a:t>泛型类示例（课堂案例：</a:t>
            </a:r>
            <a:r>
              <a:rPr lang="en-US" altLang="zh-CN" dirty="0" smtClean="0">
                <a:hlinkClick r:id="rId2" action="ppaction://hlinkfile"/>
              </a:rPr>
              <a:t>Box.java</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444904" y="1718515"/>
            <a:ext cx="9772650" cy="3810000"/>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7689671" y="2736274"/>
            <a:ext cx="4057650" cy="1219200"/>
          </a:xfrm>
          <a:prstGeom prst="rect">
            <a:avLst/>
          </a:prstGeom>
          <a:blipFill>
            <a:blip r:embed="rId4"/>
            <a:stretch>
              <a:fillRect/>
            </a:stretch>
          </a:blipFill>
          <a:ln w="101600">
            <a:solidFill>
              <a:srgbClr val="339933">
                <a:alpha val="96000"/>
              </a:srgbClr>
            </a:solidFill>
          </a:ln>
        </p:spPr>
      </p:pic>
      <p:sp>
        <p:nvSpPr>
          <p:cNvPr id="6" name="右箭头 5"/>
          <p:cNvSpPr/>
          <p:nvPr/>
        </p:nvSpPr>
        <p:spPr>
          <a:xfrm rot="5400000">
            <a:off x="11013817" y="237527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52521" y="1867767"/>
            <a:ext cx="2622225"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780781" y="1669475"/>
            <a:ext cx="1078797" cy="275703"/>
          </a:xfrm>
          <a:prstGeom prst="roundRect">
            <a:avLst>
              <a:gd name="adj" fmla="val 1189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2840849" y="160928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513274" y="1687259"/>
            <a:ext cx="2622225"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泛型类型声明</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701984" y="2771673"/>
            <a:ext cx="2811290" cy="703047"/>
          </a:xfrm>
          <a:prstGeom prst="roundRect">
            <a:avLst>
              <a:gd name="adj" fmla="val 1189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0800000">
            <a:off x="3281722" y="290952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954147" y="2784400"/>
            <a:ext cx="2622225" cy="646331"/>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在泛型类中使用泛型的方法无需再声明泛型</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8773176"/>
      </p:ext>
    </p:extLst>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：泛型类与泛型方法</a:t>
            </a:r>
          </a:p>
        </p:txBody>
      </p:sp>
      <p:sp>
        <p:nvSpPr>
          <p:cNvPr id="3" name="内容占位符 2"/>
          <p:cNvSpPr>
            <a:spLocks noGrp="1"/>
          </p:cNvSpPr>
          <p:nvPr>
            <p:ph idx="1"/>
          </p:nvPr>
        </p:nvSpPr>
        <p:spPr/>
        <p:txBody>
          <a:bodyPr/>
          <a:lstStyle/>
          <a:p>
            <a:r>
              <a:rPr lang="zh-CN" altLang="en-US" dirty="0" smtClean="0"/>
              <a:t>泛型接口的声明</a:t>
            </a:r>
            <a:r>
              <a:rPr lang="zh-CN" altLang="en-US" dirty="0"/>
              <a:t>同泛型类的声明类似，在接口名之后，用尖括号将所有类型参数括</a:t>
            </a:r>
            <a:r>
              <a:rPr lang="zh-CN" altLang="en-US" dirty="0" smtClean="0"/>
              <a:t>起来：</a:t>
            </a:r>
            <a:endParaRPr lang="zh-CN" altLang="en-US" dirty="0"/>
          </a:p>
        </p:txBody>
      </p:sp>
      <p:pic>
        <p:nvPicPr>
          <p:cNvPr id="4" name="图片 3"/>
          <p:cNvPicPr>
            <a:picLocks noChangeAspect="1"/>
          </p:cNvPicPr>
          <p:nvPr/>
        </p:nvPicPr>
        <p:blipFill>
          <a:blip r:embed="rId2"/>
          <a:stretch>
            <a:fillRect/>
          </a:stretch>
        </p:blipFill>
        <p:spPr>
          <a:xfrm>
            <a:off x="620858" y="2334491"/>
            <a:ext cx="9620250" cy="335280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620858" y="3094838"/>
            <a:ext cx="6236342" cy="2592453"/>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3897" y="4010891"/>
            <a:ext cx="4664743" cy="923330"/>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实现泛型接口时，可以继续通过泛型类实现，也可以直接给定接口的泛型类型直接实现为普通类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6641472" y="399498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9797260"/>
      </p:ext>
    </p:extLst>
  </p:cSld>
  <p:clrMapOvr>
    <a:masterClrMapping/>
  </p:clrMapOvr>
  <p:transition spd="slow">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lstStyle/>
          <a:p>
            <a:r>
              <a:rPr lang="zh-CN" altLang="en-US" dirty="0" smtClean="0"/>
              <a:t>在泛型方法示例中我们已经看到了，泛型类型可以用于声明数组（不能用于初始化数组），因此我们可以利用泛化数组来实现基础的集合工具（课堂案例：</a:t>
            </a:r>
            <a:r>
              <a:rPr lang="en-US" altLang="zh-CN" dirty="0" smtClean="0">
                <a:hlinkClick r:id="rId2" action="ppaction://hlinkfile"/>
              </a:rPr>
              <a:t>MyArray.java</a:t>
            </a:r>
            <a:r>
              <a:rPr lang="zh-CN" altLang="en-US" dirty="0" smtClean="0"/>
              <a:t>）</a:t>
            </a:r>
            <a:endParaRPr lang="en-US" altLang="zh-CN" dirty="0" smtClean="0"/>
          </a:p>
          <a:p>
            <a:r>
              <a:rPr lang="zh-CN" altLang="en-US" dirty="0" smtClean="0"/>
              <a:t>初始化数组时可以使用以下的方法：</a:t>
            </a:r>
            <a:endParaRPr lang="en-US" altLang="zh-CN" dirty="0" smtClean="0"/>
          </a:p>
          <a:p>
            <a:endParaRPr lang="en-US" altLang="zh-CN" dirty="0"/>
          </a:p>
          <a:p>
            <a:r>
              <a:rPr lang="zh-CN" altLang="en-US" dirty="0" smtClean="0"/>
              <a:t>也可以在集合的</a:t>
            </a:r>
            <a:r>
              <a:rPr lang="en-US" altLang="zh-CN" dirty="0" smtClean="0"/>
              <a:t>add</a:t>
            </a:r>
            <a:r>
              <a:rPr lang="zh-CN" altLang="en-US" dirty="0" smtClean="0"/>
              <a:t>方法中</a:t>
            </a:r>
            <a:endParaRPr lang="en-US" altLang="zh-CN" dirty="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644495" y="3756518"/>
            <a:ext cx="4219575" cy="314325"/>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644495" y="5361714"/>
            <a:ext cx="9363075" cy="1152525"/>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2220691538"/>
      </p:ext>
    </p:extLst>
  </p:cSld>
  <p:clrMapOvr>
    <a:masterClrMapping/>
  </p:clrMapOvr>
  <p:transition spd="slow">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lstStyle/>
          <a:p>
            <a:r>
              <a:rPr lang="en-US" altLang="zh-CN" dirty="0" smtClean="0"/>
              <a:t>Java</a:t>
            </a:r>
            <a:r>
              <a:rPr lang="zh-CN" altLang="en-US" dirty="0" smtClean="0"/>
              <a:t>中数组的操作涉及泛型时有些特殊</a:t>
            </a:r>
            <a:endParaRPr lang="en-US" altLang="zh-CN" dirty="0" smtClean="0"/>
          </a:p>
          <a:p>
            <a:r>
              <a:rPr lang="en-US" altLang="zh-CN" dirty="0" smtClean="0"/>
              <a:t>Java</a:t>
            </a:r>
            <a:r>
              <a:rPr lang="zh-CN" altLang="en-US" dirty="0" smtClean="0"/>
              <a:t>中的数组是</a:t>
            </a:r>
            <a:r>
              <a:rPr lang="zh-CN" altLang="en-US" b="1" dirty="0" smtClean="0">
                <a:solidFill>
                  <a:srgbClr val="C00000"/>
                </a:solidFill>
              </a:rPr>
              <a:t>协变</a:t>
            </a:r>
            <a:r>
              <a:rPr lang="zh-CN" altLang="en-US" dirty="0" smtClean="0"/>
              <a:t>的，下面的例子说明了什么叫协变（课堂案例：</a:t>
            </a:r>
            <a:r>
              <a:rPr lang="en-US" altLang="zh-CN" dirty="0" smtClean="0">
                <a:hlinkClick r:id="rId2" action="ppaction://hlinkfile"/>
              </a:rPr>
              <a:t>CovariantArrays.java</a:t>
            </a:r>
            <a:r>
              <a:rPr lang="zh-CN" altLang="en-US" dirty="0" smtClean="0"/>
              <a:t>）</a:t>
            </a:r>
            <a:endParaRPr lang="en-US" altLang="zh-CN" dirty="0" smtClean="0"/>
          </a:p>
          <a:p>
            <a:endParaRPr lang="en-US" altLang="zh-CN" dirty="0"/>
          </a:p>
          <a:p>
            <a:endParaRPr lang="en-US" altLang="zh-CN" dirty="0" smtClean="0"/>
          </a:p>
        </p:txBody>
      </p:sp>
      <p:pic>
        <p:nvPicPr>
          <p:cNvPr id="4" name="图片 3"/>
          <p:cNvPicPr>
            <a:picLocks noChangeAspect="1"/>
          </p:cNvPicPr>
          <p:nvPr/>
        </p:nvPicPr>
        <p:blipFill>
          <a:blip r:embed="rId3"/>
          <a:stretch>
            <a:fillRect/>
          </a:stretch>
        </p:blipFill>
        <p:spPr>
          <a:xfrm>
            <a:off x="553056" y="3058572"/>
            <a:ext cx="8391439" cy="3680192"/>
          </a:xfrm>
          <a:prstGeom prst="rect">
            <a:avLst/>
          </a:prstGeom>
          <a:blipFill>
            <a:blip r:embed="rId4"/>
            <a:stretch>
              <a:fillRect/>
            </a:stretch>
          </a:blipFill>
          <a:ln w="101600">
            <a:solidFill>
              <a:srgbClr val="339933">
                <a:alpha val="96000"/>
              </a:srgbClr>
            </a:solidFill>
          </a:ln>
        </p:spPr>
      </p:pic>
      <p:sp>
        <p:nvSpPr>
          <p:cNvPr id="5" name="圆角矩形 4"/>
          <p:cNvSpPr/>
          <p:nvPr/>
        </p:nvSpPr>
        <p:spPr>
          <a:xfrm>
            <a:off x="894312" y="4094522"/>
            <a:ext cx="3385440" cy="178220"/>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48775" y="4012341"/>
            <a:ext cx="466474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数组的运行时类型是</a:t>
            </a:r>
            <a:r>
              <a:rPr lang="en-US" altLang="zh-CN" b="1" dirty="0" smtClean="0">
                <a:solidFill>
                  <a:srgbClr val="C00000"/>
                </a:solidFill>
                <a:latin typeface="微软雅黑" panose="020B0503020204020204" pitchFamily="34" charset="-122"/>
                <a:ea typeface="微软雅黑" panose="020B0503020204020204" pitchFamily="34" charset="-122"/>
              </a:rPr>
              <a:t>Apple[]</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4076350" y="398559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160319" y="4809558"/>
            <a:ext cx="3385440" cy="178220"/>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4452823" y="470062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125248" y="4700627"/>
            <a:ext cx="466474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编译器允许，但是运行时会产生异常</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1160319" y="5660952"/>
            <a:ext cx="3385440" cy="178220"/>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0800000">
            <a:off x="4452823" y="555202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25248" y="5552021"/>
            <a:ext cx="466474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编译器允许，但是运行时会产生异常</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5"/>
          <a:stretch>
            <a:fillRect/>
          </a:stretch>
        </p:blipFill>
        <p:spPr>
          <a:xfrm>
            <a:off x="3168015" y="5956957"/>
            <a:ext cx="8810625" cy="1057275"/>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1801037856"/>
      </p:ext>
    </p:extLst>
  </p:cSld>
  <p:clrMapOvr>
    <a:masterClrMapping/>
  </p:clrMapOvr>
  <p:transition spd="slow">
    <p:push dir="u"/>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normAutofit fontScale="92500" lnSpcReduction="10000"/>
          </a:bodyPr>
          <a:lstStyle/>
          <a:p>
            <a:r>
              <a:rPr lang="zh-CN" altLang="en-US" dirty="0" smtClean="0"/>
              <a:t>上例中</a:t>
            </a:r>
            <a:r>
              <a:rPr lang="en-US" altLang="zh-CN" dirty="0" smtClean="0"/>
              <a:t>main</a:t>
            </a:r>
            <a:r>
              <a:rPr lang="zh-CN" altLang="en-US" dirty="0" smtClean="0"/>
              <a:t>方法</a:t>
            </a:r>
            <a:r>
              <a:rPr lang="zh-CN" altLang="en-US" dirty="0"/>
              <a:t>中的第一行，创建了一个 </a:t>
            </a:r>
            <a:r>
              <a:rPr lang="en-US" altLang="zh-CN" dirty="0"/>
              <a:t>Apple </a:t>
            </a:r>
            <a:r>
              <a:rPr lang="zh-CN" altLang="en-US" dirty="0"/>
              <a:t>数组并把它赋给 </a:t>
            </a:r>
            <a:r>
              <a:rPr lang="en-US" altLang="zh-CN" dirty="0"/>
              <a:t>Fruit </a:t>
            </a:r>
            <a:r>
              <a:rPr lang="zh-CN" altLang="en-US" dirty="0"/>
              <a:t>数组的引用。这是有意义的，</a:t>
            </a:r>
            <a:r>
              <a:rPr lang="en-US" altLang="zh-CN" dirty="0"/>
              <a:t>Apple </a:t>
            </a:r>
            <a:r>
              <a:rPr lang="zh-CN" altLang="en-US" dirty="0"/>
              <a:t>是 </a:t>
            </a:r>
            <a:r>
              <a:rPr lang="en-US" altLang="zh-CN" dirty="0"/>
              <a:t>Fruit </a:t>
            </a:r>
            <a:r>
              <a:rPr lang="zh-CN" altLang="en-US" dirty="0"/>
              <a:t>的子类，一个 </a:t>
            </a:r>
            <a:r>
              <a:rPr lang="en-US" altLang="zh-CN" dirty="0"/>
              <a:t>Apple </a:t>
            </a:r>
            <a:r>
              <a:rPr lang="zh-CN" altLang="en-US" dirty="0"/>
              <a:t>对象也是一种 </a:t>
            </a:r>
            <a:r>
              <a:rPr lang="en-US" altLang="zh-CN" dirty="0"/>
              <a:t>Fruit </a:t>
            </a:r>
            <a:r>
              <a:rPr lang="zh-CN" altLang="en-US" dirty="0"/>
              <a:t>对象，所以一个 </a:t>
            </a:r>
            <a:r>
              <a:rPr lang="en-US" altLang="zh-CN" dirty="0"/>
              <a:t>Apple </a:t>
            </a:r>
            <a:r>
              <a:rPr lang="zh-CN" altLang="en-US" dirty="0"/>
              <a:t>数组也是一种 </a:t>
            </a:r>
            <a:r>
              <a:rPr lang="en-US" altLang="zh-CN" dirty="0"/>
              <a:t>Fruit </a:t>
            </a:r>
            <a:r>
              <a:rPr lang="zh-CN" altLang="en-US" dirty="0"/>
              <a:t>的数组。这称作</a:t>
            </a:r>
            <a:r>
              <a:rPr lang="zh-CN" altLang="en-US" b="1" dirty="0">
                <a:solidFill>
                  <a:srgbClr val="C00000"/>
                </a:solidFill>
              </a:rPr>
              <a:t>数组的协变</a:t>
            </a:r>
            <a:r>
              <a:rPr lang="zh-CN" altLang="en-US" dirty="0"/>
              <a:t>，</a:t>
            </a:r>
            <a:r>
              <a:rPr lang="en-US" altLang="zh-CN" dirty="0"/>
              <a:t>Java </a:t>
            </a:r>
            <a:r>
              <a:rPr lang="zh-CN" altLang="en-US" dirty="0"/>
              <a:t>把数组设计为协变的，对此是有争议的，有人认为这是一种</a:t>
            </a:r>
            <a:r>
              <a:rPr lang="zh-CN" altLang="en-US" dirty="0" smtClean="0"/>
              <a:t>缺陷</a:t>
            </a:r>
            <a:endParaRPr lang="zh-CN" altLang="en-US" dirty="0"/>
          </a:p>
          <a:p>
            <a:r>
              <a:rPr lang="zh-CN" altLang="en-US" dirty="0"/>
              <a:t>尽管 </a:t>
            </a:r>
            <a:r>
              <a:rPr lang="en-US" altLang="zh-CN" dirty="0"/>
              <a:t>Apple[] </a:t>
            </a:r>
            <a:r>
              <a:rPr lang="zh-CN" altLang="en-US" dirty="0"/>
              <a:t>可以 “向上转型” 为 </a:t>
            </a:r>
            <a:r>
              <a:rPr lang="en-US" altLang="zh-CN" dirty="0"/>
              <a:t>Fruit[]</a:t>
            </a:r>
            <a:r>
              <a:rPr lang="zh-CN" altLang="en-US" dirty="0"/>
              <a:t>，但数组元素的实际类型还是 </a:t>
            </a:r>
            <a:r>
              <a:rPr lang="en-US" altLang="zh-CN" dirty="0"/>
              <a:t>Apple</a:t>
            </a:r>
            <a:r>
              <a:rPr lang="zh-CN" altLang="en-US" dirty="0"/>
              <a:t>，我们只能向数组中放入 </a:t>
            </a:r>
            <a:r>
              <a:rPr lang="en-US" altLang="zh-CN" dirty="0"/>
              <a:t>Apple</a:t>
            </a:r>
            <a:r>
              <a:rPr lang="zh-CN" altLang="en-US" dirty="0"/>
              <a:t>或者 </a:t>
            </a:r>
            <a:r>
              <a:rPr lang="en-US" altLang="zh-CN" dirty="0"/>
              <a:t>Apple </a:t>
            </a:r>
            <a:r>
              <a:rPr lang="zh-CN" altLang="en-US" dirty="0"/>
              <a:t>的子类。在上面的代码中，向数组中放入了 </a:t>
            </a:r>
            <a:r>
              <a:rPr lang="en-US" altLang="zh-CN" dirty="0"/>
              <a:t>Fruit </a:t>
            </a:r>
            <a:r>
              <a:rPr lang="zh-CN" altLang="en-US" dirty="0"/>
              <a:t>对象和 </a:t>
            </a:r>
            <a:r>
              <a:rPr lang="en-US" altLang="zh-CN" dirty="0"/>
              <a:t>Orange </a:t>
            </a:r>
            <a:r>
              <a:rPr lang="zh-CN" altLang="en-US" dirty="0"/>
              <a:t>对象。对于编译器来说，这是可以通过编译的，但是在运行时期，</a:t>
            </a:r>
            <a:r>
              <a:rPr lang="en-US" altLang="zh-CN" dirty="0"/>
              <a:t>JVM </a:t>
            </a:r>
            <a:r>
              <a:rPr lang="zh-CN" altLang="en-US" dirty="0"/>
              <a:t>能够知道数组的实际类型是 </a:t>
            </a:r>
            <a:r>
              <a:rPr lang="en-US" altLang="zh-CN" dirty="0"/>
              <a:t>Apple[]</a:t>
            </a:r>
            <a:r>
              <a:rPr lang="zh-CN" altLang="en-US" dirty="0"/>
              <a:t>，所以当其它对象加入数组的时候就会抛出</a:t>
            </a:r>
            <a:r>
              <a:rPr lang="zh-CN" altLang="en-US" dirty="0" smtClean="0"/>
              <a:t>异常</a:t>
            </a:r>
            <a:endParaRPr lang="zh-CN" altLang="en-US" dirty="0"/>
          </a:p>
        </p:txBody>
      </p:sp>
    </p:spTree>
    <p:extLst>
      <p:ext uri="{BB962C8B-B14F-4D97-AF65-F5344CB8AC3E}">
        <p14:creationId xmlns:p14="http://schemas.microsoft.com/office/powerpoint/2010/main" val="774860695"/>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lstStyle/>
          <a:p>
            <a:r>
              <a:rPr lang="zh-CN" altLang="en-US" dirty="0" smtClean="0"/>
              <a:t>之前我们已经强调，泛</a:t>
            </a:r>
            <a:r>
              <a:rPr lang="zh-CN" altLang="en-US" dirty="0"/>
              <a:t>型设计的目的之一是要</a:t>
            </a:r>
            <a:r>
              <a:rPr lang="zh-CN" altLang="en-US" dirty="0" smtClean="0"/>
              <a:t>使运行</a:t>
            </a:r>
            <a:r>
              <a:rPr lang="zh-CN" altLang="en-US" dirty="0"/>
              <a:t>时期</a:t>
            </a:r>
            <a:r>
              <a:rPr lang="zh-CN" altLang="en-US" dirty="0" smtClean="0"/>
              <a:t>的类型相关错误</a:t>
            </a:r>
            <a:r>
              <a:rPr lang="zh-CN" altLang="en-US" dirty="0"/>
              <a:t>在编译期就能发现，看看用泛型容器类来代替数组会发生</a:t>
            </a:r>
            <a:r>
              <a:rPr lang="zh-CN" altLang="en-US" dirty="0" smtClean="0"/>
              <a:t>什么（有关案例中提到的容器类型</a:t>
            </a:r>
            <a:r>
              <a:rPr lang="en-US" altLang="zh-CN" dirty="0" err="1" smtClean="0"/>
              <a:t>ArrayList</a:t>
            </a:r>
            <a:r>
              <a:rPr lang="zh-CN" altLang="en-US" dirty="0" smtClean="0"/>
              <a:t>将在集合内容详细讲解）：</a:t>
            </a:r>
            <a:endParaRPr lang="en-US" altLang="zh-CN" dirty="0" smtClean="0"/>
          </a:p>
          <a:p>
            <a:endParaRPr lang="en-US" altLang="zh-CN" dirty="0"/>
          </a:p>
          <a:p>
            <a:r>
              <a:rPr lang="zh-CN" altLang="en-US" dirty="0" smtClean="0"/>
              <a:t>上面代码无法</a:t>
            </a:r>
            <a:r>
              <a:rPr lang="zh-CN" altLang="en-US" dirty="0"/>
              <a:t>编译。当涉及到泛型时</a:t>
            </a:r>
            <a:r>
              <a:rPr lang="zh-CN" altLang="en-US" dirty="0" smtClean="0"/>
              <a:t>，尽管 </a:t>
            </a:r>
            <a:r>
              <a:rPr lang="en-US" altLang="zh-CN" dirty="0"/>
              <a:t>Apple </a:t>
            </a:r>
            <a:r>
              <a:rPr lang="zh-CN" altLang="en-US" dirty="0"/>
              <a:t>是 </a:t>
            </a:r>
            <a:r>
              <a:rPr lang="en-US" altLang="zh-CN" dirty="0"/>
              <a:t>Fruit </a:t>
            </a:r>
            <a:r>
              <a:rPr lang="zh-CN" altLang="en-US" dirty="0"/>
              <a:t>的子类型，但是 </a:t>
            </a:r>
            <a:r>
              <a:rPr lang="en-US" altLang="zh-CN" dirty="0" err="1"/>
              <a:t>ArrayList</a:t>
            </a:r>
            <a:r>
              <a:rPr lang="en-US" altLang="zh-CN" dirty="0"/>
              <a:t>&lt;Apple&gt; </a:t>
            </a:r>
            <a:r>
              <a:rPr lang="zh-CN" altLang="en-US" dirty="0"/>
              <a:t>不是 </a:t>
            </a:r>
            <a:r>
              <a:rPr lang="en-US" altLang="zh-CN" dirty="0" err="1"/>
              <a:t>ArrayList</a:t>
            </a:r>
            <a:r>
              <a:rPr lang="en-US" altLang="zh-CN" dirty="0"/>
              <a:t>&lt;Fruit&gt; </a:t>
            </a:r>
            <a:r>
              <a:rPr lang="zh-CN" altLang="en-US" dirty="0"/>
              <a:t>的子类型，</a:t>
            </a:r>
            <a:r>
              <a:rPr lang="zh-CN" altLang="en-US" b="1" dirty="0">
                <a:solidFill>
                  <a:srgbClr val="C00000"/>
                </a:solidFill>
              </a:rPr>
              <a:t>泛型不支持协变</a:t>
            </a:r>
          </a:p>
        </p:txBody>
      </p:sp>
      <p:pic>
        <p:nvPicPr>
          <p:cNvPr id="4" name="图片 3"/>
          <p:cNvPicPr>
            <a:picLocks noChangeAspect="1"/>
          </p:cNvPicPr>
          <p:nvPr/>
        </p:nvPicPr>
        <p:blipFill>
          <a:blip r:embed="rId2"/>
          <a:stretch>
            <a:fillRect/>
          </a:stretch>
        </p:blipFill>
        <p:spPr>
          <a:xfrm>
            <a:off x="515820" y="3162382"/>
            <a:ext cx="6372225" cy="4667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3261365" y="3221438"/>
            <a:ext cx="3322314" cy="357794"/>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082578" y="3248188"/>
            <a:ext cx="466474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编译器报错</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6410153" y="322143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86897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当链表创建之初</a:t>
            </a:r>
            <a:r>
              <a:rPr lang="en-US" altLang="zh-CN" dirty="0"/>
              <a:t>,</a:t>
            </a:r>
            <a:r>
              <a:rPr lang="zh-CN" altLang="en-US" dirty="0"/>
              <a:t>仅仅拥有一个空的</a:t>
            </a:r>
            <a:r>
              <a:rPr lang="en-US" altLang="zh-CN" dirty="0"/>
              <a:t>head</a:t>
            </a:r>
            <a:r>
              <a:rPr lang="zh-CN" altLang="en-US" dirty="0"/>
              <a:t>就可以了</a:t>
            </a:r>
            <a:r>
              <a:rPr lang="en-US" altLang="zh-CN" dirty="0"/>
              <a:t>.</a:t>
            </a:r>
            <a:r>
              <a:rPr lang="zh-CN" altLang="en-US" dirty="0"/>
              <a:t>其内容是逐渐添加进去</a:t>
            </a:r>
            <a:r>
              <a:rPr lang="zh-CN" altLang="en-US" dirty="0" smtClean="0"/>
              <a:t>的：</a:t>
            </a:r>
            <a:endParaRPr lang="zh-CN" altLang="en-US" dirty="0"/>
          </a:p>
          <a:p>
            <a:endParaRPr lang="en-US" altLang="zh-CN" dirty="0" smtClean="0"/>
          </a:p>
          <a:p>
            <a:r>
              <a:rPr lang="zh-CN" altLang="en-US" dirty="0"/>
              <a:t>此时</a:t>
            </a:r>
            <a:r>
              <a:rPr lang="en-US" altLang="zh-CN" dirty="0"/>
              <a:t>,</a:t>
            </a:r>
            <a:r>
              <a:rPr lang="zh-CN" altLang="en-US" dirty="0"/>
              <a:t>你已经拥有了一个链表</a:t>
            </a:r>
            <a:r>
              <a:rPr lang="en-US" altLang="zh-CN" dirty="0"/>
              <a:t>,</a:t>
            </a:r>
            <a:r>
              <a:rPr lang="zh-CN" altLang="en-US" dirty="0"/>
              <a:t>只是它是一个空链表</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95685" y="2314055"/>
            <a:ext cx="5686425" cy="8001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758223974"/>
      </p:ext>
    </p:extLst>
  </p:cSld>
  <p:clrMapOvr>
    <a:masterClrMapping/>
  </p:clrMapOvr>
  <p:transition spd="slow">
    <p:push dir="u"/>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lstStyle/>
          <a:p>
            <a:r>
              <a:rPr lang="zh-CN" altLang="en-US" dirty="0" smtClean="0"/>
              <a:t>如果在泛型中确实</a:t>
            </a:r>
            <a:r>
              <a:rPr lang="zh-CN" altLang="en-US" dirty="0"/>
              <a:t>需要建立这种 “向上转型” 的关系怎么办呢？这就需要通配符来发挥作用</a:t>
            </a:r>
            <a:r>
              <a:rPr lang="zh-CN" altLang="en-US" dirty="0" smtClean="0"/>
              <a:t>了</a:t>
            </a:r>
            <a:endParaRPr lang="en-US" altLang="zh-CN" dirty="0" smtClean="0"/>
          </a:p>
          <a:p>
            <a:r>
              <a:rPr lang="zh-CN" altLang="en-US" dirty="0"/>
              <a:t>利用 </a:t>
            </a:r>
            <a:r>
              <a:rPr lang="en-US" altLang="zh-CN" dirty="0"/>
              <a:t>&lt;? extends Fruit&gt; </a:t>
            </a:r>
            <a:r>
              <a:rPr lang="zh-CN" altLang="en-US" dirty="0"/>
              <a:t>形式的上边界限定通配符，可以实现泛型的向上</a:t>
            </a:r>
            <a:r>
              <a:rPr lang="zh-CN" altLang="en-US" dirty="0" smtClean="0"/>
              <a:t>转型（课堂案例：</a:t>
            </a:r>
            <a:r>
              <a:rPr lang="en-US" altLang="zh-CN" dirty="0">
                <a:hlinkClick r:id="rId2" action="ppaction://hlinkfile"/>
              </a:rPr>
              <a:t>GenericsAndCovariance.java</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582323" y="3779953"/>
            <a:ext cx="10029825" cy="2257425"/>
          </a:xfrm>
          <a:prstGeom prst="rect">
            <a:avLst/>
          </a:prstGeom>
          <a:blipFill>
            <a:blip r:embed="rId4"/>
            <a:stretch>
              <a:fillRect/>
            </a:stretch>
          </a:blipFill>
          <a:ln w="101600">
            <a:solidFill>
              <a:srgbClr val="339933">
                <a:alpha val="96000"/>
              </a:srgbClr>
            </a:solidFill>
          </a:ln>
        </p:spPr>
      </p:pic>
      <p:sp>
        <p:nvSpPr>
          <p:cNvPr id="5" name="圆角矩形 4"/>
          <p:cNvSpPr/>
          <p:nvPr/>
        </p:nvSpPr>
        <p:spPr>
          <a:xfrm flipV="1">
            <a:off x="1351252" y="4660397"/>
            <a:ext cx="3385440" cy="909130"/>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42048" y="4792261"/>
            <a:ext cx="6636592" cy="923330"/>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使用带有？占位符的上边界限定通配符之后，编译器失去了对具体类型的判定，因此失去了接收除了</a:t>
            </a:r>
            <a:r>
              <a:rPr lang="en-US" altLang="zh-CN" b="1" dirty="0" smtClean="0">
                <a:solidFill>
                  <a:srgbClr val="C00000"/>
                </a:solidFill>
                <a:latin typeface="微软雅黑" panose="020B0503020204020204" pitchFamily="34" charset="-122"/>
                <a:ea typeface="微软雅黑" panose="020B0503020204020204" pitchFamily="34" charset="-122"/>
              </a:rPr>
              <a:t>null</a:t>
            </a:r>
            <a:r>
              <a:rPr lang="zh-CN" altLang="en-US" b="1" dirty="0" smtClean="0">
                <a:solidFill>
                  <a:srgbClr val="C00000"/>
                </a:solidFill>
                <a:latin typeface="微软雅黑" panose="020B0503020204020204" pitchFamily="34" charset="-122"/>
                <a:ea typeface="微软雅黑" panose="020B0503020204020204" pitchFamily="34" charset="-122"/>
              </a:rPr>
              <a:t>外的所有类型对象的能力</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4630064" y="485784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3484068"/>
      </p:ext>
    </p:extLst>
  </p:cSld>
  <p:clrMapOvr>
    <a:masterClrMapping/>
  </p:clrMapOvr>
  <p:transition spd="slow">
    <p:push dir="u"/>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normAutofit fontScale="62500" lnSpcReduction="20000"/>
          </a:bodyPr>
          <a:lstStyle/>
          <a:p>
            <a:r>
              <a:rPr lang="zh-CN" altLang="en-US" dirty="0" smtClean="0"/>
              <a:t>上面的</a:t>
            </a:r>
            <a:r>
              <a:rPr lang="zh-CN" altLang="en-US" dirty="0"/>
              <a:t>例子中， </a:t>
            </a:r>
            <a:r>
              <a:rPr lang="en-US" altLang="zh-CN" dirty="0" err="1"/>
              <a:t>flist</a:t>
            </a:r>
            <a:r>
              <a:rPr lang="en-US" altLang="zh-CN" dirty="0"/>
              <a:t> </a:t>
            </a:r>
            <a:r>
              <a:rPr lang="zh-CN" altLang="en-US" dirty="0"/>
              <a:t>的类型是 </a:t>
            </a:r>
            <a:r>
              <a:rPr lang="en-US" altLang="zh-CN" dirty="0"/>
              <a:t>List&lt;? extends Fruit&gt;</a:t>
            </a:r>
            <a:r>
              <a:rPr lang="zh-CN" altLang="en-US" dirty="0"/>
              <a:t>，我们可以把它读作：一个类型的 </a:t>
            </a:r>
            <a:r>
              <a:rPr lang="en-US" altLang="zh-CN" dirty="0"/>
              <a:t>List</a:t>
            </a:r>
            <a:r>
              <a:rPr lang="zh-CN" altLang="en-US" dirty="0"/>
              <a:t>， 这个类型可以是继承了 </a:t>
            </a:r>
            <a:r>
              <a:rPr lang="en-US" altLang="zh-CN" dirty="0"/>
              <a:t>Fruit </a:t>
            </a:r>
            <a:r>
              <a:rPr lang="zh-CN" altLang="en-US" dirty="0"/>
              <a:t>的某种类型。注意，这并不是说这个 </a:t>
            </a:r>
            <a:r>
              <a:rPr lang="en-US" altLang="zh-CN" dirty="0"/>
              <a:t>List </a:t>
            </a:r>
            <a:r>
              <a:rPr lang="zh-CN" altLang="en-US" dirty="0"/>
              <a:t>可以持有 </a:t>
            </a:r>
            <a:r>
              <a:rPr lang="en-US" altLang="zh-CN" dirty="0"/>
              <a:t>Fruit </a:t>
            </a:r>
            <a:r>
              <a:rPr lang="zh-CN" altLang="en-US" dirty="0"/>
              <a:t>的任意类型。通配符代表了一种特定的类型，它表示 “某种特定的类型，但是 </a:t>
            </a:r>
            <a:r>
              <a:rPr lang="en-US" altLang="zh-CN" dirty="0" err="1"/>
              <a:t>flist</a:t>
            </a:r>
            <a:r>
              <a:rPr lang="en-US" altLang="zh-CN" dirty="0"/>
              <a:t> </a:t>
            </a:r>
            <a:r>
              <a:rPr lang="zh-CN" altLang="en-US" dirty="0"/>
              <a:t>没有指定”</a:t>
            </a:r>
            <a:r>
              <a:rPr lang="zh-CN" altLang="en-US" dirty="0" smtClean="0"/>
              <a:t>。具体</a:t>
            </a:r>
            <a:r>
              <a:rPr lang="zh-CN" altLang="en-US" dirty="0"/>
              <a:t>针对这个例子解释就是，</a:t>
            </a:r>
            <a:r>
              <a:rPr lang="en-US" altLang="zh-CN" dirty="0" err="1"/>
              <a:t>flist</a:t>
            </a:r>
            <a:r>
              <a:rPr lang="en-US" altLang="zh-CN" dirty="0"/>
              <a:t> </a:t>
            </a:r>
            <a:r>
              <a:rPr lang="zh-CN" altLang="en-US" dirty="0"/>
              <a:t>引用可以指向某个类型的 </a:t>
            </a:r>
            <a:r>
              <a:rPr lang="en-US" altLang="zh-CN" dirty="0"/>
              <a:t>List</a:t>
            </a:r>
            <a:r>
              <a:rPr lang="zh-CN" altLang="en-US" dirty="0"/>
              <a:t>，只要这个类型继承自 </a:t>
            </a:r>
            <a:r>
              <a:rPr lang="en-US" altLang="zh-CN" dirty="0"/>
              <a:t>Fruit</a:t>
            </a:r>
            <a:r>
              <a:rPr lang="zh-CN" altLang="en-US" dirty="0"/>
              <a:t>，可以是 </a:t>
            </a:r>
            <a:r>
              <a:rPr lang="en-US" altLang="zh-CN" dirty="0"/>
              <a:t>Fruit </a:t>
            </a:r>
            <a:r>
              <a:rPr lang="zh-CN" altLang="en-US" dirty="0"/>
              <a:t>或者 </a:t>
            </a:r>
            <a:r>
              <a:rPr lang="en-US" altLang="zh-CN" dirty="0"/>
              <a:t>Apple</a:t>
            </a:r>
            <a:r>
              <a:rPr lang="zh-CN" altLang="en-US" dirty="0"/>
              <a:t>，比如例子中的 </a:t>
            </a:r>
            <a:r>
              <a:rPr lang="en-US" altLang="zh-CN" dirty="0"/>
              <a:t>new </a:t>
            </a:r>
            <a:r>
              <a:rPr lang="en-US" altLang="zh-CN" dirty="0" err="1"/>
              <a:t>ArrayList</a:t>
            </a:r>
            <a:r>
              <a:rPr lang="en-US" altLang="zh-CN" dirty="0"/>
              <a:t>&lt;Apple&gt;</a:t>
            </a:r>
            <a:r>
              <a:rPr lang="zh-CN" altLang="en-US" dirty="0"/>
              <a:t>，但是为了向上转型给 </a:t>
            </a:r>
            <a:r>
              <a:rPr lang="en-US" altLang="zh-CN" dirty="0" err="1"/>
              <a:t>flist</a:t>
            </a:r>
            <a:r>
              <a:rPr lang="zh-CN" altLang="en-US" dirty="0"/>
              <a:t>，</a:t>
            </a:r>
            <a:r>
              <a:rPr lang="en-US" altLang="zh-CN" dirty="0" err="1"/>
              <a:t>flist</a:t>
            </a:r>
            <a:r>
              <a:rPr lang="en-US" altLang="zh-CN" dirty="0"/>
              <a:t> </a:t>
            </a:r>
            <a:r>
              <a:rPr lang="zh-CN" altLang="en-US" dirty="0"/>
              <a:t>并不关心这个具体类型是</a:t>
            </a:r>
            <a:r>
              <a:rPr lang="zh-CN" altLang="en-US" dirty="0" smtClean="0"/>
              <a:t>什么</a:t>
            </a:r>
            <a:endParaRPr lang="zh-CN" altLang="en-US" dirty="0"/>
          </a:p>
          <a:p>
            <a:r>
              <a:rPr lang="zh-CN" altLang="en-US" dirty="0" smtClean="0"/>
              <a:t>通配符 </a:t>
            </a:r>
            <a:r>
              <a:rPr lang="en-US" altLang="zh-CN" dirty="0"/>
              <a:t>List&lt;? extends Fruit&gt; </a:t>
            </a:r>
            <a:r>
              <a:rPr lang="zh-CN" altLang="en-US" dirty="0" smtClean="0"/>
              <a:t>表示某种特定类型 </a:t>
            </a:r>
            <a:r>
              <a:rPr lang="en-US" altLang="zh-CN" dirty="0" smtClean="0"/>
              <a:t>( Fruit </a:t>
            </a:r>
            <a:r>
              <a:rPr lang="zh-CN" altLang="en-US" dirty="0" smtClean="0"/>
              <a:t>或者其子类 </a:t>
            </a:r>
            <a:r>
              <a:rPr lang="en-US" altLang="zh-CN" dirty="0" smtClean="0"/>
              <a:t>) </a:t>
            </a:r>
            <a:r>
              <a:rPr lang="zh-CN" altLang="en-US" dirty="0" smtClean="0"/>
              <a:t>的 </a:t>
            </a:r>
            <a:r>
              <a:rPr lang="en-US" altLang="zh-CN" dirty="0" smtClean="0"/>
              <a:t>List</a:t>
            </a:r>
            <a:r>
              <a:rPr lang="zh-CN" altLang="en-US" dirty="0" smtClean="0"/>
              <a:t>，但是并不关心这个</a:t>
            </a:r>
            <a:r>
              <a:rPr lang="zh-CN" altLang="en-US" dirty="0"/>
              <a:t>实际的类型到底是什么，反正是 </a:t>
            </a:r>
            <a:r>
              <a:rPr lang="en-US" altLang="zh-CN" dirty="0"/>
              <a:t>Fruit </a:t>
            </a:r>
            <a:r>
              <a:rPr lang="zh-CN" altLang="en-US" dirty="0"/>
              <a:t>的子类型，</a:t>
            </a:r>
            <a:r>
              <a:rPr lang="en-US" altLang="zh-CN" dirty="0"/>
              <a:t>Fruit </a:t>
            </a:r>
            <a:r>
              <a:rPr lang="zh-CN" altLang="en-US" dirty="0"/>
              <a:t>是它的上边界。那么对这样的一个 </a:t>
            </a:r>
            <a:r>
              <a:rPr lang="en-US" altLang="zh-CN" dirty="0"/>
              <a:t>List </a:t>
            </a:r>
            <a:r>
              <a:rPr lang="zh-CN" altLang="en-US" dirty="0"/>
              <a:t>我们能做什么呢？</a:t>
            </a:r>
            <a:r>
              <a:rPr lang="zh-CN" altLang="en-US" dirty="0" smtClean="0"/>
              <a:t>其实如果</a:t>
            </a:r>
            <a:r>
              <a:rPr lang="zh-CN" altLang="en-US" dirty="0"/>
              <a:t>我们不知道这个 </a:t>
            </a:r>
            <a:r>
              <a:rPr lang="en-US" altLang="zh-CN" dirty="0"/>
              <a:t>List </a:t>
            </a:r>
            <a:r>
              <a:rPr lang="zh-CN" altLang="en-US" dirty="0"/>
              <a:t>到底持有什么类型，怎么可能安全的添加一个对象呢？在上面的代码中，向 </a:t>
            </a:r>
            <a:r>
              <a:rPr lang="en-US" altLang="zh-CN" dirty="0" err="1"/>
              <a:t>flist</a:t>
            </a:r>
            <a:r>
              <a:rPr lang="en-US" altLang="zh-CN" dirty="0"/>
              <a:t> </a:t>
            </a:r>
            <a:r>
              <a:rPr lang="zh-CN" altLang="en-US" dirty="0"/>
              <a:t>中添加任何对象，无论是 </a:t>
            </a:r>
            <a:r>
              <a:rPr lang="en-US" altLang="zh-CN" dirty="0"/>
              <a:t>Apple </a:t>
            </a:r>
            <a:r>
              <a:rPr lang="zh-CN" altLang="en-US" dirty="0"/>
              <a:t>还是 </a:t>
            </a:r>
            <a:r>
              <a:rPr lang="en-US" altLang="zh-CN" dirty="0"/>
              <a:t>Orange </a:t>
            </a:r>
            <a:r>
              <a:rPr lang="zh-CN" altLang="en-US" dirty="0"/>
              <a:t>甚至是 </a:t>
            </a:r>
            <a:r>
              <a:rPr lang="en-US" altLang="zh-CN" dirty="0"/>
              <a:t>Fruit </a:t>
            </a:r>
            <a:r>
              <a:rPr lang="zh-CN" altLang="en-US" dirty="0"/>
              <a:t>对象，编译器都不允许，唯一可以添加的是 </a:t>
            </a:r>
            <a:r>
              <a:rPr lang="en-US" altLang="zh-CN" dirty="0"/>
              <a:t>null</a:t>
            </a:r>
            <a:r>
              <a:rPr lang="zh-CN" altLang="en-US" dirty="0"/>
              <a:t>。所以如果做了泛型的向上转型 </a:t>
            </a:r>
            <a:r>
              <a:rPr lang="en-US" altLang="zh-CN" dirty="0"/>
              <a:t>(List&lt;? extends Fruit&gt; </a:t>
            </a:r>
            <a:r>
              <a:rPr lang="en-US" altLang="zh-CN" dirty="0" err="1"/>
              <a:t>flist</a:t>
            </a:r>
            <a:r>
              <a:rPr lang="en-US" altLang="zh-CN" dirty="0"/>
              <a:t> = new </a:t>
            </a:r>
            <a:r>
              <a:rPr lang="en-US" altLang="zh-CN" dirty="0" err="1"/>
              <a:t>ArrayList</a:t>
            </a:r>
            <a:r>
              <a:rPr lang="en-US" altLang="zh-CN" dirty="0"/>
              <a:t>&lt;Apple&gt;())</a:t>
            </a:r>
            <a:r>
              <a:rPr lang="zh-CN" altLang="en-US" dirty="0"/>
              <a:t>，那么我们也就失去了向这个 </a:t>
            </a:r>
            <a:r>
              <a:rPr lang="en-US" altLang="zh-CN" dirty="0"/>
              <a:t>List </a:t>
            </a:r>
            <a:r>
              <a:rPr lang="zh-CN" altLang="en-US" dirty="0"/>
              <a:t>添加任何对象的能力，即使是 </a:t>
            </a:r>
            <a:r>
              <a:rPr lang="en-US" altLang="zh-CN" dirty="0"/>
              <a:t>Object </a:t>
            </a:r>
            <a:r>
              <a:rPr lang="zh-CN" altLang="en-US" dirty="0"/>
              <a:t>也</a:t>
            </a:r>
            <a:r>
              <a:rPr lang="zh-CN" altLang="en-US" dirty="0" smtClean="0"/>
              <a:t>不行</a:t>
            </a:r>
            <a:endParaRPr lang="zh-CN" altLang="en-US" dirty="0"/>
          </a:p>
          <a:p>
            <a:r>
              <a:rPr lang="zh-CN" altLang="en-US" dirty="0" smtClean="0"/>
              <a:t>如果</a:t>
            </a:r>
            <a:r>
              <a:rPr lang="zh-CN" altLang="en-US" dirty="0"/>
              <a:t>调用某个返回 </a:t>
            </a:r>
            <a:r>
              <a:rPr lang="en-US" altLang="zh-CN" dirty="0"/>
              <a:t>Fruit </a:t>
            </a:r>
            <a:r>
              <a:rPr lang="zh-CN" altLang="en-US" dirty="0"/>
              <a:t>的方法，这是安全的。因为我们知道，在这个 </a:t>
            </a:r>
            <a:r>
              <a:rPr lang="en-US" altLang="zh-CN" dirty="0"/>
              <a:t>List </a:t>
            </a:r>
            <a:r>
              <a:rPr lang="zh-CN" altLang="en-US" dirty="0"/>
              <a:t>中，不管它实际的类型到底是什么，但肯定能转型为 </a:t>
            </a:r>
            <a:r>
              <a:rPr lang="en-US" altLang="zh-CN" dirty="0"/>
              <a:t>Fruit</a:t>
            </a:r>
            <a:r>
              <a:rPr lang="zh-CN" altLang="en-US" dirty="0"/>
              <a:t>，所以编译器允许返回 </a:t>
            </a:r>
            <a:r>
              <a:rPr lang="en-US" altLang="zh-CN" dirty="0" smtClean="0"/>
              <a:t>Fruit</a:t>
            </a:r>
            <a:endParaRPr lang="zh-CN" altLang="en-US" dirty="0"/>
          </a:p>
        </p:txBody>
      </p:sp>
    </p:spTree>
    <p:extLst>
      <p:ext uri="{BB962C8B-B14F-4D97-AF65-F5344CB8AC3E}">
        <p14:creationId xmlns:p14="http://schemas.microsoft.com/office/powerpoint/2010/main" val="1207767191"/>
      </p:ext>
    </p:extLst>
  </p:cSld>
  <p:clrMapOvr>
    <a:masterClrMapping/>
  </p:clrMapOvr>
  <p:transition spd="slow">
    <p:push dir="u"/>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lstStyle/>
          <a:p>
            <a:r>
              <a:rPr lang="zh-CN" altLang="en-US" dirty="0"/>
              <a:t>了解了通配符的作用和限制后，好像任何接受参数的方法我们都不能调用了。其实倒也不是，看下面的例子：</a:t>
            </a:r>
          </a:p>
        </p:txBody>
      </p:sp>
      <p:pic>
        <p:nvPicPr>
          <p:cNvPr id="4" name="图片 3"/>
          <p:cNvPicPr>
            <a:picLocks noChangeAspect="1"/>
          </p:cNvPicPr>
          <p:nvPr/>
        </p:nvPicPr>
        <p:blipFill>
          <a:blip r:embed="rId2"/>
          <a:stretch>
            <a:fillRect/>
          </a:stretch>
        </p:blipFill>
        <p:spPr>
          <a:xfrm>
            <a:off x="584488" y="2390861"/>
            <a:ext cx="10191750" cy="20097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332812" y="2789175"/>
            <a:ext cx="6398024" cy="286534"/>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332037" y="2727272"/>
            <a:ext cx="3646604"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直接获取一个对象赋值给列表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7659611" y="272880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332812" y="3683696"/>
            <a:ext cx="6398024" cy="286534"/>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32037" y="3621793"/>
            <a:ext cx="3646604"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仍然无法接受对象参数</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7659611" y="362332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332812" y="3093167"/>
            <a:ext cx="6398024" cy="558443"/>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332036" y="3158503"/>
            <a:ext cx="3646604"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没有类型隐患的方法可以直接使用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右箭头 14"/>
          <p:cNvSpPr/>
          <p:nvPr/>
        </p:nvSpPr>
        <p:spPr>
          <a:xfrm rot="10800000">
            <a:off x="7659610" y="316003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7158213"/>
      </p:ext>
    </p:extLst>
  </p:cSld>
  <p:clrMapOvr>
    <a:masterClrMapping/>
  </p:clrMapOvr>
  <p:transition spd="slow">
    <p:push dir="u"/>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normAutofit fontScale="85000" lnSpcReduction="20000"/>
          </a:bodyPr>
          <a:lstStyle/>
          <a:p>
            <a:r>
              <a:rPr lang="zh-CN" altLang="en-US" dirty="0" smtClean="0"/>
              <a:t>上面</a:t>
            </a:r>
            <a:r>
              <a:rPr lang="zh-CN" altLang="en-US" dirty="0"/>
              <a:t>的例子中，</a:t>
            </a:r>
            <a:r>
              <a:rPr lang="en-US" altLang="zh-CN" dirty="0" err="1"/>
              <a:t>flist</a:t>
            </a:r>
            <a:r>
              <a:rPr lang="en-US" altLang="zh-CN" dirty="0"/>
              <a:t> </a:t>
            </a:r>
            <a:r>
              <a:rPr lang="zh-CN" altLang="en-US" dirty="0"/>
              <a:t>的类型</a:t>
            </a:r>
            <a:r>
              <a:rPr lang="zh-CN" altLang="en-US" dirty="0" smtClean="0"/>
              <a:t>是</a:t>
            </a:r>
            <a:r>
              <a:rPr lang="en-US" altLang="zh-CN" dirty="0" smtClean="0"/>
              <a:t>List</a:t>
            </a:r>
            <a:r>
              <a:rPr lang="en-US" altLang="zh-CN" dirty="0"/>
              <a:t>&lt;? extends Fruit&gt;</a:t>
            </a:r>
            <a:r>
              <a:rPr lang="zh-CN" altLang="en-US" dirty="0"/>
              <a:t>，泛型参数使用了受限制的通配符，所以我们失去了向其中加入任何类型对象的例子，最后一行代码无法</a:t>
            </a:r>
            <a:r>
              <a:rPr lang="zh-CN" altLang="en-US" dirty="0" smtClean="0"/>
              <a:t>编译</a:t>
            </a:r>
            <a:endParaRPr lang="zh-CN" altLang="en-US" dirty="0"/>
          </a:p>
          <a:p>
            <a:r>
              <a:rPr lang="zh-CN" altLang="en-US" dirty="0"/>
              <a:t>但是 </a:t>
            </a:r>
            <a:r>
              <a:rPr lang="en-US" altLang="zh-CN" dirty="0" err="1"/>
              <a:t>flist</a:t>
            </a:r>
            <a:r>
              <a:rPr lang="en-US" altLang="zh-CN" dirty="0"/>
              <a:t> </a:t>
            </a:r>
            <a:r>
              <a:rPr lang="zh-CN" altLang="en-US" dirty="0"/>
              <a:t>却可以调用 </a:t>
            </a:r>
            <a:r>
              <a:rPr lang="en-US" altLang="zh-CN" dirty="0"/>
              <a:t>contains </a:t>
            </a:r>
            <a:r>
              <a:rPr lang="zh-CN" altLang="en-US" dirty="0"/>
              <a:t>和 </a:t>
            </a:r>
            <a:r>
              <a:rPr lang="en-US" altLang="zh-CN" dirty="0" err="1"/>
              <a:t>indexOf</a:t>
            </a:r>
            <a:r>
              <a:rPr lang="en-US" altLang="zh-CN" dirty="0"/>
              <a:t> </a:t>
            </a:r>
            <a:r>
              <a:rPr lang="zh-CN" altLang="en-US" dirty="0"/>
              <a:t>方法，它们都接受了一个 </a:t>
            </a:r>
            <a:r>
              <a:rPr lang="en-US" altLang="zh-CN" dirty="0"/>
              <a:t>Apple </a:t>
            </a:r>
            <a:r>
              <a:rPr lang="zh-CN" altLang="en-US" dirty="0"/>
              <a:t>对象做参数。如果查看 </a:t>
            </a:r>
            <a:r>
              <a:rPr lang="en-US" altLang="zh-CN" dirty="0" err="1"/>
              <a:t>ArrayList</a:t>
            </a:r>
            <a:r>
              <a:rPr lang="en-US" altLang="zh-CN" dirty="0"/>
              <a:t> </a:t>
            </a:r>
            <a:r>
              <a:rPr lang="zh-CN" altLang="en-US" dirty="0"/>
              <a:t>的源代码，可以发现 </a:t>
            </a:r>
            <a:r>
              <a:rPr lang="en-US" altLang="zh-CN" dirty="0"/>
              <a:t>add() </a:t>
            </a:r>
            <a:r>
              <a:rPr lang="zh-CN" altLang="en-US" dirty="0"/>
              <a:t>接受一个泛型类型作为参数，但是 </a:t>
            </a:r>
            <a:r>
              <a:rPr lang="en-US" altLang="zh-CN" dirty="0"/>
              <a:t>contains </a:t>
            </a:r>
            <a:r>
              <a:rPr lang="zh-CN" altLang="en-US" dirty="0"/>
              <a:t>和 </a:t>
            </a:r>
            <a:r>
              <a:rPr lang="en-US" altLang="zh-CN" dirty="0" err="1"/>
              <a:t>indexOf</a:t>
            </a:r>
            <a:r>
              <a:rPr lang="en-US" altLang="zh-CN" dirty="0"/>
              <a:t> </a:t>
            </a:r>
            <a:r>
              <a:rPr lang="zh-CN" altLang="en-US" dirty="0"/>
              <a:t>接受一个 </a:t>
            </a:r>
            <a:r>
              <a:rPr lang="en-US" altLang="zh-CN" dirty="0"/>
              <a:t>Object </a:t>
            </a:r>
            <a:r>
              <a:rPr lang="zh-CN" altLang="en-US" dirty="0"/>
              <a:t>类型的参数，所以如果我们指定泛型参数为 </a:t>
            </a:r>
            <a:r>
              <a:rPr lang="en-US" altLang="zh-CN" dirty="0"/>
              <a:t>&lt;? extends Fruit&gt; </a:t>
            </a:r>
            <a:r>
              <a:rPr lang="zh-CN" altLang="en-US" dirty="0"/>
              <a:t>时，</a:t>
            </a:r>
            <a:r>
              <a:rPr lang="en-US" altLang="zh-CN" dirty="0"/>
              <a:t>add() </a:t>
            </a:r>
            <a:r>
              <a:rPr lang="zh-CN" altLang="en-US" dirty="0"/>
              <a:t>方法的参数变为 </a:t>
            </a:r>
            <a:r>
              <a:rPr lang="en-US" altLang="zh-CN" dirty="0"/>
              <a:t>? extends Fruit</a:t>
            </a:r>
            <a:r>
              <a:rPr lang="zh-CN" altLang="en-US" dirty="0"/>
              <a:t>，编译器无法判断这个参数接受的到底是 </a:t>
            </a:r>
            <a:r>
              <a:rPr lang="en-US" altLang="zh-CN" dirty="0"/>
              <a:t>Fruit </a:t>
            </a:r>
            <a:r>
              <a:rPr lang="zh-CN" altLang="en-US" dirty="0"/>
              <a:t>的哪种类型，所以它不会接受任何</a:t>
            </a:r>
            <a:r>
              <a:rPr lang="zh-CN" altLang="en-US" dirty="0" smtClean="0"/>
              <a:t>类型，然而</a:t>
            </a:r>
            <a:r>
              <a:rPr lang="zh-CN" altLang="en-US" dirty="0"/>
              <a:t>，</a:t>
            </a:r>
            <a:r>
              <a:rPr lang="en-US" altLang="zh-CN" dirty="0"/>
              <a:t>contains </a:t>
            </a:r>
            <a:r>
              <a:rPr lang="zh-CN" altLang="en-US" dirty="0"/>
              <a:t>和 </a:t>
            </a:r>
            <a:r>
              <a:rPr lang="en-US" altLang="zh-CN" dirty="0" err="1"/>
              <a:t>indexOf</a:t>
            </a:r>
            <a:r>
              <a:rPr lang="en-US" altLang="zh-CN" dirty="0"/>
              <a:t> </a:t>
            </a:r>
            <a:r>
              <a:rPr lang="zh-CN" altLang="en-US" dirty="0"/>
              <a:t>的类型是 </a:t>
            </a:r>
            <a:r>
              <a:rPr lang="en-US" altLang="zh-CN" dirty="0"/>
              <a:t>Object</a:t>
            </a:r>
            <a:r>
              <a:rPr lang="zh-CN" altLang="en-US" dirty="0"/>
              <a:t>，并没有涉及到通配符，所以编译器允许调用这两个方法。这意味着一切取决于泛型类的编写者来决定那些调用是 “安全” 的，并且用 </a:t>
            </a:r>
            <a:r>
              <a:rPr lang="en-US" altLang="zh-CN" dirty="0"/>
              <a:t>Object </a:t>
            </a:r>
            <a:r>
              <a:rPr lang="zh-CN" altLang="en-US" dirty="0"/>
              <a:t>作为这些安全方法的参数。如果某些方法不允许类型参数是通配符时的调用，这些方法的参数应该用类型参数，比如 </a:t>
            </a:r>
            <a:r>
              <a:rPr lang="en-US" altLang="zh-CN" dirty="0"/>
              <a:t>add(E e</a:t>
            </a:r>
            <a:r>
              <a:rPr lang="en-US" altLang="zh-CN" dirty="0" smtClean="0"/>
              <a:t>)</a:t>
            </a:r>
            <a:endParaRPr lang="zh-CN" altLang="en-US" dirty="0"/>
          </a:p>
        </p:txBody>
      </p:sp>
    </p:spTree>
    <p:extLst>
      <p:ext uri="{BB962C8B-B14F-4D97-AF65-F5344CB8AC3E}">
        <p14:creationId xmlns:p14="http://schemas.microsoft.com/office/powerpoint/2010/main" val="1292651427"/>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lstStyle/>
          <a:p>
            <a:r>
              <a:rPr lang="zh-CN" altLang="en-US" dirty="0"/>
              <a:t>当我们自己编写泛型类时，上面介绍的就有用</a:t>
            </a:r>
            <a:r>
              <a:rPr lang="zh-CN" altLang="en-US" dirty="0" smtClean="0"/>
              <a:t>了（</a:t>
            </a:r>
            <a:r>
              <a:rPr lang="en-US" altLang="zh-CN" dirty="0" smtClean="0">
                <a:hlinkClick r:id="rId2" action="ppaction://hlinkfile"/>
              </a:rPr>
              <a:t>Holder.java</a:t>
            </a:r>
            <a:r>
              <a:rPr lang="zh-CN" altLang="en-US" dirty="0" smtClean="0"/>
              <a:t>）</a:t>
            </a:r>
            <a:endParaRPr lang="zh-CN" altLang="en-US" dirty="0"/>
          </a:p>
        </p:txBody>
      </p:sp>
      <p:pic>
        <p:nvPicPr>
          <p:cNvPr id="5" name="图片 4"/>
          <p:cNvPicPr>
            <a:picLocks noChangeAspect="1"/>
          </p:cNvPicPr>
          <p:nvPr/>
        </p:nvPicPr>
        <p:blipFill>
          <a:blip r:embed="rId3"/>
          <a:stretch>
            <a:fillRect/>
          </a:stretch>
        </p:blipFill>
        <p:spPr>
          <a:xfrm>
            <a:off x="494000" y="1703277"/>
            <a:ext cx="10372725" cy="4810125"/>
          </a:xfrm>
          <a:prstGeom prst="rect">
            <a:avLst/>
          </a:prstGeom>
          <a:blipFill>
            <a:blip r:embed="rId4"/>
            <a:stretch>
              <a:fillRect/>
            </a:stretch>
          </a:blipFill>
          <a:ln w="101600">
            <a:solidFill>
              <a:srgbClr val="339933">
                <a:alpha val="96000"/>
              </a:srgbClr>
            </a:solidFill>
          </a:ln>
        </p:spPr>
      </p:pic>
      <p:sp>
        <p:nvSpPr>
          <p:cNvPr id="7" name="矩形 6"/>
          <p:cNvSpPr/>
          <p:nvPr/>
        </p:nvSpPr>
        <p:spPr>
          <a:xfrm>
            <a:off x="6735488" y="1703277"/>
            <a:ext cx="3971305" cy="4832092"/>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rPr>
              <a:t>在 Holer 类中，set() 方法接受类型参数 T 的对象作为参数，get() 返回一个 T 类型，而 equals() 接受一个 Object 作为参数。fruit 的类型是 Holder&lt;? extends Fruit&gt;，所以set()方法不会接受任何对象的添加，但是 equals() 可以正常工作</a:t>
            </a:r>
          </a:p>
        </p:txBody>
      </p:sp>
    </p:spTree>
    <p:extLst>
      <p:ext uri="{BB962C8B-B14F-4D97-AF65-F5344CB8AC3E}">
        <p14:creationId xmlns:p14="http://schemas.microsoft.com/office/powerpoint/2010/main" val="2103834032"/>
      </p:ext>
    </p:extLst>
  </p:cSld>
  <p:clrMapOvr>
    <a:masterClrMapping/>
  </p:clrMapOvr>
  <p:transition spd="slow">
    <p:push di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normAutofit fontScale="85000" lnSpcReduction="20000"/>
          </a:bodyPr>
          <a:lstStyle/>
          <a:p>
            <a:r>
              <a:rPr lang="zh-CN" altLang="en-US" dirty="0"/>
              <a:t>通配符的另一个方向是　“超类型的通配符“</a:t>
            </a:r>
            <a:r>
              <a:rPr lang="en-US" altLang="zh-CN" dirty="0"/>
              <a:t>: ? super T</a:t>
            </a:r>
            <a:r>
              <a:rPr lang="zh-CN" altLang="en-US" dirty="0"/>
              <a:t>，</a:t>
            </a:r>
            <a:r>
              <a:rPr lang="en-US" altLang="zh-CN" dirty="0"/>
              <a:t>T </a:t>
            </a:r>
            <a:r>
              <a:rPr lang="zh-CN" altLang="en-US" dirty="0"/>
              <a:t>是类型参数的下界。</a:t>
            </a:r>
            <a:r>
              <a:rPr lang="zh-CN" altLang="en-US" dirty="0" smtClean="0"/>
              <a:t>使用这种</a:t>
            </a:r>
            <a:r>
              <a:rPr lang="zh-CN" altLang="en-US" dirty="0"/>
              <a:t>形式的通配符，我们就可以 ”传递对象” </a:t>
            </a:r>
            <a:r>
              <a:rPr lang="zh-CN" altLang="en-US" dirty="0" smtClean="0"/>
              <a:t>了</a:t>
            </a:r>
            <a:endParaRPr lang="en-US" altLang="zh-CN" dirty="0" smtClean="0"/>
          </a:p>
          <a:p>
            <a:endParaRPr lang="en-US" altLang="zh-CN" dirty="0"/>
          </a:p>
          <a:p>
            <a:endParaRPr lang="en-US" altLang="zh-CN" dirty="0" smtClean="0"/>
          </a:p>
          <a:p>
            <a:endParaRPr lang="en-US" altLang="zh-CN" dirty="0"/>
          </a:p>
          <a:p>
            <a:r>
              <a:rPr lang="en-US" altLang="zh-CN" dirty="0" err="1"/>
              <a:t>writeTo</a:t>
            </a:r>
            <a:r>
              <a:rPr lang="en-US" altLang="zh-CN" dirty="0"/>
              <a:t> </a:t>
            </a:r>
            <a:r>
              <a:rPr lang="zh-CN" altLang="en-US" dirty="0"/>
              <a:t>方法的参数 </a:t>
            </a:r>
            <a:r>
              <a:rPr lang="en-US" altLang="zh-CN" dirty="0"/>
              <a:t>apples </a:t>
            </a:r>
            <a:r>
              <a:rPr lang="zh-CN" altLang="en-US" dirty="0"/>
              <a:t>的类型是 </a:t>
            </a:r>
            <a:r>
              <a:rPr lang="en-US" altLang="zh-CN" dirty="0"/>
              <a:t>List&lt;? super Apple&gt;</a:t>
            </a:r>
            <a:r>
              <a:rPr lang="zh-CN" altLang="en-US" dirty="0"/>
              <a:t>，它表示某种类型的 </a:t>
            </a:r>
            <a:r>
              <a:rPr lang="en-US" altLang="zh-CN" dirty="0"/>
              <a:t>List</a:t>
            </a:r>
            <a:r>
              <a:rPr lang="zh-CN" altLang="en-US" dirty="0"/>
              <a:t>，这个类型是 </a:t>
            </a:r>
            <a:r>
              <a:rPr lang="en-US" altLang="zh-CN" dirty="0"/>
              <a:t>Apple </a:t>
            </a:r>
            <a:r>
              <a:rPr lang="zh-CN" altLang="en-US" dirty="0"/>
              <a:t>的基类型。也就是说，我们不知道实际类型是什么，但是这个类型肯定是 </a:t>
            </a:r>
            <a:r>
              <a:rPr lang="en-US" altLang="zh-CN" dirty="0"/>
              <a:t>Apple </a:t>
            </a:r>
            <a:r>
              <a:rPr lang="zh-CN" altLang="en-US" dirty="0"/>
              <a:t>的父类型。因此，我们可以知道向这个 </a:t>
            </a:r>
            <a:r>
              <a:rPr lang="en-US" altLang="zh-CN" dirty="0"/>
              <a:t>List </a:t>
            </a:r>
            <a:r>
              <a:rPr lang="zh-CN" altLang="en-US" dirty="0"/>
              <a:t>添加一个 </a:t>
            </a:r>
            <a:r>
              <a:rPr lang="en-US" altLang="zh-CN" dirty="0"/>
              <a:t>Apple </a:t>
            </a:r>
            <a:r>
              <a:rPr lang="zh-CN" altLang="en-US" dirty="0"/>
              <a:t>或者其子类型的对象是安全的，这些对象都可以向上转型为 </a:t>
            </a:r>
            <a:r>
              <a:rPr lang="en-US" altLang="zh-CN" dirty="0"/>
              <a:t>Apple</a:t>
            </a:r>
            <a:r>
              <a:rPr lang="zh-CN" altLang="en-US" dirty="0"/>
              <a:t>。但是我们不知道加入 </a:t>
            </a:r>
            <a:r>
              <a:rPr lang="en-US" altLang="zh-CN" dirty="0"/>
              <a:t>Fruit </a:t>
            </a:r>
            <a:r>
              <a:rPr lang="zh-CN" altLang="en-US" dirty="0"/>
              <a:t>对象是否安全，因为那样会使得这个 </a:t>
            </a:r>
            <a:r>
              <a:rPr lang="en-US" altLang="zh-CN" dirty="0"/>
              <a:t>List </a:t>
            </a:r>
            <a:r>
              <a:rPr lang="zh-CN" altLang="en-US" dirty="0"/>
              <a:t>添加跟 </a:t>
            </a:r>
            <a:r>
              <a:rPr lang="en-US" altLang="zh-CN" dirty="0"/>
              <a:t>Apple </a:t>
            </a:r>
            <a:r>
              <a:rPr lang="zh-CN" altLang="en-US" dirty="0"/>
              <a:t>无关的</a:t>
            </a:r>
            <a:r>
              <a:rPr lang="zh-CN" altLang="en-US" dirty="0" smtClean="0"/>
              <a:t>类型</a:t>
            </a:r>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538855" y="2082602"/>
            <a:ext cx="10582275" cy="16287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747799585"/>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normAutofit fontScale="92500"/>
          </a:bodyPr>
          <a:lstStyle/>
          <a:p>
            <a:r>
              <a:rPr lang="zh-CN" altLang="en-US" dirty="0"/>
              <a:t>在了解了子类型边界和超类型边界之后，我们就可以知道如何向泛型类型中 “写入” </a:t>
            </a:r>
            <a:r>
              <a:rPr lang="en-US" altLang="zh-CN" dirty="0"/>
              <a:t>( </a:t>
            </a:r>
            <a:r>
              <a:rPr lang="zh-CN" altLang="en-US" dirty="0"/>
              <a:t>传递对象给方法参数</a:t>
            </a:r>
            <a:r>
              <a:rPr lang="en-US" altLang="zh-CN" dirty="0"/>
              <a:t>) </a:t>
            </a:r>
            <a:r>
              <a:rPr lang="zh-CN" altLang="en-US" dirty="0"/>
              <a:t>以及如何从泛型类型中 “读取” </a:t>
            </a:r>
            <a:r>
              <a:rPr lang="en-US" altLang="zh-CN" dirty="0"/>
              <a:t>( </a:t>
            </a:r>
            <a:r>
              <a:rPr lang="zh-CN" altLang="en-US" dirty="0"/>
              <a:t>从方法中返回对象 </a:t>
            </a:r>
            <a:r>
              <a:rPr lang="en-US" altLang="zh-CN" dirty="0" smtClean="0"/>
              <a:t>)(</a:t>
            </a:r>
            <a:r>
              <a:rPr lang="zh-CN" altLang="en-US" dirty="0" smtClean="0"/>
              <a:t>课堂案例：</a:t>
            </a:r>
            <a:r>
              <a:rPr lang="en-US" altLang="zh-CN" dirty="0">
                <a:hlinkClick r:id="rId2" action="ppaction://hlinkfile"/>
              </a:rPr>
              <a:t>CollectionsUtil.java</a:t>
            </a:r>
            <a:r>
              <a:rPr lang="en-US" altLang="zh-CN" dirty="0" smtClean="0"/>
              <a:t>)</a:t>
            </a:r>
            <a:r>
              <a:rPr lang="zh-CN" altLang="en-US" dirty="0" smtClean="0"/>
              <a:t>，关于</a:t>
            </a:r>
            <a:r>
              <a:rPr lang="en-US" altLang="zh-CN" dirty="0" smtClean="0"/>
              <a:t>List</a:t>
            </a:r>
            <a:r>
              <a:rPr lang="zh-CN" altLang="en-US" dirty="0" smtClean="0"/>
              <a:t>将在下节详解</a:t>
            </a:r>
            <a:endParaRPr lang="en-US" altLang="zh-CN" dirty="0" smtClean="0"/>
          </a:p>
          <a:p>
            <a:endParaRPr lang="en-US" altLang="zh-CN" dirty="0"/>
          </a:p>
          <a:p>
            <a:endParaRPr lang="en-US" altLang="zh-CN" dirty="0" smtClean="0"/>
          </a:p>
          <a:p>
            <a:r>
              <a:rPr lang="en-US" altLang="zh-CN" dirty="0" err="1"/>
              <a:t>src</a:t>
            </a:r>
            <a:r>
              <a:rPr lang="en-US" altLang="zh-CN" dirty="0"/>
              <a:t> </a:t>
            </a:r>
            <a:r>
              <a:rPr lang="zh-CN" altLang="en-US" dirty="0"/>
              <a:t>是原始数据的 </a:t>
            </a:r>
            <a:r>
              <a:rPr lang="en-US" altLang="zh-CN" dirty="0"/>
              <a:t>List</a:t>
            </a:r>
            <a:r>
              <a:rPr lang="zh-CN" altLang="en-US" dirty="0"/>
              <a:t>，因为要从这里面读取数据，所以用了上边界限定通配符：</a:t>
            </a:r>
            <a:r>
              <a:rPr lang="en-US" altLang="zh-CN" dirty="0"/>
              <a:t>&lt;? extends T&gt;</a:t>
            </a:r>
            <a:r>
              <a:rPr lang="zh-CN" altLang="en-US" dirty="0"/>
              <a:t>，取出的元素转型为 </a:t>
            </a:r>
            <a:r>
              <a:rPr lang="en-US" altLang="zh-CN" dirty="0"/>
              <a:t>T</a:t>
            </a:r>
            <a:r>
              <a:rPr lang="zh-CN" altLang="en-US" dirty="0"/>
              <a:t>。</a:t>
            </a:r>
            <a:r>
              <a:rPr lang="en-US" altLang="zh-CN" dirty="0" err="1"/>
              <a:t>dest</a:t>
            </a:r>
            <a:r>
              <a:rPr lang="en-US" altLang="zh-CN" dirty="0"/>
              <a:t> </a:t>
            </a:r>
            <a:r>
              <a:rPr lang="zh-CN" altLang="en-US" dirty="0"/>
              <a:t>是要写入的目标 </a:t>
            </a:r>
            <a:r>
              <a:rPr lang="en-US" altLang="zh-CN" dirty="0"/>
              <a:t>List</a:t>
            </a:r>
            <a:r>
              <a:rPr lang="zh-CN" altLang="en-US" dirty="0"/>
              <a:t>，所以用了下边界限定通配符：</a:t>
            </a:r>
            <a:r>
              <a:rPr lang="en-US" altLang="zh-CN" dirty="0"/>
              <a:t>&lt;? super T&gt;</a:t>
            </a:r>
            <a:r>
              <a:rPr lang="zh-CN" altLang="en-US" dirty="0"/>
              <a:t>，可以写入的元素类型是 </a:t>
            </a:r>
            <a:r>
              <a:rPr lang="en-US" altLang="zh-CN" dirty="0"/>
              <a:t>T </a:t>
            </a:r>
            <a:r>
              <a:rPr lang="zh-CN" altLang="en-US" dirty="0"/>
              <a:t>及其子类型</a:t>
            </a:r>
          </a:p>
        </p:txBody>
      </p:sp>
      <p:pic>
        <p:nvPicPr>
          <p:cNvPr id="4" name="图片 3"/>
          <p:cNvPicPr>
            <a:picLocks noChangeAspect="1"/>
          </p:cNvPicPr>
          <p:nvPr/>
        </p:nvPicPr>
        <p:blipFill>
          <a:blip r:embed="rId3"/>
          <a:stretch>
            <a:fillRect/>
          </a:stretch>
        </p:blipFill>
        <p:spPr>
          <a:xfrm>
            <a:off x="445439" y="2899702"/>
            <a:ext cx="11029950" cy="1381125"/>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3050444864"/>
      </p:ext>
    </p:extLst>
  </p:cSld>
  <p:clrMapOvr>
    <a:masterClrMapping/>
  </p:clrMapOvr>
  <p:transition spd="slow">
    <p:push dir="u"/>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：实现泛化的集合工具</a:t>
            </a:r>
          </a:p>
        </p:txBody>
      </p:sp>
      <p:sp>
        <p:nvSpPr>
          <p:cNvPr id="3" name="内容占位符 2"/>
          <p:cNvSpPr>
            <a:spLocks noGrp="1"/>
          </p:cNvSpPr>
          <p:nvPr>
            <p:ph idx="1"/>
          </p:nvPr>
        </p:nvSpPr>
        <p:spPr/>
        <p:txBody>
          <a:bodyPr>
            <a:normAutofit/>
          </a:bodyPr>
          <a:lstStyle/>
          <a:p>
            <a:r>
              <a:rPr lang="zh-CN" altLang="en-US" dirty="0"/>
              <a:t>还有一种通配符是无边界通配符，它的使用形式是一个单独的问号：</a:t>
            </a:r>
            <a:r>
              <a:rPr lang="en-US" altLang="zh-CN" dirty="0"/>
              <a:t>List&lt;?&gt;</a:t>
            </a:r>
            <a:r>
              <a:rPr lang="zh-CN" altLang="en-US" dirty="0"/>
              <a:t>，也就是没有任何</a:t>
            </a:r>
            <a:r>
              <a:rPr lang="zh-CN" altLang="en-US" dirty="0" smtClean="0"/>
              <a:t>限定</a:t>
            </a:r>
            <a:endParaRPr lang="zh-CN" altLang="en-US" dirty="0"/>
          </a:p>
          <a:p>
            <a:r>
              <a:rPr lang="en-US" altLang="zh-CN" dirty="0"/>
              <a:t>List&lt;?&gt; list </a:t>
            </a:r>
            <a:r>
              <a:rPr lang="zh-CN" altLang="en-US" dirty="0"/>
              <a:t>表示 </a:t>
            </a:r>
            <a:r>
              <a:rPr lang="en-US" altLang="zh-CN" dirty="0"/>
              <a:t>list </a:t>
            </a:r>
            <a:r>
              <a:rPr lang="zh-CN" altLang="en-US" dirty="0"/>
              <a:t>是持有某种特定类型的 </a:t>
            </a:r>
            <a:r>
              <a:rPr lang="en-US" altLang="zh-CN" dirty="0"/>
              <a:t>List</a:t>
            </a:r>
            <a:r>
              <a:rPr lang="zh-CN" altLang="en-US" dirty="0"/>
              <a:t>，但是不知道具体是哪种类型。那么我们可以向其中添加对象吗？当然不可以，因为并不知道实际是哪种类型，所以不能添加任何类型，这是不安全的。而单独的 </a:t>
            </a:r>
            <a:r>
              <a:rPr lang="en-US" altLang="zh-CN" dirty="0"/>
              <a:t>List </a:t>
            </a:r>
            <a:r>
              <a:rPr lang="en-US" altLang="zh-CN" dirty="0" err="1"/>
              <a:t>list</a:t>
            </a:r>
            <a:r>
              <a:rPr lang="en-US" altLang="zh-CN" dirty="0"/>
              <a:t> </a:t>
            </a:r>
            <a:r>
              <a:rPr lang="zh-CN" altLang="en-US" dirty="0"/>
              <a:t>，也就是没有传入泛型参数，表示这个 </a:t>
            </a:r>
            <a:r>
              <a:rPr lang="en-US" altLang="zh-CN" dirty="0"/>
              <a:t>list </a:t>
            </a:r>
            <a:r>
              <a:rPr lang="zh-CN" altLang="en-US" dirty="0"/>
              <a:t>持有的元素的类型是 </a:t>
            </a:r>
            <a:r>
              <a:rPr lang="en-US" altLang="zh-CN" dirty="0"/>
              <a:t>Object</a:t>
            </a:r>
            <a:r>
              <a:rPr lang="zh-CN" altLang="en-US" dirty="0"/>
              <a:t>，因此可以添加任何类型的对象，只不过编译器会有警告</a:t>
            </a:r>
            <a:r>
              <a:rPr lang="zh-CN" altLang="en-US" dirty="0" smtClean="0"/>
              <a:t>信息</a:t>
            </a:r>
            <a:endParaRPr lang="zh-CN" altLang="en-US" dirty="0"/>
          </a:p>
        </p:txBody>
      </p:sp>
    </p:spTree>
    <p:extLst>
      <p:ext uri="{BB962C8B-B14F-4D97-AF65-F5344CB8AC3E}">
        <p14:creationId xmlns:p14="http://schemas.microsoft.com/office/powerpoint/2010/main" val="438240181"/>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泛型</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Java</a:t>
            </a:r>
            <a:r>
              <a:rPr lang="zh-CN" altLang="en-US" dirty="0" smtClean="0"/>
              <a:t>中泛型的特点是什么？</a:t>
            </a:r>
            <a:endParaRPr lang="en-US" altLang="zh-CN" dirty="0"/>
          </a:p>
        </p:txBody>
      </p:sp>
    </p:spTree>
    <p:extLst>
      <p:ext uri="{BB962C8B-B14F-4D97-AF65-F5344CB8AC3E}">
        <p14:creationId xmlns:p14="http://schemas.microsoft.com/office/powerpoint/2010/main" val="755458116"/>
      </p:ext>
    </p:extLst>
  </p:cSld>
  <p:clrMapOvr>
    <a:masterClrMapping/>
  </p:clrMapOvr>
  <p:transition spd="slow">
    <p:push dir="u"/>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泛型</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zh-CN" altLang="en-US" dirty="0"/>
              <a:t>所有泛型类的类型参数在编译时都会被擦除，虚拟机运行时中没有泛型，只有普通类和普通方法，从这一点上来说，</a:t>
            </a:r>
            <a:r>
              <a:rPr lang="en-US" altLang="zh-CN" dirty="0"/>
              <a:t>Java</a:t>
            </a:r>
            <a:r>
              <a:rPr lang="zh-CN" altLang="en-US" dirty="0"/>
              <a:t>中的泛型从某种程度上是一种语法</a:t>
            </a:r>
            <a:r>
              <a:rPr lang="zh-CN" altLang="en-US" dirty="0" smtClean="0"/>
              <a:t>糖，</a:t>
            </a:r>
            <a:r>
              <a:rPr lang="en-US" altLang="zh-CN" dirty="0" smtClean="0"/>
              <a:t>Java</a:t>
            </a:r>
            <a:r>
              <a:rPr lang="zh-CN" altLang="en-US" dirty="0"/>
              <a:t>泛型不支持基本类型，即</a:t>
            </a:r>
            <a:r>
              <a:rPr lang="en-US" altLang="zh-CN" dirty="0" err="1"/>
              <a:t>ArrayList</a:t>
            </a:r>
            <a:r>
              <a:rPr lang="en-US" altLang="zh-CN" dirty="0"/>
              <a:t>&lt;</a:t>
            </a:r>
            <a:r>
              <a:rPr lang="en-US" altLang="zh-CN" dirty="0" err="1"/>
              <a:t>int</a:t>
            </a:r>
            <a:r>
              <a:rPr lang="en-US" altLang="zh-CN" dirty="0"/>
              <a:t>&gt;</a:t>
            </a:r>
            <a:r>
              <a:rPr lang="zh-CN" altLang="en-US" dirty="0"/>
              <a:t>这样的代码是不允许</a:t>
            </a:r>
            <a:r>
              <a:rPr lang="zh-CN" altLang="en-US" dirty="0" smtClean="0"/>
              <a:t>的，在</a:t>
            </a:r>
            <a:r>
              <a:rPr lang="zh-CN" altLang="en-US" dirty="0"/>
              <a:t>泛型代码内部，无法获得任何有关泛型参数类型的信息，如果传入的类型参数为</a:t>
            </a:r>
            <a:r>
              <a:rPr lang="en-US" altLang="zh-CN" dirty="0"/>
              <a:t>T</a:t>
            </a:r>
            <a:r>
              <a:rPr lang="zh-CN" altLang="en-US" dirty="0"/>
              <a:t>，那么在泛型代码内部你不知道</a:t>
            </a:r>
            <a:r>
              <a:rPr lang="en-US" altLang="zh-CN" dirty="0"/>
              <a:t>T</a:t>
            </a:r>
            <a:r>
              <a:rPr lang="zh-CN" altLang="en-US" dirty="0"/>
              <a:t>有什么方法，属性，关于</a:t>
            </a:r>
            <a:r>
              <a:rPr lang="en-US" altLang="zh-CN" dirty="0"/>
              <a:t>T</a:t>
            </a:r>
            <a:r>
              <a:rPr lang="zh-CN" altLang="en-US" dirty="0"/>
              <a:t>的一切信息都丢失</a:t>
            </a:r>
            <a:r>
              <a:rPr lang="zh-CN" altLang="en-US" dirty="0" smtClean="0"/>
              <a:t>了，创建</a:t>
            </a:r>
            <a:r>
              <a:rPr lang="zh-CN" altLang="en-US" dirty="0"/>
              <a:t>泛型对象时请指明类型，让编译器尽早的做参数检查（请不要在新代码中使用原生态类型</a:t>
            </a:r>
            <a:r>
              <a:rPr lang="zh-CN" altLang="en-US" dirty="0" smtClean="0"/>
              <a:t>），</a:t>
            </a:r>
            <a:r>
              <a:rPr lang="en-US" altLang="zh-CN" dirty="0" smtClean="0"/>
              <a:t>Java</a:t>
            </a:r>
            <a:r>
              <a:rPr lang="zh-CN" altLang="en-US" dirty="0"/>
              <a:t>的泛型类型不能用于</a:t>
            </a:r>
            <a:r>
              <a:rPr lang="en-US" altLang="zh-CN" dirty="0"/>
              <a:t>new</a:t>
            </a:r>
            <a:r>
              <a:rPr lang="zh-CN" altLang="en-US" dirty="0"/>
              <a:t>构建对象（也不能用于初始化数组）</a:t>
            </a:r>
            <a:endParaRPr lang="en-US" altLang="zh-CN" dirty="0" smtClean="0"/>
          </a:p>
          <a:p>
            <a:endParaRPr lang="en-US" altLang="zh-CN" dirty="0" smtClean="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82577365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知识点</a:t>
            </a:r>
            <a:r>
              <a:rPr lang="en-US" altLang="zh-CN" dirty="0" smtClean="0"/>
              <a:t>1</a:t>
            </a:r>
            <a:r>
              <a:rPr lang="zh-CN" altLang="en-US" dirty="0" smtClean="0"/>
              <a:t>：线性表的基本概念与实现原理</a:t>
            </a:r>
            <a:endParaRPr lang="zh-CN" altLang="en-US" dirty="0"/>
          </a:p>
        </p:txBody>
      </p:sp>
      <p:sp>
        <p:nvSpPr>
          <p:cNvPr id="3" name="内容占位符 2"/>
          <p:cNvSpPr>
            <a:spLocks noGrp="1"/>
          </p:cNvSpPr>
          <p:nvPr>
            <p:ph idx="1"/>
          </p:nvPr>
        </p:nvSpPr>
        <p:spPr/>
        <p:txBody>
          <a:bodyPr/>
          <a:lstStyle/>
          <a:p>
            <a:r>
              <a:rPr lang="zh-CN" altLang="en-US" dirty="0" smtClean="0"/>
              <a:t>链表节点添加过程：</a:t>
            </a:r>
            <a:endParaRPr lang="en-US" altLang="zh-CN" dirty="0" smtClean="0"/>
          </a:p>
          <a:p>
            <a:pPr lvl="1"/>
            <a:r>
              <a:rPr lang="zh-CN" altLang="en-US" dirty="0" smtClean="0"/>
              <a:t>找到</a:t>
            </a:r>
            <a:r>
              <a:rPr lang="zh-CN" altLang="en-US" dirty="0"/>
              <a:t>链表的尾部</a:t>
            </a:r>
            <a:r>
              <a:rPr lang="en-US" altLang="zh-CN" dirty="0"/>
              <a:t>.</a:t>
            </a:r>
          </a:p>
          <a:p>
            <a:pPr lvl="1"/>
            <a:r>
              <a:rPr lang="zh-CN" altLang="en-US" dirty="0" smtClean="0"/>
              <a:t>将</a:t>
            </a:r>
            <a:r>
              <a:rPr lang="zh-CN" altLang="en-US" dirty="0"/>
              <a:t>新的节点添加到链表的尾部</a:t>
            </a:r>
            <a:r>
              <a:rPr lang="en-US" altLang="zh-CN" dirty="0"/>
              <a:t>.</a:t>
            </a:r>
          </a:p>
          <a:p>
            <a:endParaRPr lang="en-US" altLang="zh-CN" dirty="0" smtClean="0"/>
          </a:p>
          <a:p>
            <a:endParaRPr lang="en-US" altLang="zh-CN" dirty="0"/>
          </a:p>
          <a:p>
            <a:endParaRPr lang="en-US" altLang="zh-CN" dirty="0" smtClean="0"/>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363162" y="2976823"/>
            <a:ext cx="10534650" cy="2533650"/>
          </a:xfrm>
          <a:prstGeom prst="rect">
            <a:avLst/>
          </a:prstGeom>
          <a:blipFill>
            <a:blip r:embed="rId3"/>
            <a:stretch>
              <a:fillRect/>
            </a:stretch>
          </a:blipFill>
          <a:ln w="101600">
            <a:solidFill>
              <a:srgbClr val="339933">
                <a:alpha val="96000"/>
              </a:srgbClr>
            </a:solidFill>
          </a:ln>
        </p:spPr>
      </p:pic>
      <p:sp>
        <p:nvSpPr>
          <p:cNvPr id="5" name="矩形 4"/>
          <p:cNvSpPr/>
          <p:nvPr/>
        </p:nvSpPr>
        <p:spPr>
          <a:xfrm>
            <a:off x="5755018" y="3240808"/>
            <a:ext cx="3821880"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链表为空</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直接将节点添加到</a:t>
            </a:r>
            <a:r>
              <a:rPr lang="en-US" altLang="zh-CN" b="1" dirty="0">
                <a:solidFill>
                  <a:srgbClr val="C00000"/>
                </a:solidFill>
                <a:latin typeface="微软雅黑" panose="020B0503020204020204" pitchFamily="34" charset="-122"/>
                <a:ea typeface="微软雅黑" panose="020B0503020204020204" pitchFamily="34" charset="-122"/>
              </a:rPr>
              <a:t>head</a:t>
            </a:r>
            <a:r>
              <a:rPr lang="zh-CN" altLang="en-US" b="1" dirty="0">
                <a:solidFill>
                  <a:srgbClr val="C00000"/>
                </a:solidFill>
                <a:latin typeface="微软雅黑" panose="020B0503020204020204" pitchFamily="34" charset="-122"/>
                <a:ea typeface="微软雅黑" panose="020B0503020204020204" pitchFamily="34" charset="-122"/>
              </a:rPr>
              <a:t>中</a:t>
            </a:r>
          </a:p>
        </p:txBody>
      </p:sp>
      <p:sp>
        <p:nvSpPr>
          <p:cNvPr id="6" name="圆角矩形 5"/>
          <p:cNvSpPr/>
          <p:nvPr/>
        </p:nvSpPr>
        <p:spPr>
          <a:xfrm>
            <a:off x="864524" y="3242217"/>
            <a:ext cx="4369357" cy="44371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960414" y="4883317"/>
            <a:ext cx="368151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新节点的添加</a:t>
            </a:r>
          </a:p>
        </p:txBody>
      </p:sp>
      <p:sp>
        <p:nvSpPr>
          <p:cNvPr id="8" name="右箭头 7"/>
          <p:cNvSpPr/>
          <p:nvPr/>
        </p:nvSpPr>
        <p:spPr>
          <a:xfrm rot="10800000">
            <a:off x="5082593" y="324080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64524" y="4087987"/>
            <a:ext cx="4369357" cy="70776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5082593" y="420266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35243" y="4202660"/>
            <a:ext cx="384165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查找链表尾部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263912" y="4836913"/>
            <a:ext cx="4134566" cy="32759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0800000">
            <a:off x="5366087" y="486994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630367"/>
      </p:ext>
    </p:extLst>
  </p:cSld>
  <p:clrMapOvr>
    <a:masterClrMapping/>
  </p:clrMapOvr>
  <p:transition spd="slow">
    <p:push dir="u"/>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4</a:t>
            </a:r>
            <a:r>
              <a:rPr lang="zh-CN" altLang="en-US" dirty="0" smtClean="0"/>
              <a:t>节</a:t>
            </a:r>
            <a:r>
              <a:rPr lang="en-US" altLang="zh-CN" dirty="0" smtClean="0"/>
              <a:t>【</a:t>
            </a:r>
            <a:r>
              <a:rPr lang="zh-CN" altLang="en-US" dirty="0" smtClean="0"/>
              <a:t>集合接口</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fontScale="62500" lnSpcReduction="20000"/>
          </a:bodyPr>
          <a:lstStyle/>
          <a:p>
            <a:r>
              <a:rPr lang="zh-CN" altLang="en-US" dirty="0" smtClean="0"/>
              <a:t>知识点</a:t>
            </a:r>
            <a:r>
              <a:rPr lang="en-US" altLang="zh-CN" dirty="0" smtClean="0"/>
              <a:t>1</a:t>
            </a:r>
            <a:r>
              <a:rPr lang="zh-CN" altLang="en-US" dirty="0" smtClean="0"/>
              <a:t>：</a:t>
            </a:r>
            <a:r>
              <a:rPr lang="en-US" altLang="zh-CN" dirty="0"/>
              <a:t>Collection</a:t>
            </a:r>
            <a:r>
              <a:rPr lang="zh-CN" altLang="en-US" dirty="0"/>
              <a:t>接口</a:t>
            </a:r>
          </a:p>
          <a:p>
            <a:r>
              <a:rPr lang="zh-CN" altLang="en-US" dirty="0"/>
              <a:t>知识</a:t>
            </a:r>
            <a:r>
              <a:rPr lang="zh-CN" altLang="en-US" dirty="0" smtClean="0"/>
              <a:t>点</a:t>
            </a:r>
            <a:r>
              <a:rPr lang="en-US" altLang="zh-CN" dirty="0" smtClean="0"/>
              <a:t>2</a:t>
            </a:r>
            <a:r>
              <a:rPr lang="zh-CN" altLang="en-US" dirty="0" smtClean="0"/>
              <a:t>：</a:t>
            </a:r>
            <a:r>
              <a:rPr lang="en-US" altLang="zh-CN" dirty="0" smtClean="0"/>
              <a:t>Collection</a:t>
            </a:r>
            <a:r>
              <a:rPr lang="zh-CN" altLang="en-US" dirty="0"/>
              <a:t>重要方法</a:t>
            </a:r>
          </a:p>
          <a:p>
            <a:r>
              <a:rPr lang="zh-CN" altLang="en-US" dirty="0"/>
              <a:t>知识</a:t>
            </a:r>
            <a:r>
              <a:rPr lang="zh-CN" altLang="en-US" dirty="0" smtClean="0"/>
              <a:t>点</a:t>
            </a:r>
            <a:r>
              <a:rPr lang="en-US" altLang="zh-CN" dirty="0" smtClean="0"/>
              <a:t>3</a:t>
            </a:r>
            <a:r>
              <a:rPr lang="zh-CN" altLang="en-US" dirty="0" smtClean="0"/>
              <a:t>：</a:t>
            </a:r>
            <a:r>
              <a:rPr lang="en-US" altLang="zh-CN" dirty="0" smtClean="0"/>
              <a:t>Collection</a:t>
            </a:r>
            <a:r>
              <a:rPr lang="zh-CN" altLang="en-US" dirty="0"/>
              <a:t>的遍历</a:t>
            </a:r>
          </a:p>
          <a:p>
            <a:r>
              <a:rPr lang="zh-CN" altLang="en-US" dirty="0"/>
              <a:t>知识</a:t>
            </a:r>
            <a:r>
              <a:rPr lang="zh-CN" altLang="en-US" dirty="0" smtClean="0"/>
              <a:t>点</a:t>
            </a:r>
            <a:r>
              <a:rPr lang="en-US" altLang="zh-CN" dirty="0" smtClean="0"/>
              <a:t>4</a:t>
            </a:r>
            <a:r>
              <a:rPr lang="zh-CN" altLang="en-US" dirty="0" smtClean="0"/>
              <a:t>：</a:t>
            </a:r>
            <a:r>
              <a:rPr lang="en-US" altLang="zh-CN" dirty="0" smtClean="0"/>
              <a:t>Map</a:t>
            </a:r>
            <a:r>
              <a:rPr lang="zh-CN" altLang="en-US" dirty="0"/>
              <a:t>接口</a:t>
            </a:r>
          </a:p>
          <a:p>
            <a:r>
              <a:rPr lang="zh-CN" altLang="en-US" dirty="0"/>
              <a:t>知识</a:t>
            </a:r>
            <a:r>
              <a:rPr lang="zh-CN" altLang="en-US" dirty="0" smtClean="0"/>
              <a:t>点</a:t>
            </a:r>
            <a:r>
              <a:rPr lang="en-US" altLang="zh-CN" dirty="0" smtClean="0"/>
              <a:t>5</a:t>
            </a:r>
            <a:r>
              <a:rPr lang="zh-CN" altLang="en-US" dirty="0" smtClean="0"/>
              <a:t>：</a:t>
            </a:r>
            <a:r>
              <a:rPr lang="en-US" altLang="zh-CN" dirty="0" smtClean="0"/>
              <a:t>Map</a:t>
            </a:r>
            <a:r>
              <a:rPr lang="zh-CN" altLang="en-US" dirty="0"/>
              <a:t>接口重要方法</a:t>
            </a:r>
          </a:p>
          <a:p>
            <a:r>
              <a:rPr lang="zh-CN" altLang="en-US" dirty="0"/>
              <a:t>知识</a:t>
            </a:r>
            <a:r>
              <a:rPr lang="zh-CN" altLang="en-US" dirty="0" smtClean="0"/>
              <a:t>点</a:t>
            </a:r>
            <a:r>
              <a:rPr lang="en-US" altLang="zh-CN" dirty="0" smtClean="0"/>
              <a:t>6</a:t>
            </a:r>
            <a:r>
              <a:rPr lang="zh-CN" altLang="en-US" dirty="0" smtClean="0"/>
              <a:t>：</a:t>
            </a:r>
            <a:r>
              <a:rPr lang="en-US" altLang="zh-CN" dirty="0" smtClean="0"/>
              <a:t>List</a:t>
            </a:r>
            <a:endParaRPr lang="en-US" altLang="zh-CN" dirty="0"/>
          </a:p>
          <a:p>
            <a:r>
              <a:rPr lang="zh-CN" altLang="en-US" dirty="0"/>
              <a:t>知识</a:t>
            </a:r>
            <a:r>
              <a:rPr lang="zh-CN" altLang="en-US" dirty="0" smtClean="0"/>
              <a:t>点</a:t>
            </a:r>
            <a:r>
              <a:rPr lang="en-US" altLang="zh-CN" dirty="0" smtClean="0"/>
              <a:t>7</a:t>
            </a:r>
            <a:r>
              <a:rPr lang="zh-CN" altLang="en-US" dirty="0" smtClean="0"/>
              <a:t>：</a:t>
            </a:r>
            <a:r>
              <a:rPr lang="en-US" altLang="zh-CN" dirty="0" smtClean="0"/>
              <a:t>Set</a:t>
            </a:r>
          </a:p>
          <a:p>
            <a:r>
              <a:rPr lang="zh-CN" altLang="en-US" dirty="0" smtClean="0"/>
              <a:t>知识点</a:t>
            </a:r>
            <a:r>
              <a:rPr lang="en-US" altLang="zh-CN" dirty="0" smtClean="0"/>
              <a:t>8</a:t>
            </a:r>
            <a:r>
              <a:rPr lang="zh-CN" altLang="en-US" dirty="0" smtClean="0"/>
              <a:t>：</a:t>
            </a:r>
            <a:r>
              <a:rPr lang="en-US" altLang="zh-CN" dirty="0"/>
              <a:t>Queue</a:t>
            </a:r>
            <a:endParaRPr lang="en-US" altLang="zh-CN" dirty="0" smtClean="0"/>
          </a:p>
          <a:p>
            <a:r>
              <a:rPr lang="zh-CN" altLang="en-US" dirty="0" smtClean="0"/>
              <a:t>知识点</a:t>
            </a:r>
            <a:r>
              <a:rPr lang="en-US" altLang="zh-CN" dirty="0" smtClean="0"/>
              <a:t>9</a:t>
            </a:r>
            <a:r>
              <a:rPr lang="zh-CN" altLang="en-US" dirty="0" smtClean="0"/>
              <a:t>：</a:t>
            </a:r>
            <a:r>
              <a:rPr lang="en-US" altLang="zh-CN" dirty="0" smtClean="0"/>
              <a:t>List</a:t>
            </a:r>
            <a:r>
              <a:rPr lang="zh-CN" altLang="en-US" dirty="0"/>
              <a:t>的常见实现</a:t>
            </a:r>
            <a:r>
              <a:rPr lang="zh-CN" altLang="en-US" dirty="0" smtClean="0"/>
              <a:t>类</a:t>
            </a:r>
            <a:endParaRPr lang="en-US" altLang="zh-CN" dirty="0"/>
          </a:p>
          <a:p>
            <a:r>
              <a:rPr lang="zh-CN" altLang="en-US" dirty="0"/>
              <a:t>知识</a:t>
            </a:r>
            <a:r>
              <a:rPr lang="zh-CN" altLang="en-US" dirty="0" smtClean="0"/>
              <a:t>点</a:t>
            </a:r>
            <a:r>
              <a:rPr lang="en-US" altLang="zh-CN" dirty="0" smtClean="0"/>
              <a:t>10</a:t>
            </a:r>
            <a:r>
              <a:rPr lang="zh-CN" altLang="en-US" dirty="0" smtClean="0"/>
              <a:t>：</a:t>
            </a:r>
            <a:r>
              <a:rPr lang="en-US" altLang="zh-CN" dirty="0" smtClean="0"/>
              <a:t>Set</a:t>
            </a:r>
            <a:r>
              <a:rPr lang="zh-CN" altLang="en-US" dirty="0"/>
              <a:t>的常见实现</a:t>
            </a:r>
            <a:r>
              <a:rPr lang="zh-CN" altLang="en-US" dirty="0" smtClean="0"/>
              <a:t>类</a:t>
            </a:r>
            <a:endParaRPr lang="en-US" altLang="zh-CN" dirty="0"/>
          </a:p>
          <a:p>
            <a:r>
              <a:rPr lang="zh-CN" altLang="en-US" dirty="0"/>
              <a:t>知识</a:t>
            </a:r>
            <a:r>
              <a:rPr lang="zh-CN" altLang="en-US" dirty="0" smtClean="0"/>
              <a:t>点</a:t>
            </a:r>
            <a:r>
              <a:rPr lang="en-US" altLang="zh-CN" dirty="0" smtClean="0"/>
              <a:t>11</a:t>
            </a:r>
            <a:r>
              <a:rPr lang="zh-CN" altLang="en-US" dirty="0" smtClean="0"/>
              <a:t>：</a:t>
            </a:r>
            <a:r>
              <a:rPr lang="en-US" altLang="zh-CN" dirty="0" smtClean="0"/>
              <a:t>Map</a:t>
            </a:r>
            <a:r>
              <a:rPr lang="zh-CN" altLang="en-US" dirty="0"/>
              <a:t>的常用实现</a:t>
            </a:r>
            <a:r>
              <a:rPr lang="zh-CN" altLang="en-US" dirty="0" smtClean="0"/>
              <a:t>类</a:t>
            </a:r>
            <a:endParaRPr lang="zh-CN" altLang="en-US" dirty="0"/>
          </a:p>
        </p:txBody>
      </p:sp>
    </p:spTree>
    <p:extLst>
      <p:ext uri="{BB962C8B-B14F-4D97-AF65-F5344CB8AC3E}">
        <p14:creationId xmlns:p14="http://schemas.microsoft.com/office/powerpoint/2010/main" val="235947860"/>
      </p:ext>
    </p:extLst>
  </p:cSld>
  <p:clrMapOvr>
    <a:masterClrMapping/>
  </p:clrMapOvr>
  <p:transition spd="slow">
    <p:push dir="u"/>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188" y="881"/>
            <a:ext cx="11573813" cy="849126"/>
          </a:xfrm>
        </p:spPr>
        <p:txBody>
          <a:bodyPr>
            <a:normAutofit/>
          </a:bodyPr>
          <a:lstStyle/>
          <a:p>
            <a:r>
              <a:rPr lang="zh-CN" altLang="en-US" dirty="0"/>
              <a:t>知识点</a:t>
            </a:r>
            <a:r>
              <a:rPr lang="en-US" altLang="zh-CN" dirty="0"/>
              <a:t>1</a:t>
            </a:r>
            <a:r>
              <a:rPr lang="zh-CN" altLang="en-US" dirty="0"/>
              <a:t>：</a:t>
            </a:r>
            <a:r>
              <a:rPr lang="en-US" altLang="zh-CN" dirty="0"/>
              <a:t>Collection</a:t>
            </a:r>
            <a:r>
              <a:rPr lang="zh-CN" altLang="en-US" dirty="0" smtClean="0"/>
              <a:t>接口</a:t>
            </a:r>
            <a:endParaRPr lang="zh-CN" altLang="en-US" dirty="0"/>
          </a:p>
        </p:txBody>
      </p:sp>
      <p:sp>
        <p:nvSpPr>
          <p:cNvPr id="3" name="内容占位符 2"/>
          <p:cNvSpPr>
            <a:spLocks noGrp="1"/>
          </p:cNvSpPr>
          <p:nvPr>
            <p:ph idx="1"/>
          </p:nvPr>
        </p:nvSpPr>
        <p:spPr/>
        <p:txBody>
          <a:bodyPr/>
          <a:lstStyle/>
          <a:p>
            <a:r>
              <a:rPr lang="zh-CN" altLang="en-US" dirty="0" smtClean="0"/>
              <a:t>下图简要描述了集合框架的组成：</a:t>
            </a:r>
            <a:endParaRPr lang="zh-CN" altLang="en-US" dirty="0"/>
          </a:p>
        </p:txBody>
      </p:sp>
      <p:sp>
        <p:nvSpPr>
          <p:cNvPr id="6" name="圆角矩形 5"/>
          <p:cNvSpPr/>
          <p:nvPr/>
        </p:nvSpPr>
        <p:spPr>
          <a:xfrm>
            <a:off x="6391812" y="690205"/>
            <a:ext cx="2205111" cy="651590"/>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Iterator</a:t>
            </a:r>
            <a:endParaRPr lang="zh-CN" altLang="en-US" sz="2000" dirty="0">
              <a:latin typeface="微软雅黑" panose="020B0503020204020204" pitchFamily="34" charset="-122"/>
              <a:ea typeface="微软雅黑" panose="020B0503020204020204" pitchFamily="34" charset="-122"/>
            </a:endParaRPr>
          </a:p>
        </p:txBody>
      </p:sp>
      <p:sp>
        <p:nvSpPr>
          <p:cNvPr id="13" name="圆角矩形 12"/>
          <p:cNvSpPr/>
          <p:nvPr/>
        </p:nvSpPr>
        <p:spPr>
          <a:xfrm>
            <a:off x="6391812" y="1896220"/>
            <a:ext cx="2205111" cy="651590"/>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latin typeface="微软雅黑" panose="020B0503020204020204" pitchFamily="34" charset="-122"/>
                <a:ea typeface="微软雅黑" panose="020B0503020204020204" pitchFamily="34" charset="-122"/>
              </a:rPr>
              <a:t>ListIterator</a:t>
            </a: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8913034" y="1958581"/>
            <a:ext cx="2205111" cy="651590"/>
          </a:xfrm>
          <a:prstGeom prst="round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Map</a:t>
            </a:r>
            <a:endParaRPr lang="zh-CN" altLang="en-US" sz="2000" dirty="0">
              <a:latin typeface="微软雅黑" panose="020B0503020204020204" pitchFamily="34" charset="-122"/>
              <a:ea typeface="微软雅黑" panose="020B0503020204020204" pitchFamily="34" charset="-122"/>
            </a:endParaRPr>
          </a:p>
        </p:txBody>
      </p:sp>
      <p:sp>
        <p:nvSpPr>
          <p:cNvPr id="15" name="圆角矩形 14"/>
          <p:cNvSpPr/>
          <p:nvPr/>
        </p:nvSpPr>
        <p:spPr>
          <a:xfrm>
            <a:off x="7631723" y="3342272"/>
            <a:ext cx="1490134" cy="651590"/>
          </a:xfrm>
          <a:prstGeom prst="round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latin typeface="微软雅黑" panose="020B0503020204020204" pitchFamily="34" charset="-122"/>
                <a:ea typeface="微软雅黑" panose="020B0503020204020204" pitchFamily="34" charset="-122"/>
              </a:rPr>
              <a:t>HashMap</a:t>
            </a:r>
            <a:endParaRPr lang="zh-CN" altLang="en-US" sz="2000" dirty="0">
              <a:latin typeface="微软雅黑" panose="020B0503020204020204" pitchFamily="34" charset="-122"/>
              <a:ea typeface="微软雅黑" panose="020B0503020204020204" pitchFamily="34" charset="-122"/>
            </a:endParaRPr>
          </a:p>
        </p:txBody>
      </p:sp>
      <p:sp>
        <p:nvSpPr>
          <p:cNvPr id="17" name="圆角矩形 16"/>
          <p:cNvSpPr/>
          <p:nvPr/>
        </p:nvSpPr>
        <p:spPr>
          <a:xfrm>
            <a:off x="9622331" y="3342272"/>
            <a:ext cx="1490134" cy="651590"/>
          </a:xfrm>
          <a:prstGeom prst="round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latin typeface="微软雅黑" panose="020B0503020204020204" pitchFamily="34" charset="-122"/>
                <a:ea typeface="微软雅黑" panose="020B0503020204020204" pitchFamily="34" charset="-122"/>
              </a:rPr>
              <a:t>TreeMap</a:t>
            </a:r>
            <a:endParaRPr lang="zh-CN" altLang="en-US" sz="2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7251374" y="4572088"/>
            <a:ext cx="2250832" cy="651590"/>
          </a:xfrm>
          <a:prstGeom prst="round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latin typeface="微软雅黑" panose="020B0503020204020204" pitchFamily="34" charset="-122"/>
                <a:ea typeface="微软雅黑" panose="020B0503020204020204" pitchFamily="34" charset="-122"/>
              </a:rPr>
              <a:t>LinkedHashMap</a:t>
            </a:r>
            <a:endParaRPr lang="zh-CN" altLang="en-US" sz="2000" dirty="0">
              <a:latin typeface="微软雅黑" panose="020B0503020204020204" pitchFamily="34" charset="-122"/>
              <a:ea typeface="微软雅黑" panose="020B0503020204020204" pitchFamily="34" charset="-122"/>
            </a:endParaRPr>
          </a:p>
        </p:txBody>
      </p:sp>
      <p:grpSp>
        <p:nvGrpSpPr>
          <p:cNvPr id="35" name="组合 34"/>
          <p:cNvGrpSpPr/>
          <p:nvPr/>
        </p:nvGrpSpPr>
        <p:grpSpPr>
          <a:xfrm>
            <a:off x="851372" y="1958581"/>
            <a:ext cx="5877970" cy="4676885"/>
            <a:chOff x="251533" y="1874977"/>
            <a:chExt cx="5877970" cy="4676885"/>
          </a:xfrm>
        </p:grpSpPr>
        <p:sp>
          <p:nvSpPr>
            <p:cNvPr id="7" name="圆角矩形 6"/>
            <p:cNvSpPr/>
            <p:nvPr/>
          </p:nvSpPr>
          <p:spPr>
            <a:xfrm>
              <a:off x="3010487" y="1874977"/>
              <a:ext cx="2205111" cy="651590"/>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Collection</a:t>
              </a:r>
              <a:endParaRPr lang="zh-CN" altLang="en-US" sz="2000" dirty="0">
                <a:latin typeface="微软雅黑" panose="020B0503020204020204" pitchFamily="34" charset="-122"/>
                <a:ea typeface="微软雅黑" panose="020B0503020204020204" pitchFamily="34" charset="-122"/>
              </a:endParaRPr>
            </a:p>
          </p:txBody>
        </p:sp>
        <p:sp>
          <p:nvSpPr>
            <p:cNvPr id="8" name="圆角矩形 7"/>
            <p:cNvSpPr/>
            <p:nvPr/>
          </p:nvSpPr>
          <p:spPr>
            <a:xfrm>
              <a:off x="1859753" y="3236762"/>
              <a:ext cx="1502490" cy="651590"/>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Set</a:t>
              </a:r>
              <a:endParaRPr lang="zh-CN" altLang="en-US" sz="2000" dirty="0">
                <a:latin typeface="微软雅黑" panose="020B0503020204020204" pitchFamily="34" charset="-122"/>
                <a:ea typeface="微软雅黑" panose="020B0503020204020204" pitchFamily="34" charset="-122"/>
              </a:endParaRPr>
            </a:p>
          </p:txBody>
        </p:sp>
        <p:sp>
          <p:nvSpPr>
            <p:cNvPr id="9" name="圆角矩形 8"/>
            <p:cNvSpPr/>
            <p:nvPr/>
          </p:nvSpPr>
          <p:spPr>
            <a:xfrm>
              <a:off x="4686837" y="3236762"/>
              <a:ext cx="1442666" cy="651590"/>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List</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546980" y="4466578"/>
              <a:ext cx="1636779" cy="651590"/>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latin typeface="微软雅黑" panose="020B0503020204020204" pitchFamily="34" charset="-122"/>
                  <a:ea typeface="微软雅黑" panose="020B0503020204020204" pitchFamily="34" charset="-122"/>
                </a:rPr>
                <a:t>HashSet</a:t>
              </a:r>
              <a:endParaRPr lang="zh-CN" altLang="en-US" sz="2000" dirty="0">
                <a:latin typeface="微软雅黑" panose="020B0503020204020204" pitchFamily="34" charset="-122"/>
                <a:ea typeface="微软雅黑" panose="020B0503020204020204" pitchFamily="34" charset="-122"/>
              </a:endParaRPr>
            </a:p>
          </p:txBody>
        </p:sp>
        <p:sp>
          <p:nvSpPr>
            <p:cNvPr id="11" name="圆角矩形 10"/>
            <p:cNvSpPr/>
            <p:nvPr/>
          </p:nvSpPr>
          <p:spPr>
            <a:xfrm>
              <a:off x="2973282" y="4466578"/>
              <a:ext cx="1636779" cy="651590"/>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latin typeface="微软雅黑" panose="020B0503020204020204" pitchFamily="34" charset="-122"/>
                  <a:ea typeface="微软雅黑" panose="020B0503020204020204" pitchFamily="34" charset="-122"/>
                </a:rPr>
                <a:t>TreeSet</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251533" y="5900272"/>
              <a:ext cx="2227672" cy="651590"/>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latin typeface="微软雅黑" panose="020B0503020204020204" pitchFamily="34" charset="-122"/>
                  <a:ea typeface="微软雅黑" panose="020B0503020204020204" pitchFamily="34" charset="-122"/>
                </a:rPr>
                <a:t>LinkedHashSet</a:t>
              </a:r>
              <a:endParaRPr lang="zh-CN" altLang="en-US" sz="2000" dirty="0">
                <a:latin typeface="微软雅黑" panose="020B0503020204020204" pitchFamily="34" charset="-122"/>
                <a:ea typeface="微软雅黑" panose="020B0503020204020204" pitchFamily="34" charset="-122"/>
              </a:endParaRPr>
            </a:p>
          </p:txBody>
        </p:sp>
        <p:cxnSp>
          <p:nvCxnSpPr>
            <p:cNvPr id="22" name="肘形连接符 21"/>
            <p:cNvCxnSpPr>
              <a:stCxn id="7" idx="2"/>
              <a:endCxn id="8" idx="0"/>
            </p:cNvCxnSpPr>
            <p:nvPr/>
          </p:nvCxnSpPr>
          <p:spPr>
            <a:xfrm rot="5400000">
              <a:off x="3006924" y="2130642"/>
              <a:ext cx="710195" cy="1502045"/>
            </a:xfrm>
            <a:prstGeom prst="bentConnector3">
              <a:avLst/>
            </a:prstGeom>
            <a:ln w="50800">
              <a:solidFill>
                <a:srgbClr val="276A8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7" idx="2"/>
              <a:endCxn id="9" idx="0"/>
            </p:cNvCxnSpPr>
            <p:nvPr/>
          </p:nvCxnSpPr>
          <p:spPr>
            <a:xfrm rot="16200000" flipH="1">
              <a:off x="4405509" y="2234100"/>
              <a:ext cx="710195" cy="1295127"/>
            </a:xfrm>
            <a:prstGeom prst="bentConnector3">
              <a:avLst>
                <a:gd name="adj1" fmla="val 50000"/>
              </a:avLst>
            </a:prstGeom>
            <a:ln w="50800">
              <a:solidFill>
                <a:srgbClr val="276A8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8" idx="2"/>
              <a:endCxn id="10" idx="0"/>
            </p:cNvCxnSpPr>
            <p:nvPr/>
          </p:nvCxnSpPr>
          <p:spPr>
            <a:xfrm rot="5400000">
              <a:off x="1699071" y="3554651"/>
              <a:ext cx="578226" cy="1245628"/>
            </a:xfrm>
            <a:prstGeom prst="bentConnector3">
              <a:avLst>
                <a:gd name="adj1" fmla="val 50000"/>
              </a:avLst>
            </a:prstGeom>
            <a:ln w="50800">
              <a:solidFill>
                <a:srgbClr val="276A8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 idx="2"/>
              <a:endCxn id="11" idx="0"/>
            </p:cNvCxnSpPr>
            <p:nvPr/>
          </p:nvCxnSpPr>
          <p:spPr>
            <a:xfrm rot="16200000" flipH="1">
              <a:off x="2912222" y="3587128"/>
              <a:ext cx="578226" cy="1180674"/>
            </a:xfrm>
            <a:prstGeom prst="bentConnector3">
              <a:avLst>
                <a:gd name="adj1" fmla="val 50000"/>
              </a:avLst>
            </a:prstGeom>
            <a:ln w="50800">
              <a:solidFill>
                <a:srgbClr val="276A8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0" idx="2"/>
              <a:endCxn id="12" idx="0"/>
            </p:cNvCxnSpPr>
            <p:nvPr/>
          </p:nvCxnSpPr>
          <p:spPr>
            <a:xfrm flipH="1">
              <a:off x="1365369" y="5118168"/>
              <a:ext cx="1" cy="782104"/>
            </a:xfrm>
            <a:prstGeom prst="straightConnector1">
              <a:avLst/>
            </a:prstGeom>
            <a:ln w="50800">
              <a:solidFill>
                <a:srgbClr val="276A8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直接箭头连接符 35"/>
          <p:cNvCxnSpPr>
            <a:stCxn id="6" idx="2"/>
            <a:endCxn id="13" idx="0"/>
          </p:cNvCxnSpPr>
          <p:nvPr/>
        </p:nvCxnSpPr>
        <p:spPr>
          <a:xfrm>
            <a:off x="7494368" y="1341795"/>
            <a:ext cx="0" cy="554425"/>
          </a:xfrm>
          <a:prstGeom prst="straightConnector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6" idx="2"/>
            <a:endCxn id="7" idx="0"/>
          </p:cNvCxnSpPr>
          <p:nvPr/>
        </p:nvCxnSpPr>
        <p:spPr>
          <a:xfrm rot="5400000">
            <a:off x="5795232" y="259445"/>
            <a:ext cx="616786" cy="2781486"/>
          </a:xfrm>
          <a:prstGeom prst="bentConnector3">
            <a:avLst>
              <a:gd name="adj1" fmla="val 50000"/>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6" idx="2"/>
            <a:endCxn id="14" idx="0"/>
          </p:cNvCxnSpPr>
          <p:nvPr/>
        </p:nvCxnSpPr>
        <p:spPr>
          <a:xfrm rot="16200000" flipH="1">
            <a:off x="8446586" y="389577"/>
            <a:ext cx="616786" cy="2521222"/>
          </a:xfrm>
          <a:prstGeom prst="bentConnector3">
            <a:avLst>
              <a:gd name="adj1" fmla="val 50000"/>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p:cNvCxnSpPr>
            <a:stCxn id="13" idx="2"/>
            <a:endCxn id="9" idx="3"/>
          </p:cNvCxnSpPr>
          <p:nvPr/>
        </p:nvCxnSpPr>
        <p:spPr>
          <a:xfrm rot="5400000">
            <a:off x="6562680" y="2714472"/>
            <a:ext cx="1098351" cy="765026"/>
          </a:xfrm>
          <a:prstGeom prst="bentConnector2">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14" idx="2"/>
            <a:endCxn id="15" idx="0"/>
          </p:cNvCxnSpPr>
          <p:nvPr/>
        </p:nvCxnSpPr>
        <p:spPr>
          <a:xfrm rot="5400000">
            <a:off x="8830140" y="2156821"/>
            <a:ext cx="732101" cy="1638800"/>
          </a:xfrm>
          <a:prstGeom prst="bentConnector3">
            <a:avLst>
              <a:gd name="adj1" fmla="val 50000"/>
            </a:avLst>
          </a:prstGeom>
          <a:ln w="50800">
            <a:solidFill>
              <a:srgbClr val="E54958"/>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14" idx="2"/>
            <a:endCxn id="17" idx="0"/>
          </p:cNvCxnSpPr>
          <p:nvPr/>
        </p:nvCxnSpPr>
        <p:spPr>
          <a:xfrm rot="16200000" flipH="1">
            <a:off x="9825444" y="2800317"/>
            <a:ext cx="732101" cy="351808"/>
          </a:xfrm>
          <a:prstGeom prst="bentConnector3">
            <a:avLst>
              <a:gd name="adj1" fmla="val 50000"/>
            </a:avLst>
          </a:prstGeom>
          <a:ln w="50800">
            <a:solidFill>
              <a:srgbClr val="E54958"/>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15" idx="2"/>
            <a:endCxn id="19" idx="0"/>
          </p:cNvCxnSpPr>
          <p:nvPr/>
        </p:nvCxnSpPr>
        <p:spPr>
          <a:xfrm>
            <a:off x="8376790" y="3993862"/>
            <a:ext cx="0" cy="578226"/>
          </a:xfrm>
          <a:prstGeom prst="straightConnector1">
            <a:avLst/>
          </a:prstGeom>
          <a:ln w="50800">
            <a:solidFill>
              <a:srgbClr val="E54958"/>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8692737" y="1223198"/>
            <a:ext cx="161893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映射关系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7634174" y="2963475"/>
            <a:ext cx="161893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无序</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10488912" y="2926719"/>
            <a:ext cx="69302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排序</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8443643" y="4141154"/>
            <a:ext cx="161893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保持顺序</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1827576" y="2898693"/>
            <a:ext cx="161893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无序不重复</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4642599" y="2963475"/>
            <a:ext cx="26485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有序可重复，有索引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1122314" y="4156330"/>
            <a:ext cx="161893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无序</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4432635" y="4167116"/>
            <a:ext cx="161893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需要排序</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812744" y="5560822"/>
            <a:ext cx="161893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保持顺序</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1573686"/>
      </p:ext>
    </p:extLst>
  </p:cSld>
  <p:clrMapOvr>
    <a:masterClrMapping/>
  </p:clrMapOvr>
  <p:transition spd="slow">
    <p:push dir="u"/>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Collection</a:t>
            </a:r>
            <a:r>
              <a:rPr lang="zh-CN" altLang="en-US" dirty="0"/>
              <a:t>接口</a:t>
            </a:r>
          </a:p>
        </p:txBody>
      </p:sp>
      <p:sp>
        <p:nvSpPr>
          <p:cNvPr id="3" name="内容占位符 2"/>
          <p:cNvSpPr>
            <a:spLocks noGrp="1"/>
          </p:cNvSpPr>
          <p:nvPr>
            <p:ph idx="1"/>
          </p:nvPr>
        </p:nvSpPr>
        <p:spPr/>
        <p:txBody>
          <a:bodyPr>
            <a:normAutofit fontScale="92500" lnSpcReduction="10000"/>
          </a:bodyPr>
          <a:lstStyle/>
          <a:p>
            <a:r>
              <a:rPr lang="en-US" altLang="zh-CN" dirty="0"/>
              <a:t>Collection</a:t>
            </a:r>
            <a:r>
              <a:rPr lang="zh-CN" altLang="en-US" dirty="0"/>
              <a:t>接口是最基本的集合接口，它不提供直接的实现，</a:t>
            </a:r>
            <a:r>
              <a:rPr lang="en-US" altLang="zh-CN" dirty="0" err="1" smtClean="0"/>
              <a:t>JavaSDK</a:t>
            </a:r>
            <a:r>
              <a:rPr lang="zh-CN" altLang="en-US" dirty="0"/>
              <a:t>提供的类都是继承自</a:t>
            </a:r>
            <a:r>
              <a:rPr lang="en-US" altLang="zh-CN" dirty="0"/>
              <a:t>Collection</a:t>
            </a:r>
            <a:r>
              <a:rPr lang="zh-CN" altLang="en-US" dirty="0"/>
              <a:t>的“子接口”如</a:t>
            </a:r>
            <a:r>
              <a:rPr lang="en-US" altLang="zh-CN" dirty="0"/>
              <a:t>List</a:t>
            </a:r>
            <a:r>
              <a:rPr lang="zh-CN" altLang="en-US" dirty="0"/>
              <a:t>和</a:t>
            </a:r>
            <a:r>
              <a:rPr lang="en-US" altLang="zh-CN" dirty="0"/>
              <a:t>Set</a:t>
            </a:r>
            <a:r>
              <a:rPr lang="zh-CN" altLang="en-US" dirty="0"/>
              <a:t>。</a:t>
            </a:r>
            <a:r>
              <a:rPr lang="en-US" altLang="zh-CN" dirty="0"/>
              <a:t>Collection</a:t>
            </a:r>
            <a:r>
              <a:rPr lang="zh-CN" altLang="en-US" dirty="0"/>
              <a:t>所代表的是一种规则，它所包含的元素都必须遵循一条或者多条规则。如有些允许重复而有些则不能重复、有些必须要按照顺序插入而有些则是散列，有些支持排序但是有些则不</a:t>
            </a:r>
            <a:r>
              <a:rPr lang="zh-CN" altLang="en-US" dirty="0" smtClean="0"/>
              <a:t>支持</a:t>
            </a:r>
            <a:endParaRPr lang="zh-CN" altLang="en-US" dirty="0"/>
          </a:p>
          <a:p>
            <a:r>
              <a:rPr lang="zh-CN" altLang="en-US" dirty="0" smtClean="0"/>
              <a:t>在</a:t>
            </a:r>
            <a:r>
              <a:rPr lang="en-US" altLang="zh-CN" dirty="0" smtClean="0"/>
              <a:t>Java</a:t>
            </a:r>
            <a:r>
              <a:rPr lang="zh-CN" altLang="en-US" dirty="0" smtClean="0"/>
              <a:t>中所有实现了</a:t>
            </a:r>
            <a:r>
              <a:rPr lang="en-US" altLang="zh-CN" dirty="0" smtClean="0"/>
              <a:t>Collection</a:t>
            </a:r>
            <a:r>
              <a:rPr lang="zh-CN" altLang="en-US" dirty="0" smtClean="0"/>
              <a:t>接口的类都应该提供两套标准的构造函数，一个是无参，用于创建一个空的</a:t>
            </a:r>
            <a:r>
              <a:rPr lang="en-US" altLang="zh-CN" dirty="0" smtClean="0"/>
              <a:t>Collection</a:t>
            </a:r>
            <a:r>
              <a:rPr lang="zh-CN" altLang="en-US" dirty="0" smtClean="0"/>
              <a:t>，一个是带有</a:t>
            </a:r>
            <a:r>
              <a:rPr lang="en-US" altLang="zh-CN" dirty="0" smtClean="0"/>
              <a:t>Collection</a:t>
            </a:r>
            <a:r>
              <a:rPr lang="zh-CN" altLang="en-US" dirty="0" smtClean="0"/>
              <a:t>参数的有参构造函数，用于创建一个新的</a:t>
            </a:r>
            <a:r>
              <a:rPr lang="en-US" altLang="zh-CN" dirty="0" smtClean="0"/>
              <a:t>Collection</a:t>
            </a:r>
            <a:r>
              <a:rPr lang="zh-CN" altLang="en-US" dirty="0" smtClean="0"/>
              <a:t>，这个新的</a:t>
            </a:r>
            <a:r>
              <a:rPr lang="en-US" altLang="zh-CN" dirty="0" smtClean="0"/>
              <a:t>Collection</a:t>
            </a:r>
            <a:r>
              <a:rPr lang="zh-CN" altLang="en-US" dirty="0" smtClean="0"/>
              <a:t>与传入进来的</a:t>
            </a:r>
            <a:r>
              <a:rPr lang="en-US" altLang="zh-CN" dirty="0" smtClean="0"/>
              <a:t>Collection</a:t>
            </a:r>
            <a:r>
              <a:rPr lang="zh-CN" altLang="en-US" dirty="0" smtClean="0"/>
              <a:t>具备相同的元素</a:t>
            </a:r>
          </a:p>
          <a:p>
            <a:endParaRPr lang="zh-CN" altLang="en-US" dirty="0"/>
          </a:p>
        </p:txBody>
      </p:sp>
    </p:spTree>
    <p:extLst>
      <p:ext uri="{BB962C8B-B14F-4D97-AF65-F5344CB8AC3E}">
        <p14:creationId xmlns:p14="http://schemas.microsoft.com/office/powerpoint/2010/main" val="1861415048"/>
      </p:ext>
    </p:extLst>
  </p:cSld>
  <p:clrMapOvr>
    <a:masterClrMapping/>
  </p:clrMapOvr>
  <p:transition spd="slow">
    <p:push dir="u"/>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smtClean="0"/>
              <a:t>：</a:t>
            </a:r>
            <a:r>
              <a:rPr lang="en-US" altLang="zh-CN" dirty="0" smtClean="0"/>
              <a:t>Collection</a:t>
            </a:r>
            <a:r>
              <a:rPr lang="zh-CN" altLang="en-US" dirty="0"/>
              <a:t>重要</a:t>
            </a:r>
            <a:r>
              <a:rPr lang="zh-CN" altLang="en-US" dirty="0" smtClean="0"/>
              <a:t>方法</a:t>
            </a:r>
            <a:endParaRPr lang="zh-CN" altLang="en-US" dirty="0"/>
          </a:p>
        </p:txBody>
      </p:sp>
      <p:sp>
        <p:nvSpPr>
          <p:cNvPr id="3" name="内容占位符 2"/>
          <p:cNvSpPr>
            <a:spLocks noGrp="1"/>
          </p:cNvSpPr>
          <p:nvPr>
            <p:ph idx="1"/>
          </p:nvPr>
        </p:nvSpPr>
        <p:spPr/>
        <p:txBody>
          <a:bodyPr/>
          <a:lstStyle/>
          <a:p>
            <a:r>
              <a:rPr lang="en-US" altLang="zh-CN" dirty="0" smtClean="0"/>
              <a:t>Collection</a:t>
            </a:r>
            <a:r>
              <a:rPr lang="zh-CN" altLang="en-US" dirty="0" smtClean="0"/>
              <a:t>接口为集合提供一些统一的访问接口（泛型接口），覆盖了向集合中添加元素、删除元素、以及协助对集合进行遍历访问的相关方法：</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897828056"/>
              </p:ext>
            </p:extLst>
          </p:nvPr>
        </p:nvGraphicFramePr>
        <p:xfrm>
          <a:off x="186571" y="2333195"/>
          <a:ext cx="11792069" cy="2580640"/>
        </p:xfrm>
        <a:graphic>
          <a:graphicData uri="http://schemas.openxmlformats.org/drawingml/2006/table">
            <a:tbl>
              <a:tblPr firstRow="1" bandRow="1">
                <a:tableStyleId>{93296810-A885-4BE3-A3E7-6D5BEEA58F35}</a:tableStyleId>
              </a:tblPr>
              <a:tblGrid>
                <a:gridCol w="4173100"/>
                <a:gridCol w="7618969"/>
              </a:tblGrid>
              <a:tr h="370840">
                <a:tc>
                  <a:txBody>
                    <a:bodyPr/>
                    <a:lstStyle/>
                    <a:p>
                      <a:pPr algn="ctr"/>
                      <a:r>
                        <a:rPr lang="zh-CN" altLang="en-US" sz="2400" dirty="0" smtClean="0">
                          <a:latin typeface="微软雅黑" panose="020B0503020204020204" pitchFamily="34" charset="-122"/>
                          <a:ea typeface="微软雅黑" panose="020B0503020204020204" pitchFamily="34" charset="-122"/>
                        </a:rPr>
                        <a:t>方法</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功能</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add(E e)</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确保此</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包含指定的元素</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addAll</a:t>
                      </a:r>
                      <a:r>
                        <a:rPr lang="en-US" altLang="zh-CN" dirty="0" smtClean="0">
                          <a:latin typeface="微软雅黑" panose="020B0503020204020204" pitchFamily="34" charset="-122"/>
                          <a:ea typeface="微软雅黑" panose="020B0503020204020204" pitchFamily="34" charset="-122"/>
                        </a:rPr>
                        <a:t>(Collection&lt;?</a:t>
                      </a:r>
                      <a:r>
                        <a:rPr lang="en-US" altLang="zh-CN" dirty="0" err="1" smtClean="0">
                          <a:latin typeface="微软雅黑" panose="020B0503020204020204" pitchFamily="34" charset="-122"/>
                          <a:ea typeface="微软雅黑" panose="020B0503020204020204" pitchFamily="34" charset="-122"/>
                        </a:rPr>
                        <a:t>extendsE</a:t>
                      </a:r>
                      <a:r>
                        <a:rPr lang="en-US" altLang="zh-CN" dirty="0" smtClean="0">
                          <a:latin typeface="微软雅黑" panose="020B0503020204020204" pitchFamily="34" charset="-122"/>
                          <a:ea typeface="微软雅黑" panose="020B0503020204020204" pitchFamily="34" charset="-122"/>
                        </a:rPr>
                        <a:t>&gt; c)</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将指定</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中的所有元素都添加到此</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中</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void clear()</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移除此</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中的所有元素</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contains(Object o)</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如果此</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包含指定的元素，则返回</a:t>
                      </a:r>
                      <a:r>
                        <a:rPr lang="en-US" altLang="zh-CN" dirty="0" smtClean="0">
                          <a:latin typeface="微软雅黑" panose="020B0503020204020204" pitchFamily="34" charset="-122"/>
                          <a:ea typeface="微软雅黑" panose="020B0503020204020204" pitchFamily="34" charset="-122"/>
                        </a:rPr>
                        <a:t>true</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containsAll</a:t>
                      </a:r>
                      <a:r>
                        <a:rPr lang="en-US" altLang="zh-CN" dirty="0" smtClean="0">
                          <a:latin typeface="微软雅黑" panose="020B0503020204020204" pitchFamily="34" charset="-122"/>
                          <a:ea typeface="微软雅黑" panose="020B0503020204020204" pitchFamily="34" charset="-122"/>
                        </a:rPr>
                        <a:t>(Collection&lt;?&gt; c)</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如果此</a:t>
                      </a:r>
                      <a:r>
                        <a:rPr lang="en-US" altLang="zh-CN" sz="1800" kern="1200" dirty="0" smtClean="0">
                          <a:effectLst/>
                          <a:latin typeface="微软雅黑" panose="020B0503020204020204" pitchFamily="34" charset="-122"/>
                          <a:ea typeface="微软雅黑" panose="020B0503020204020204" pitchFamily="34" charset="-122"/>
                        </a:rPr>
                        <a:t>collection</a:t>
                      </a:r>
                      <a:r>
                        <a:rPr lang="zh-CN" altLang="en-US" sz="1800" kern="1200" dirty="0" smtClean="0">
                          <a:effectLst/>
                          <a:latin typeface="微软雅黑" panose="020B0503020204020204" pitchFamily="34" charset="-122"/>
                          <a:ea typeface="微软雅黑" panose="020B0503020204020204" pitchFamily="34" charset="-122"/>
                        </a:rPr>
                        <a:t>包含指定</a:t>
                      </a:r>
                      <a:r>
                        <a:rPr lang="en-US" altLang="zh-CN" sz="1800" kern="1200" dirty="0" smtClean="0">
                          <a:effectLst/>
                          <a:latin typeface="微软雅黑" panose="020B0503020204020204" pitchFamily="34" charset="-122"/>
                          <a:ea typeface="微软雅黑" panose="020B0503020204020204" pitchFamily="34" charset="-122"/>
                        </a:rPr>
                        <a:t>collection</a:t>
                      </a:r>
                      <a:r>
                        <a:rPr lang="zh-CN" altLang="en-US" sz="1800" kern="1200" dirty="0" smtClean="0">
                          <a:effectLst/>
                          <a:latin typeface="微软雅黑" panose="020B0503020204020204" pitchFamily="34" charset="-122"/>
                          <a:ea typeface="微软雅黑" panose="020B0503020204020204" pitchFamily="34" charset="-122"/>
                        </a:rPr>
                        <a:t>中的所有元素，则返回</a:t>
                      </a:r>
                      <a:r>
                        <a:rPr lang="en-US" altLang="zh-CN" dirty="0" smtClean="0">
                          <a:latin typeface="微软雅黑" panose="020B0503020204020204" pitchFamily="34" charset="-122"/>
                          <a:ea typeface="微软雅黑" panose="020B0503020204020204" pitchFamily="34" charset="-122"/>
                        </a:rPr>
                        <a:t>true</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3977801531"/>
      </p:ext>
    </p:extLst>
  </p:cSld>
  <p:clrMapOvr>
    <a:masterClrMapping/>
  </p:clrMapOvr>
  <p:transition spd="slow">
    <p:push dir="u"/>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Collection</a:t>
            </a:r>
            <a:r>
              <a:rPr lang="zh-CN" altLang="en-US" dirty="0"/>
              <a:t>重要方法</a:t>
            </a:r>
          </a:p>
        </p:txBody>
      </p:sp>
      <p:sp>
        <p:nvSpPr>
          <p:cNvPr id="5" name="内容占位符 2"/>
          <p:cNvSpPr txBox="1">
            <a:spLocks/>
          </p:cNvSpPr>
          <p:nvPr/>
        </p:nvSpPr>
        <p:spPr>
          <a:xfrm>
            <a:off x="186570" y="899047"/>
            <a:ext cx="11792070" cy="54489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smtClean="0"/>
              <a:t>Colleciton</a:t>
            </a:r>
            <a:r>
              <a:rPr lang="zh-CN" altLang="en-US" dirty="0" smtClean="0"/>
              <a:t>相关方法续：</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4493605"/>
              </p:ext>
            </p:extLst>
          </p:nvPr>
        </p:nvGraphicFramePr>
        <p:xfrm>
          <a:off x="186571" y="1638397"/>
          <a:ext cx="11792069" cy="2839720"/>
        </p:xfrm>
        <a:graphic>
          <a:graphicData uri="http://schemas.openxmlformats.org/drawingml/2006/table">
            <a:tbl>
              <a:tblPr firstRow="1" bandRow="1">
                <a:tableStyleId>{93296810-A885-4BE3-A3E7-6D5BEEA58F35}</a:tableStyleId>
              </a:tblPr>
              <a:tblGrid>
                <a:gridCol w="4173100"/>
                <a:gridCol w="7618969"/>
              </a:tblGrid>
              <a:tr h="370840">
                <a:tc>
                  <a:txBody>
                    <a:bodyPr/>
                    <a:lstStyle/>
                    <a:p>
                      <a:pPr algn="ctr"/>
                      <a:r>
                        <a:rPr lang="zh-CN" altLang="en-US" sz="2400" dirty="0" smtClean="0">
                          <a:latin typeface="微软雅黑" panose="020B0503020204020204" pitchFamily="34" charset="-122"/>
                          <a:ea typeface="微软雅黑" panose="020B0503020204020204" pitchFamily="34" charset="-122"/>
                        </a:rPr>
                        <a:t>方法</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功能</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isEmpty</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如果此</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不包含元素，则返回</a:t>
                      </a:r>
                      <a:r>
                        <a:rPr lang="en-US" altLang="zh-CN" dirty="0" smtClean="0">
                          <a:latin typeface="微软雅黑" panose="020B0503020204020204" pitchFamily="34" charset="-122"/>
                          <a:ea typeface="微软雅黑" panose="020B0503020204020204" pitchFamily="34" charset="-122"/>
                        </a:rPr>
                        <a:t>true</a:t>
                      </a:r>
                      <a:endParaRPr lang="zh-CN" altLang="en-US" dirty="0">
                        <a:latin typeface="微软雅黑" panose="020B0503020204020204" pitchFamily="34" charset="-122"/>
                        <a:ea typeface="微软雅黑" panose="020B0503020204020204" pitchFamily="34" charset="-122"/>
                      </a:endParaRPr>
                    </a:p>
                  </a:txBody>
                  <a:tcPr/>
                </a:tc>
              </a:tr>
              <a:tr h="0">
                <a:tc>
                  <a:txBody>
                    <a:bodyPr/>
                    <a:lstStyle/>
                    <a:p>
                      <a:r>
                        <a:rPr lang="en-US" altLang="zh-CN" dirty="0" smtClean="0">
                          <a:latin typeface="微软雅黑" panose="020B0503020204020204" pitchFamily="34" charset="-122"/>
                          <a:ea typeface="微软雅黑" panose="020B0503020204020204" pitchFamily="34" charset="-122"/>
                        </a:rPr>
                        <a:t>Iterator&lt;E&gt; iterator()</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返回在此</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的元素上进行迭代的迭代器（继承自</a:t>
                      </a:r>
                      <a:r>
                        <a:rPr lang="en-US" altLang="zh-CN" dirty="0" err="1" smtClean="0">
                          <a:latin typeface="微软雅黑" panose="020B0503020204020204" pitchFamily="34" charset="-122"/>
                          <a:ea typeface="微软雅黑" panose="020B0503020204020204" pitchFamily="34" charset="-122"/>
                        </a:rPr>
                        <a:t>Iterable</a:t>
                      </a:r>
                      <a:r>
                        <a:rPr lang="en-US" altLang="zh-CN" dirty="0" smtClean="0">
                          <a:latin typeface="微软雅黑" panose="020B0503020204020204" pitchFamily="34" charset="-122"/>
                          <a:ea typeface="微软雅黑" panose="020B0503020204020204" pitchFamily="34" charset="-122"/>
                        </a:rPr>
                        <a:t>&lt;E&gt;</a:t>
                      </a:r>
                      <a:r>
                        <a:rPr lang="zh-CN" altLang="en-US" dirty="0" smtClean="0">
                          <a:latin typeface="微软雅黑" panose="020B0503020204020204" pitchFamily="34" charset="-122"/>
                          <a:ea typeface="微软雅黑" panose="020B0503020204020204" pitchFamily="34" charset="-122"/>
                        </a:rPr>
                        <a:t>，是能够使用增强型</a:t>
                      </a:r>
                      <a:r>
                        <a:rPr lang="en-US" altLang="zh-CN" dirty="0" smtClean="0">
                          <a:latin typeface="微软雅黑" panose="020B0503020204020204" pitchFamily="34" charset="-122"/>
                          <a:ea typeface="微软雅黑" panose="020B0503020204020204" pitchFamily="34" charset="-122"/>
                        </a:rPr>
                        <a:t>for</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forEach</a:t>
                      </a:r>
                      <a:r>
                        <a:rPr lang="zh-CN" altLang="en-US" dirty="0" smtClean="0">
                          <a:latin typeface="微软雅黑" panose="020B0503020204020204" pitchFamily="34" charset="-122"/>
                          <a:ea typeface="微软雅黑" panose="020B0503020204020204" pitchFamily="34" charset="-122"/>
                        </a:rPr>
                        <a:t>）循环的保证）</a:t>
                      </a:r>
                      <a:endParaRPr lang="zh-CN" altLang="en-US" dirty="0">
                        <a:latin typeface="微软雅黑" panose="020B0503020204020204" pitchFamily="34" charset="-122"/>
                        <a:ea typeface="微软雅黑" panose="020B0503020204020204" pitchFamily="34" charset="-122"/>
                      </a:endParaRPr>
                    </a:p>
                  </a:txBody>
                  <a:tcPr/>
                </a:tc>
              </a:tr>
              <a:tr h="291592">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remove(Object o)</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从此</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中移除指定元素的单个实例，如果存在的话</a:t>
                      </a:r>
                      <a:endParaRPr lang="zh-CN" altLang="en-US" dirty="0">
                        <a:latin typeface="微软雅黑" panose="020B0503020204020204" pitchFamily="34" charset="-122"/>
                        <a:ea typeface="微软雅黑" panose="020B0503020204020204" pitchFamily="34" charset="-122"/>
                      </a:endParaRPr>
                    </a:p>
                  </a:txBody>
                  <a:tcPr/>
                </a:tc>
              </a:tr>
              <a:tr h="217424">
                <a:tc>
                  <a:txBody>
                    <a:bodyPr/>
                    <a:lstStyle/>
                    <a:p>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size()</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返回此</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中的元素数</a:t>
                      </a:r>
                      <a:endParaRPr lang="zh-CN" altLang="en-US" dirty="0">
                        <a:latin typeface="微软雅黑" panose="020B0503020204020204" pitchFamily="34" charset="-122"/>
                        <a:ea typeface="微软雅黑" panose="020B0503020204020204" pitchFamily="34" charset="-122"/>
                      </a:endParaRPr>
                    </a:p>
                  </a:txBody>
                  <a:tcPr/>
                </a:tc>
              </a:tr>
              <a:tr h="143256">
                <a:tc>
                  <a:txBody>
                    <a:bodyPr/>
                    <a:lstStyle/>
                    <a:p>
                      <a:r>
                        <a:rPr lang="en-US" altLang="zh-CN" dirty="0" smtClean="0">
                          <a:latin typeface="微软雅黑" panose="020B0503020204020204" pitchFamily="34" charset="-122"/>
                          <a:ea typeface="微软雅黑" panose="020B0503020204020204" pitchFamily="34" charset="-122"/>
                        </a:rPr>
                        <a:t>&lt;T&gt; T[] </a:t>
                      </a:r>
                      <a:r>
                        <a:rPr lang="en-US" altLang="zh-CN" dirty="0" err="1" smtClean="0">
                          <a:latin typeface="微软雅黑" panose="020B0503020204020204" pitchFamily="34" charset="-122"/>
                          <a:ea typeface="微软雅黑" panose="020B0503020204020204" pitchFamily="34" charset="-122"/>
                        </a:rPr>
                        <a:t>toArray</a:t>
                      </a:r>
                      <a:r>
                        <a:rPr lang="en-US" altLang="zh-CN" dirty="0" smtClean="0">
                          <a:latin typeface="微软雅黑" panose="020B0503020204020204" pitchFamily="34" charset="-122"/>
                          <a:ea typeface="微软雅黑" panose="020B0503020204020204" pitchFamily="34" charset="-122"/>
                        </a:rPr>
                        <a:t>(T[] a)</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返回包含此</a:t>
                      </a:r>
                      <a:r>
                        <a:rPr lang="en-US" altLang="zh-CN" sz="1800" kern="1200" dirty="0" smtClean="0">
                          <a:effectLst/>
                          <a:latin typeface="微软雅黑" panose="020B0503020204020204" pitchFamily="34" charset="-122"/>
                          <a:ea typeface="微软雅黑" panose="020B0503020204020204" pitchFamily="34" charset="-122"/>
                        </a:rPr>
                        <a:t>collection</a:t>
                      </a:r>
                      <a:r>
                        <a:rPr lang="zh-CN" altLang="en-US" sz="1800" kern="1200" dirty="0" smtClean="0">
                          <a:effectLst/>
                          <a:latin typeface="微软雅黑" panose="020B0503020204020204" pitchFamily="34" charset="-122"/>
                          <a:ea typeface="微软雅黑" panose="020B0503020204020204" pitchFamily="34" charset="-122"/>
                        </a:rPr>
                        <a:t>中所有元素的数组；返回数组的运行时类型与指定数组的运行时类型相同</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2802922997"/>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en-US" altLang="zh-CN" dirty="0"/>
              <a:t>Collection</a:t>
            </a:r>
            <a:r>
              <a:rPr lang="zh-CN" altLang="en-US" dirty="0"/>
              <a:t>的</a:t>
            </a:r>
            <a:r>
              <a:rPr lang="zh-CN" altLang="en-US" dirty="0" smtClean="0"/>
              <a:t>遍历</a:t>
            </a:r>
            <a:endParaRPr lang="zh-CN" altLang="en-US" dirty="0"/>
          </a:p>
        </p:txBody>
      </p:sp>
      <p:sp>
        <p:nvSpPr>
          <p:cNvPr id="3" name="内容占位符 2"/>
          <p:cNvSpPr>
            <a:spLocks noGrp="1"/>
          </p:cNvSpPr>
          <p:nvPr>
            <p:ph idx="1"/>
          </p:nvPr>
        </p:nvSpPr>
        <p:spPr/>
        <p:txBody>
          <a:bodyPr/>
          <a:lstStyle/>
          <a:p>
            <a:r>
              <a:rPr lang="zh-CN" altLang="en-US" dirty="0" smtClean="0"/>
              <a:t>集合的通用遍历方法有以下几种：</a:t>
            </a:r>
            <a:endParaRPr lang="en-US" altLang="zh-CN" dirty="0" smtClean="0"/>
          </a:p>
          <a:p>
            <a:pPr lvl="1"/>
            <a:r>
              <a:rPr lang="zh-CN" altLang="en-US" dirty="0" smtClean="0"/>
              <a:t>使用</a:t>
            </a:r>
            <a:r>
              <a:rPr lang="zh-CN" altLang="en-US" b="1" dirty="0" smtClean="0">
                <a:solidFill>
                  <a:srgbClr val="C00000"/>
                </a:solidFill>
              </a:rPr>
              <a:t>增强型</a:t>
            </a:r>
            <a:r>
              <a:rPr lang="en-US" altLang="zh-CN" b="1" dirty="0" smtClean="0">
                <a:solidFill>
                  <a:srgbClr val="C00000"/>
                </a:solidFill>
              </a:rPr>
              <a:t>for(</a:t>
            </a:r>
            <a:r>
              <a:rPr lang="en-US" altLang="zh-CN" b="1" dirty="0" err="1" smtClean="0">
                <a:solidFill>
                  <a:srgbClr val="C00000"/>
                </a:solidFill>
              </a:rPr>
              <a:t>forEach</a:t>
            </a:r>
            <a:r>
              <a:rPr lang="zh-CN" altLang="en-US" b="1" dirty="0" smtClean="0">
                <a:solidFill>
                  <a:srgbClr val="C00000"/>
                </a:solidFill>
              </a:rPr>
              <a:t>循环</a:t>
            </a:r>
            <a:r>
              <a:rPr lang="en-US" altLang="zh-CN" b="1" dirty="0" smtClean="0">
                <a:solidFill>
                  <a:srgbClr val="C00000"/>
                </a:solidFill>
              </a:rPr>
              <a:t>)</a:t>
            </a:r>
            <a:r>
              <a:rPr lang="zh-CN" altLang="en-US" dirty="0"/>
              <a:t>遍历</a:t>
            </a:r>
            <a:endParaRPr lang="en-US" altLang="zh-CN" dirty="0"/>
          </a:p>
          <a:p>
            <a:pPr lvl="1"/>
            <a:r>
              <a:rPr lang="zh-CN" altLang="en-US" dirty="0" smtClean="0"/>
              <a:t>使用</a:t>
            </a:r>
            <a:r>
              <a:rPr lang="zh-CN" altLang="en-US" b="1" dirty="0" smtClean="0">
                <a:solidFill>
                  <a:srgbClr val="C00000"/>
                </a:solidFill>
              </a:rPr>
              <a:t>迭代器</a:t>
            </a:r>
            <a:r>
              <a:rPr lang="zh-CN" altLang="en-US" dirty="0" smtClean="0"/>
              <a:t>遍历</a:t>
            </a:r>
            <a:endParaRPr lang="en-US" altLang="zh-CN" dirty="0" smtClean="0"/>
          </a:p>
          <a:p>
            <a:endParaRPr lang="zh-CN" altLang="en-US" dirty="0"/>
          </a:p>
        </p:txBody>
      </p:sp>
    </p:spTree>
    <p:extLst>
      <p:ext uri="{BB962C8B-B14F-4D97-AF65-F5344CB8AC3E}">
        <p14:creationId xmlns:p14="http://schemas.microsoft.com/office/powerpoint/2010/main" val="1458445124"/>
      </p:ext>
    </p:extLst>
  </p:cSld>
  <p:clrMapOvr>
    <a:masterClrMapping/>
  </p:clrMapOvr>
  <p:transition spd="slow">
    <p:push dir="u"/>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609759"/>
            <a:ext cx="11573813" cy="2380349"/>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Collection</a:t>
            </a:r>
            <a:r>
              <a:rPr lang="zh-CN" altLang="en-US" dirty="0"/>
              <a:t>的遍历</a:t>
            </a:r>
          </a:p>
        </p:txBody>
      </p:sp>
      <p:sp>
        <p:nvSpPr>
          <p:cNvPr id="3" name="内容占位符 2"/>
          <p:cNvSpPr>
            <a:spLocks noGrp="1"/>
          </p:cNvSpPr>
          <p:nvPr>
            <p:ph idx="1"/>
          </p:nvPr>
        </p:nvSpPr>
        <p:spPr/>
        <p:txBody>
          <a:bodyPr/>
          <a:lstStyle/>
          <a:p>
            <a:r>
              <a:rPr lang="zh-CN" altLang="en-US" dirty="0" smtClean="0"/>
              <a:t>使用增强型</a:t>
            </a:r>
            <a:r>
              <a:rPr lang="en-US" altLang="zh-CN" dirty="0" smtClean="0"/>
              <a:t>for</a:t>
            </a:r>
            <a:r>
              <a:rPr lang="zh-CN" altLang="en-US" dirty="0" smtClean="0"/>
              <a:t>循环进行</a:t>
            </a:r>
            <a:r>
              <a:rPr lang="en-US" altLang="zh-CN" dirty="0" smtClean="0"/>
              <a:t>Collection</a:t>
            </a:r>
            <a:r>
              <a:rPr lang="zh-CN" altLang="en-US" dirty="0" smtClean="0"/>
              <a:t>遍历额一般形式是：</a:t>
            </a:r>
            <a:endParaRPr lang="en-US" altLang="zh-CN" dirty="0" smtClean="0"/>
          </a:p>
          <a:p>
            <a:pPr marL="228600" lvl="1">
              <a:spcBef>
                <a:spcPts val="1000"/>
              </a:spcBef>
              <a:buNone/>
            </a:pPr>
            <a:r>
              <a:rPr lang="en-US" altLang="zh-CN" sz="2800" b="1" dirty="0">
                <a:solidFill>
                  <a:schemeClr val="bg1"/>
                </a:solidFill>
              </a:rPr>
              <a:t>for(</a:t>
            </a:r>
            <a:r>
              <a:rPr lang="zh-CN" altLang="en-US" sz="2800" b="1" dirty="0">
                <a:solidFill>
                  <a:schemeClr val="bg1"/>
                </a:solidFill>
              </a:rPr>
              <a:t>元素类型</a:t>
            </a:r>
            <a:r>
              <a:rPr lang="en-US" altLang="zh-CN" sz="2800" b="1" dirty="0">
                <a:solidFill>
                  <a:schemeClr val="bg1"/>
                </a:solidFill>
              </a:rPr>
              <a:t> </a:t>
            </a:r>
            <a:r>
              <a:rPr lang="zh-CN" altLang="en-US" sz="2800" b="1" dirty="0">
                <a:solidFill>
                  <a:schemeClr val="bg1"/>
                </a:solidFill>
              </a:rPr>
              <a:t>循环变量名</a:t>
            </a:r>
            <a:r>
              <a:rPr lang="en-US" altLang="zh-CN" sz="2800" b="1" dirty="0">
                <a:solidFill>
                  <a:schemeClr val="bg1"/>
                </a:solidFill>
              </a:rPr>
              <a:t>:Collection</a:t>
            </a:r>
            <a:r>
              <a:rPr lang="zh-CN" altLang="en-US" sz="2800" b="1" dirty="0">
                <a:solidFill>
                  <a:schemeClr val="bg1"/>
                </a:solidFill>
              </a:rPr>
              <a:t>对象</a:t>
            </a:r>
            <a:r>
              <a:rPr lang="en-US" altLang="zh-CN" sz="2800" b="1" dirty="0">
                <a:solidFill>
                  <a:schemeClr val="bg1"/>
                </a:solidFill>
              </a:rPr>
              <a:t>)</a:t>
            </a:r>
            <a:r>
              <a:rPr lang="zh-CN" altLang="en-US" sz="2800" b="1" dirty="0">
                <a:solidFill>
                  <a:schemeClr val="bg1"/>
                </a:solidFill>
              </a:rPr>
              <a:t>｛</a:t>
            </a:r>
            <a:endParaRPr lang="en-US" altLang="zh-CN" sz="2800" b="1" dirty="0">
              <a:solidFill>
                <a:schemeClr val="bg1"/>
              </a:solidFill>
            </a:endParaRPr>
          </a:p>
          <a:p>
            <a:pPr marL="228600" lvl="1">
              <a:spcBef>
                <a:spcPts val="1000"/>
              </a:spcBef>
              <a:buNone/>
            </a:pPr>
            <a:r>
              <a:rPr lang="en-US" altLang="zh-CN" sz="2800" b="1" dirty="0" smtClean="0">
                <a:solidFill>
                  <a:schemeClr val="bg1"/>
                </a:solidFill>
              </a:rPr>
              <a:t>	</a:t>
            </a:r>
            <a:r>
              <a:rPr lang="zh-CN" altLang="en-US" sz="2800" b="1" dirty="0" smtClean="0">
                <a:solidFill>
                  <a:schemeClr val="bg1"/>
                </a:solidFill>
              </a:rPr>
              <a:t>对</a:t>
            </a:r>
            <a:r>
              <a:rPr lang="zh-CN" altLang="en-US" sz="2800" b="1" dirty="0">
                <a:solidFill>
                  <a:schemeClr val="bg1"/>
                </a:solidFill>
              </a:rPr>
              <a:t>循环变量进行处理；</a:t>
            </a:r>
            <a:endParaRPr lang="en-US" altLang="zh-CN" sz="2800" b="1" dirty="0">
              <a:solidFill>
                <a:schemeClr val="bg1"/>
              </a:solidFill>
            </a:endParaRPr>
          </a:p>
          <a:p>
            <a:pPr marL="228600" lvl="1">
              <a:spcBef>
                <a:spcPts val="1000"/>
              </a:spcBef>
              <a:buNone/>
            </a:pPr>
            <a:r>
              <a:rPr lang="zh-CN" altLang="en-US" sz="2800" b="1" dirty="0" smtClean="0">
                <a:solidFill>
                  <a:schemeClr val="bg1"/>
                </a:solidFill>
              </a:rPr>
              <a:t>｝</a:t>
            </a:r>
            <a:endParaRPr lang="en-US" altLang="zh-CN" sz="2800" b="1" dirty="0" smtClean="0">
              <a:solidFill>
                <a:schemeClr val="bg1"/>
              </a:solidFill>
            </a:endParaRPr>
          </a:p>
          <a:p>
            <a:pPr marL="228600" lvl="1">
              <a:spcBef>
                <a:spcPts val="1000"/>
              </a:spcBef>
            </a:pPr>
            <a:r>
              <a:rPr lang="zh-CN" altLang="en-US" sz="2800" dirty="0" smtClean="0"/>
              <a:t>迭代器遍历将在下一节中详细介绍</a:t>
            </a:r>
            <a:endParaRPr lang="en-US" altLang="zh-CN" sz="2800" dirty="0"/>
          </a:p>
          <a:p>
            <a:pPr marL="228600" lvl="1">
              <a:spcBef>
                <a:spcPts val="1000"/>
              </a:spcBef>
              <a:buNone/>
            </a:pPr>
            <a:endParaRPr lang="zh-CN" altLang="en-US" sz="2800" b="1" dirty="0">
              <a:solidFill>
                <a:schemeClr val="bg1"/>
              </a:solidFill>
            </a:endParaRPr>
          </a:p>
        </p:txBody>
      </p:sp>
      <p:sp>
        <p:nvSpPr>
          <p:cNvPr id="5" name="圆角矩形 4"/>
          <p:cNvSpPr/>
          <p:nvPr/>
        </p:nvSpPr>
        <p:spPr>
          <a:xfrm>
            <a:off x="304974" y="2352298"/>
            <a:ext cx="6236342" cy="895270"/>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014251" y="2367812"/>
            <a:ext cx="4848729" cy="1200329"/>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和增强型</a:t>
            </a:r>
            <a:r>
              <a:rPr lang="en-US" altLang="zh-CN" b="1" dirty="0" smtClean="0">
                <a:solidFill>
                  <a:srgbClr val="C00000"/>
                </a:solidFill>
                <a:latin typeface="微软雅黑" panose="020B0503020204020204" pitchFamily="34" charset="-122"/>
                <a:ea typeface="微软雅黑" panose="020B0503020204020204" pitchFamily="34" charset="-122"/>
              </a:rPr>
              <a:t>for</a:t>
            </a:r>
            <a:r>
              <a:rPr lang="zh-CN" altLang="en-US" b="1" dirty="0" smtClean="0">
                <a:solidFill>
                  <a:srgbClr val="C00000"/>
                </a:solidFill>
                <a:latin typeface="微软雅黑" panose="020B0503020204020204" pitchFamily="34" charset="-122"/>
                <a:ea typeface="微软雅黑" panose="020B0503020204020204" pitchFamily="34" charset="-122"/>
              </a:rPr>
              <a:t>循环对数组的遍历一样，循环自动将</a:t>
            </a:r>
            <a:r>
              <a:rPr lang="en-US" altLang="zh-CN" b="1" dirty="0" smtClean="0">
                <a:solidFill>
                  <a:srgbClr val="C00000"/>
                </a:solidFill>
                <a:latin typeface="微软雅黑" panose="020B0503020204020204" pitchFamily="34" charset="-122"/>
                <a:ea typeface="微软雅黑" panose="020B0503020204020204" pitchFamily="34" charset="-122"/>
              </a:rPr>
              <a:t>Collection</a:t>
            </a:r>
            <a:r>
              <a:rPr lang="zh-CN" altLang="en-US" b="1" dirty="0" smtClean="0">
                <a:solidFill>
                  <a:srgbClr val="C00000"/>
                </a:solidFill>
                <a:latin typeface="微软雅黑" panose="020B0503020204020204" pitchFamily="34" charset="-122"/>
                <a:ea typeface="微软雅黑" panose="020B0503020204020204" pitchFamily="34" charset="-122"/>
              </a:rPr>
              <a:t>中的每个元素赋值给循环变量，在循环中针对该循环变量进行处理则就保证了对</a:t>
            </a:r>
            <a:r>
              <a:rPr lang="en-US" altLang="zh-CN" b="1" dirty="0" smtClean="0">
                <a:solidFill>
                  <a:srgbClr val="C00000"/>
                </a:solidFill>
                <a:latin typeface="微软雅黑" panose="020B0503020204020204" pitchFamily="34" charset="-122"/>
                <a:ea typeface="微软雅黑" panose="020B0503020204020204" pitchFamily="34" charset="-122"/>
              </a:rPr>
              <a:t>Collection</a:t>
            </a:r>
            <a:r>
              <a:rPr lang="zh-CN" altLang="en-US" b="1" dirty="0" smtClean="0">
                <a:solidFill>
                  <a:srgbClr val="C00000"/>
                </a:solidFill>
                <a:latin typeface="微软雅黑" panose="020B0503020204020204" pitchFamily="34" charset="-122"/>
                <a:ea typeface="微软雅黑" panose="020B0503020204020204" pitchFamily="34" charset="-122"/>
              </a:rPr>
              <a:t>中所有的元素进行逐一处理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6344570" y="257189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131947"/>
      </p:ext>
    </p:extLst>
  </p:cSld>
  <p:clrMapOvr>
    <a:masterClrMapping/>
  </p:clrMapOvr>
  <p:transition spd="slow">
    <p:push dir="u"/>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a:t>Map</a:t>
            </a:r>
            <a:r>
              <a:rPr lang="zh-CN" altLang="en-US" dirty="0" smtClean="0"/>
              <a:t>接口</a:t>
            </a:r>
            <a:endParaRPr lang="zh-CN" altLang="en-US" dirty="0"/>
          </a:p>
        </p:txBody>
      </p:sp>
      <p:sp>
        <p:nvSpPr>
          <p:cNvPr id="3" name="内容占位符 2"/>
          <p:cNvSpPr>
            <a:spLocks noGrp="1"/>
          </p:cNvSpPr>
          <p:nvPr>
            <p:ph idx="1"/>
          </p:nvPr>
        </p:nvSpPr>
        <p:spPr/>
        <p:txBody>
          <a:bodyPr/>
          <a:lstStyle/>
          <a:p>
            <a:r>
              <a:rPr lang="en-US" altLang="zh-CN" dirty="0" smtClean="0"/>
              <a:t>Map</a:t>
            </a:r>
            <a:r>
              <a:rPr lang="zh-CN" altLang="en-US" dirty="0" smtClean="0"/>
              <a:t>是</a:t>
            </a:r>
            <a:r>
              <a:rPr lang="zh-CN" altLang="en-US" dirty="0"/>
              <a:t>由一系列键值对组成的集合，提供了</a:t>
            </a:r>
            <a:r>
              <a:rPr lang="en-US" altLang="zh-CN" dirty="0"/>
              <a:t>key</a:t>
            </a:r>
            <a:r>
              <a:rPr lang="zh-CN" altLang="en-US" dirty="0"/>
              <a:t>到</a:t>
            </a:r>
            <a:r>
              <a:rPr lang="en-US" altLang="zh-CN" dirty="0"/>
              <a:t>Value</a:t>
            </a:r>
            <a:r>
              <a:rPr lang="zh-CN" altLang="en-US" dirty="0"/>
              <a:t>的映射。同时它也</a:t>
            </a:r>
            <a:r>
              <a:rPr lang="zh-CN" altLang="en-US" b="1" dirty="0">
                <a:solidFill>
                  <a:srgbClr val="C00000"/>
                </a:solidFill>
              </a:rPr>
              <a:t>没有继承</a:t>
            </a:r>
            <a:r>
              <a:rPr lang="en-US" altLang="zh-CN" b="1" dirty="0">
                <a:solidFill>
                  <a:srgbClr val="C00000"/>
                </a:solidFill>
              </a:rPr>
              <a:t>Collection</a:t>
            </a:r>
            <a:r>
              <a:rPr lang="zh-CN" altLang="en-US" dirty="0"/>
              <a:t>。在</a:t>
            </a:r>
            <a:r>
              <a:rPr lang="en-US" altLang="zh-CN" dirty="0"/>
              <a:t>Map</a:t>
            </a:r>
            <a:r>
              <a:rPr lang="zh-CN" altLang="en-US" dirty="0"/>
              <a:t>中它保证了</a:t>
            </a:r>
            <a:r>
              <a:rPr lang="en-US" altLang="zh-CN" dirty="0"/>
              <a:t>key</a:t>
            </a:r>
            <a:r>
              <a:rPr lang="zh-CN" altLang="en-US" dirty="0"/>
              <a:t>与</a:t>
            </a:r>
            <a:r>
              <a:rPr lang="en-US" altLang="zh-CN" dirty="0"/>
              <a:t>value</a:t>
            </a:r>
            <a:r>
              <a:rPr lang="zh-CN" altLang="en-US" dirty="0"/>
              <a:t>之间的一一对应关系。也就是说一个</a:t>
            </a:r>
            <a:r>
              <a:rPr lang="en-US" altLang="zh-CN" dirty="0"/>
              <a:t>key</a:t>
            </a:r>
            <a:r>
              <a:rPr lang="zh-CN" altLang="en-US" dirty="0"/>
              <a:t>对应一个</a:t>
            </a:r>
            <a:r>
              <a:rPr lang="en-US" altLang="zh-CN" dirty="0"/>
              <a:t>value</a:t>
            </a:r>
            <a:r>
              <a:rPr lang="zh-CN" altLang="en-US" dirty="0"/>
              <a:t>，所以它</a:t>
            </a:r>
            <a:r>
              <a:rPr lang="zh-CN" altLang="en-US" b="1" dirty="0">
                <a:solidFill>
                  <a:srgbClr val="C00000"/>
                </a:solidFill>
              </a:rPr>
              <a:t>不能存在相同的</a:t>
            </a:r>
            <a:r>
              <a:rPr lang="en-US" altLang="zh-CN" b="1" dirty="0">
                <a:solidFill>
                  <a:srgbClr val="C00000"/>
                </a:solidFill>
              </a:rPr>
              <a:t>key</a:t>
            </a:r>
            <a:r>
              <a:rPr lang="zh-CN" altLang="en-US" b="1" dirty="0">
                <a:solidFill>
                  <a:srgbClr val="C00000"/>
                </a:solidFill>
              </a:rPr>
              <a:t>值</a:t>
            </a:r>
            <a:r>
              <a:rPr lang="zh-CN" altLang="en-US" dirty="0"/>
              <a:t>，当然</a:t>
            </a:r>
            <a:r>
              <a:rPr lang="en-US" altLang="zh-CN" dirty="0"/>
              <a:t>value</a:t>
            </a:r>
            <a:r>
              <a:rPr lang="zh-CN" altLang="en-US" dirty="0"/>
              <a:t>值可以</a:t>
            </a:r>
            <a:r>
              <a:rPr lang="zh-CN" altLang="en-US" dirty="0" smtClean="0"/>
              <a:t>相同</a:t>
            </a:r>
            <a:endParaRPr lang="en-US" altLang="zh-CN" dirty="0" smtClean="0"/>
          </a:p>
          <a:p>
            <a:r>
              <a:rPr lang="en-US" altLang="zh-CN" dirty="0"/>
              <a:t>Map </a:t>
            </a:r>
            <a:r>
              <a:rPr lang="zh-CN" altLang="en-US" dirty="0"/>
              <a:t>接口提供三种</a:t>
            </a:r>
            <a:r>
              <a:rPr lang="en-US" altLang="zh-CN" dirty="0"/>
              <a:t>collection </a:t>
            </a:r>
            <a:r>
              <a:rPr lang="zh-CN" altLang="en-US" dirty="0"/>
              <a:t>视图，允许以键集、值集或键</a:t>
            </a:r>
            <a:r>
              <a:rPr lang="en-US" altLang="zh-CN" dirty="0"/>
              <a:t>-</a:t>
            </a:r>
            <a:r>
              <a:rPr lang="zh-CN" altLang="en-US" dirty="0"/>
              <a:t>值映射关系集的形式查看某个映射的内容。映射</a:t>
            </a:r>
            <a:r>
              <a:rPr lang="zh-CN" altLang="en-US" dirty="0" smtClean="0"/>
              <a:t>顺序定义</a:t>
            </a:r>
            <a:r>
              <a:rPr lang="zh-CN" altLang="en-US" dirty="0"/>
              <a:t>为迭代器在映射的 </a:t>
            </a:r>
            <a:r>
              <a:rPr lang="en-US" altLang="zh-CN" dirty="0"/>
              <a:t>collection </a:t>
            </a:r>
            <a:r>
              <a:rPr lang="zh-CN" altLang="en-US" dirty="0"/>
              <a:t>视图上返回其元素的顺序。某些映射实现可明确保证其顺序，如 </a:t>
            </a:r>
            <a:r>
              <a:rPr lang="en-US" altLang="zh-CN" dirty="0" err="1"/>
              <a:t>TreeMap</a:t>
            </a:r>
            <a:r>
              <a:rPr lang="en-US" altLang="zh-CN" dirty="0"/>
              <a:t> </a:t>
            </a:r>
            <a:r>
              <a:rPr lang="zh-CN" altLang="en-US" dirty="0"/>
              <a:t>类；另一些映射实现则不保证顺序，如 </a:t>
            </a:r>
            <a:r>
              <a:rPr lang="en-US" altLang="zh-CN" dirty="0" err="1"/>
              <a:t>HashMap</a:t>
            </a:r>
            <a:r>
              <a:rPr lang="en-US" altLang="zh-CN" dirty="0"/>
              <a:t> </a:t>
            </a:r>
            <a:r>
              <a:rPr lang="zh-CN" altLang="en-US" dirty="0"/>
              <a:t>类</a:t>
            </a:r>
          </a:p>
        </p:txBody>
      </p:sp>
    </p:spTree>
    <p:extLst>
      <p:ext uri="{BB962C8B-B14F-4D97-AF65-F5344CB8AC3E}">
        <p14:creationId xmlns:p14="http://schemas.microsoft.com/office/powerpoint/2010/main" val="2058484599"/>
      </p:ext>
    </p:extLst>
  </p:cSld>
  <p:clrMapOvr>
    <a:masterClrMapping/>
  </p:clrMapOvr>
  <p:transition spd="slow">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a:t>
            </a:r>
            <a:r>
              <a:rPr lang="en-US" altLang="zh-CN" dirty="0"/>
              <a:t>Map</a:t>
            </a:r>
            <a:r>
              <a:rPr lang="zh-CN" altLang="en-US" dirty="0"/>
              <a:t>接口重要</a:t>
            </a:r>
            <a:r>
              <a:rPr lang="zh-CN" altLang="en-US" dirty="0" smtClean="0"/>
              <a:t>方法</a:t>
            </a:r>
            <a:endParaRPr lang="zh-CN" altLang="en-US" dirty="0"/>
          </a:p>
        </p:txBody>
      </p:sp>
      <p:sp>
        <p:nvSpPr>
          <p:cNvPr id="3" name="内容占位符 2"/>
          <p:cNvSpPr>
            <a:spLocks noGrp="1"/>
          </p:cNvSpPr>
          <p:nvPr>
            <p:ph idx="1"/>
          </p:nvPr>
        </p:nvSpPr>
        <p:spPr/>
        <p:txBody>
          <a:bodyPr/>
          <a:lstStyle/>
          <a:p>
            <a:r>
              <a:rPr lang="en-US" altLang="zh-CN" dirty="0" smtClean="0"/>
              <a:t>Map</a:t>
            </a:r>
            <a:r>
              <a:rPr lang="zh-CN" altLang="en-US" dirty="0" smtClean="0"/>
              <a:t>接口提供了重要的针对键、值进行操作的接口方法：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889144068"/>
              </p:ext>
            </p:extLst>
          </p:nvPr>
        </p:nvGraphicFramePr>
        <p:xfrm>
          <a:off x="186571" y="1634925"/>
          <a:ext cx="11792069" cy="4536440"/>
        </p:xfrm>
        <a:graphic>
          <a:graphicData uri="http://schemas.openxmlformats.org/drawingml/2006/table">
            <a:tbl>
              <a:tblPr firstRow="1" bandRow="1">
                <a:tableStyleId>{93296810-A885-4BE3-A3E7-6D5BEEA58F35}</a:tableStyleId>
              </a:tblPr>
              <a:tblGrid>
                <a:gridCol w="4173100"/>
                <a:gridCol w="7618969"/>
              </a:tblGrid>
              <a:tr h="370840">
                <a:tc>
                  <a:txBody>
                    <a:bodyPr/>
                    <a:lstStyle/>
                    <a:p>
                      <a:pPr algn="ctr"/>
                      <a:r>
                        <a:rPr lang="zh-CN" altLang="en-US" sz="2400" dirty="0" smtClean="0">
                          <a:latin typeface="微软雅黑" panose="020B0503020204020204" pitchFamily="34" charset="-122"/>
                          <a:ea typeface="微软雅黑" panose="020B0503020204020204" pitchFamily="34" charset="-122"/>
                        </a:rPr>
                        <a:t>方法</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功能</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en-US" altLang="zh-CN" dirty="0" smtClean="0">
                          <a:latin typeface="微软雅黑" panose="020B0503020204020204" pitchFamily="34" charset="-122"/>
                          <a:ea typeface="微软雅黑" panose="020B0503020204020204" pitchFamily="34" charset="-122"/>
                        </a:rPr>
                        <a:t>void clear()</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从此映射中移除所有映射关系</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containsKey</a:t>
                      </a:r>
                      <a:r>
                        <a:rPr lang="en-US" altLang="zh-CN" dirty="0" smtClean="0">
                          <a:latin typeface="微软雅黑" panose="020B0503020204020204" pitchFamily="34" charset="-122"/>
                          <a:ea typeface="微软雅黑" panose="020B0503020204020204" pitchFamily="34" charset="-122"/>
                        </a:rPr>
                        <a:t>(Object key)</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如果此映射包含指定键的映射关系，则返回 </a:t>
                      </a:r>
                      <a:r>
                        <a:rPr lang="en-US" altLang="zh-CN" sz="1800" kern="1200" dirty="0" smtClean="0">
                          <a:solidFill>
                            <a:schemeClr val="dk1"/>
                          </a:solidFill>
                          <a:latin typeface="微软雅黑" panose="020B0503020204020204" pitchFamily="34" charset="-122"/>
                          <a:ea typeface="微软雅黑" panose="020B0503020204020204" pitchFamily="34" charset="-122"/>
                          <a:cs typeface="+mn-cs"/>
                        </a:rPr>
                        <a:t>true</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r>
              <a:tr h="370840">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containsValue</a:t>
                      </a:r>
                      <a:r>
                        <a:rPr lang="en-US" altLang="zh-CN" dirty="0" smtClean="0">
                          <a:latin typeface="微软雅黑" panose="020B0503020204020204" pitchFamily="34" charset="-122"/>
                          <a:ea typeface="微软雅黑" panose="020B0503020204020204" pitchFamily="34" charset="-122"/>
                        </a:rPr>
                        <a:t>(Object value)</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如果此映射将一个或多个键映射到指定值，则返回 </a:t>
                      </a:r>
                      <a:r>
                        <a:rPr lang="en-US" altLang="zh-CN" sz="1800" kern="1200" dirty="0" smtClean="0">
                          <a:solidFill>
                            <a:schemeClr val="dk1"/>
                          </a:solidFill>
                          <a:latin typeface="微软雅黑" panose="020B0503020204020204" pitchFamily="34" charset="-122"/>
                          <a:ea typeface="微软雅黑" panose="020B0503020204020204" pitchFamily="34" charset="-122"/>
                          <a:cs typeface="+mn-cs"/>
                        </a:rPr>
                        <a:t>true</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Set&lt;</a:t>
                      </a:r>
                      <a:r>
                        <a:rPr lang="en-US" altLang="zh-CN" dirty="0" err="1" smtClean="0">
                          <a:latin typeface="微软雅黑" panose="020B0503020204020204" pitchFamily="34" charset="-122"/>
                          <a:ea typeface="微软雅黑" panose="020B0503020204020204" pitchFamily="34" charset="-122"/>
                        </a:rPr>
                        <a:t>Map.Entry</a:t>
                      </a:r>
                      <a:r>
                        <a:rPr lang="en-US" altLang="zh-CN" dirty="0" smtClean="0">
                          <a:latin typeface="微软雅黑" panose="020B0503020204020204" pitchFamily="34" charset="-122"/>
                          <a:ea typeface="微软雅黑" panose="020B0503020204020204" pitchFamily="34" charset="-122"/>
                        </a:rPr>
                        <a:t>&lt;K,V&gt;&gt; </a:t>
                      </a:r>
                      <a:r>
                        <a:rPr lang="en-US" altLang="zh-CN" dirty="0" err="1" smtClean="0">
                          <a:latin typeface="微软雅黑" panose="020B0503020204020204" pitchFamily="34" charset="-122"/>
                          <a:ea typeface="微软雅黑" panose="020B0503020204020204" pitchFamily="34" charset="-122"/>
                        </a:rPr>
                        <a:t>entrySet</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返回此映射中包含的映射关系的</a:t>
                      </a:r>
                      <a:r>
                        <a:rPr lang="en-US" altLang="zh-CN" dirty="0" smtClean="0">
                          <a:latin typeface="微软雅黑" panose="020B0503020204020204" pitchFamily="34" charset="-122"/>
                          <a:ea typeface="微软雅黑" panose="020B0503020204020204" pitchFamily="34" charset="-122"/>
                        </a:rPr>
                        <a:t>Set</a:t>
                      </a:r>
                      <a:r>
                        <a:rPr lang="zh-CN" altLang="en-US" dirty="0" smtClean="0">
                          <a:latin typeface="微软雅黑" panose="020B0503020204020204" pitchFamily="34" charset="-122"/>
                          <a:ea typeface="微软雅黑" panose="020B0503020204020204" pitchFamily="34" charset="-122"/>
                        </a:rPr>
                        <a:t>视图</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V get(Object key)</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返回指定键所映射的值；如果此映射不包含该键的映射关系，则返回 </a:t>
                      </a:r>
                      <a:r>
                        <a:rPr lang="en-US" altLang="zh-CN" sz="1800" kern="1200" dirty="0" smtClean="0">
                          <a:effectLst/>
                          <a:latin typeface="微软雅黑" panose="020B0503020204020204" pitchFamily="34" charset="-122"/>
                          <a:ea typeface="微软雅黑" panose="020B0503020204020204" pitchFamily="34" charset="-122"/>
                        </a:rPr>
                        <a:t>null</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isEmpty</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如果此映射未包含键</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值映射关系，则返回 </a:t>
                      </a:r>
                      <a:r>
                        <a:rPr lang="en-US" altLang="zh-CN" dirty="0" smtClean="0">
                          <a:latin typeface="微软雅黑" panose="020B0503020204020204" pitchFamily="34" charset="-122"/>
                          <a:ea typeface="微软雅黑" panose="020B0503020204020204" pitchFamily="34" charset="-122"/>
                        </a:rPr>
                        <a:t>true</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Set&lt;K&gt; </a:t>
                      </a:r>
                      <a:r>
                        <a:rPr lang="en-US" altLang="zh-CN" dirty="0" err="1" smtClean="0">
                          <a:latin typeface="微软雅黑" panose="020B0503020204020204" pitchFamily="34" charset="-122"/>
                          <a:ea typeface="微软雅黑" panose="020B0503020204020204" pitchFamily="34" charset="-122"/>
                        </a:rPr>
                        <a:t>keySet</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返回此映射中包含的键的</a:t>
                      </a:r>
                      <a:r>
                        <a:rPr lang="en-US" altLang="zh-CN" dirty="0" smtClean="0">
                          <a:latin typeface="微软雅黑" panose="020B0503020204020204" pitchFamily="34" charset="-122"/>
                          <a:ea typeface="微软雅黑" panose="020B0503020204020204" pitchFamily="34" charset="-122"/>
                        </a:rPr>
                        <a:t>Set</a:t>
                      </a:r>
                      <a:r>
                        <a:rPr lang="zh-CN" altLang="en-US" dirty="0" smtClean="0">
                          <a:latin typeface="微软雅黑" panose="020B0503020204020204" pitchFamily="34" charset="-122"/>
                          <a:ea typeface="微软雅黑" panose="020B0503020204020204" pitchFamily="34" charset="-122"/>
                        </a:rPr>
                        <a:t>视图</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V put(K key, V value)</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将指定的值与此映射中的指定键关联</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V remove(Object key)</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如果存在一个键的映射关系，则将其从此映射中移除</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size()</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返回此映射中的键</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值映射关系数</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Collection&lt;V&gt; values()</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返回此映射中包含的值的</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视图</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3110104708"/>
      </p:ext>
    </p:extLst>
  </p:cSld>
  <p:clrMapOvr>
    <a:masterClrMapping/>
  </p:clrMapOvr>
  <p:transition spd="slow">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a:t>
            </a:r>
            <a:r>
              <a:rPr lang="en-US" altLang="zh-CN" dirty="0" smtClean="0"/>
              <a:t>List</a:t>
            </a:r>
            <a:endParaRPr lang="zh-CN" altLang="en-US" dirty="0"/>
          </a:p>
        </p:txBody>
      </p:sp>
      <p:sp>
        <p:nvSpPr>
          <p:cNvPr id="3" name="内容占位符 2"/>
          <p:cNvSpPr>
            <a:spLocks noGrp="1"/>
          </p:cNvSpPr>
          <p:nvPr>
            <p:ph idx="1"/>
          </p:nvPr>
        </p:nvSpPr>
        <p:spPr/>
        <p:txBody>
          <a:bodyPr/>
          <a:lstStyle/>
          <a:p>
            <a:r>
              <a:rPr lang="en-US" altLang="zh-CN" dirty="0"/>
              <a:t>List</a:t>
            </a:r>
            <a:r>
              <a:rPr lang="zh-CN" altLang="en-US" dirty="0"/>
              <a:t>接口为</a:t>
            </a:r>
            <a:r>
              <a:rPr lang="en-US" altLang="zh-CN" dirty="0" smtClean="0"/>
              <a:t>Collection</a:t>
            </a:r>
            <a:r>
              <a:rPr lang="zh-CN" altLang="en-US" dirty="0" smtClean="0"/>
              <a:t>子接口</a:t>
            </a:r>
            <a:r>
              <a:rPr lang="zh-CN" altLang="en-US" dirty="0"/>
              <a:t>。</a:t>
            </a:r>
            <a:r>
              <a:rPr lang="en-US" altLang="zh-CN" dirty="0"/>
              <a:t>List</a:t>
            </a:r>
            <a:r>
              <a:rPr lang="zh-CN" altLang="en-US" dirty="0"/>
              <a:t>所代表的是</a:t>
            </a:r>
            <a:r>
              <a:rPr lang="zh-CN" altLang="en-US" b="1" dirty="0">
                <a:solidFill>
                  <a:srgbClr val="C00000"/>
                </a:solidFill>
              </a:rPr>
              <a:t>有序的</a:t>
            </a:r>
            <a:r>
              <a:rPr lang="en-US" altLang="zh-CN" dirty="0" smtClean="0"/>
              <a:t>Collection</a:t>
            </a:r>
            <a:endParaRPr lang="en-US" altLang="zh-CN" dirty="0"/>
          </a:p>
          <a:p>
            <a:r>
              <a:rPr lang="zh-CN" altLang="en-US" dirty="0" smtClean="0"/>
              <a:t>它</a:t>
            </a:r>
            <a:r>
              <a:rPr lang="zh-CN" altLang="en-US" b="1" dirty="0" smtClean="0">
                <a:solidFill>
                  <a:srgbClr val="C00000"/>
                </a:solidFill>
              </a:rPr>
              <a:t>用某种特定的插入顺序来维护元素顺序</a:t>
            </a:r>
            <a:r>
              <a:rPr lang="zh-CN" altLang="en-US" dirty="0" smtClean="0"/>
              <a:t>。用户可以对列表中每个元素的插入位置进行精确地控制，同时可以根据</a:t>
            </a:r>
            <a:r>
              <a:rPr lang="zh-CN" altLang="en-US" b="1" dirty="0" smtClean="0">
                <a:solidFill>
                  <a:srgbClr val="C00000"/>
                </a:solidFill>
              </a:rPr>
              <a:t>元素的整数索引</a:t>
            </a:r>
            <a:r>
              <a:rPr lang="zh-CN" altLang="en-US" dirty="0" smtClean="0"/>
              <a:t>（在列表中的位置，和数组相似，从</a:t>
            </a:r>
            <a:r>
              <a:rPr lang="en-US" altLang="zh-CN" dirty="0" smtClean="0"/>
              <a:t>0</a:t>
            </a:r>
            <a:r>
              <a:rPr lang="zh-CN" altLang="en-US" dirty="0" smtClean="0"/>
              <a:t>开始，到元素个数</a:t>
            </a:r>
            <a:r>
              <a:rPr lang="en-US" altLang="zh-CN" dirty="0" smtClean="0"/>
              <a:t>-1</a:t>
            </a:r>
            <a:r>
              <a:rPr lang="zh-CN" altLang="en-US" dirty="0" smtClean="0"/>
              <a:t>）访问元素，并检索列表中的元素，由于这些特性，</a:t>
            </a:r>
            <a:r>
              <a:rPr lang="en-US" altLang="zh-CN" dirty="0" smtClean="0"/>
              <a:t>List</a:t>
            </a:r>
            <a:r>
              <a:rPr lang="zh-CN" altLang="en-US" dirty="0" smtClean="0"/>
              <a:t>在</a:t>
            </a:r>
            <a:r>
              <a:rPr lang="en-US" altLang="zh-CN" dirty="0" smtClean="0"/>
              <a:t>Collection</a:t>
            </a:r>
            <a:r>
              <a:rPr lang="zh-CN" altLang="en-US" dirty="0" smtClean="0"/>
              <a:t>的基础上扩展了一些重要方法：</a:t>
            </a:r>
            <a:endParaRPr lang="zh-CN" altLang="en-US" dirty="0"/>
          </a:p>
        </p:txBody>
      </p:sp>
      <p:graphicFrame>
        <p:nvGraphicFramePr>
          <p:cNvPr id="4" name="内容占位符 3"/>
          <p:cNvGraphicFramePr>
            <a:graphicFrameLocks/>
          </p:cNvGraphicFramePr>
          <p:nvPr>
            <p:extLst>
              <p:ext uri="{D42A27DB-BD31-4B8C-83A1-F6EECF244321}">
                <p14:modId xmlns:p14="http://schemas.microsoft.com/office/powerpoint/2010/main" val="397840402"/>
              </p:ext>
            </p:extLst>
          </p:nvPr>
        </p:nvGraphicFramePr>
        <p:xfrm>
          <a:off x="186571" y="4317538"/>
          <a:ext cx="11792069" cy="2199640"/>
        </p:xfrm>
        <a:graphic>
          <a:graphicData uri="http://schemas.openxmlformats.org/drawingml/2006/table">
            <a:tbl>
              <a:tblPr firstRow="1" bandRow="1">
                <a:tableStyleId>{93296810-A885-4BE3-A3E7-6D5BEEA58F35}</a:tableStyleId>
              </a:tblPr>
              <a:tblGrid>
                <a:gridCol w="4173100"/>
                <a:gridCol w="7618969"/>
              </a:tblGrid>
              <a:tr h="370840">
                <a:tc>
                  <a:txBody>
                    <a:bodyPr/>
                    <a:lstStyle/>
                    <a:p>
                      <a:pPr algn="ctr"/>
                      <a:r>
                        <a:rPr lang="zh-CN" altLang="en-US" sz="2400" dirty="0" smtClean="0">
                          <a:latin typeface="微软雅黑" panose="020B0503020204020204" pitchFamily="34" charset="-122"/>
                          <a:ea typeface="微软雅黑" panose="020B0503020204020204" pitchFamily="34" charset="-122"/>
                        </a:rPr>
                        <a:t>方法</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功能</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en-US" altLang="zh-CN" dirty="0" smtClean="0">
                          <a:latin typeface="微软雅黑" panose="020B0503020204020204" pitchFamily="34" charset="-122"/>
                          <a:ea typeface="微软雅黑" panose="020B0503020204020204" pitchFamily="34" charset="-122"/>
                        </a:rPr>
                        <a:t>void add(</a:t>
                      </a:r>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index, E element)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在列表的指定位置插入指定元素</a:t>
                      </a:r>
                      <a:endParaRPr lang="zh-CN" altLang="en-US" dirty="0">
                        <a:latin typeface="微软雅黑" panose="020B0503020204020204" pitchFamily="34" charset="-122"/>
                        <a:ea typeface="微软雅黑" panose="020B0503020204020204" pitchFamily="34" charset="-122"/>
                      </a:endParaRPr>
                    </a:p>
                  </a:txBody>
                  <a:tcPr/>
                </a:tc>
              </a:tr>
              <a:tr h="0">
                <a:tc>
                  <a:txBody>
                    <a:bodyPr/>
                    <a:lstStyle/>
                    <a:p>
                      <a:r>
                        <a:rPr lang="en-US" altLang="zh-CN" dirty="0" smtClean="0">
                          <a:latin typeface="微软雅黑" panose="020B0503020204020204" pitchFamily="34" charset="-122"/>
                          <a:ea typeface="微软雅黑" panose="020B0503020204020204" pitchFamily="34" charset="-122"/>
                        </a:rPr>
                        <a:t>E get(</a:t>
                      </a:r>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index)</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返回列表中指定位置的元素</a:t>
                      </a:r>
                      <a:endParaRPr lang="zh-CN" altLang="en-US" dirty="0">
                        <a:latin typeface="微软雅黑" panose="020B0503020204020204" pitchFamily="34" charset="-122"/>
                        <a:ea typeface="微软雅黑" panose="020B0503020204020204" pitchFamily="34" charset="-122"/>
                      </a:endParaRPr>
                    </a:p>
                  </a:txBody>
                  <a:tcPr/>
                </a:tc>
              </a:tr>
              <a:tr h="291592">
                <a:tc>
                  <a:txBody>
                    <a:bodyPr/>
                    <a:lstStyle/>
                    <a:p>
                      <a:r>
                        <a:rPr lang="en-US" altLang="zh-CN" dirty="0" smtClean="0">
                          <a:latin typeface="微软雅黑" panose="020B0503020204020204" pitchFamily="34" charset="-122"/>
                          <a:ea typeface="微软雅黑" panose="020B0503020204020204" pitchFamily="34" charset="-122"/>
                        </a:rPr>
                        <a:t>E remove(</a:t>
                      </a:r>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index)</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移除列表中指定位置的元素</a:t>
                      </a:r>
                      <a:endParaRPr lang="zh-CN" altLang="en-US" dirty="0">
                        <a:latin typeface="微软雅黑" panose="020B0503020204020204" pitchFamily="34" charset="-122"/>
                        <a:ea typeface="微软雅黑" panose="020B0503020204020204" pitchFamily="34" charset="-122"/>
                      </a:endParaRPr>
                    </a:p>
                  </a:txBody>
                  <a:tcPr/>
                </a:tc>
              </a:tr>
              <a:tr h="217424">
                <a:tc>
                  <a:txBody>
                    <a:bodyPr/>
                    <a:lstStyle/>
                    <a:p>
                      <a:r>
                        <a:rPr lang="en-US" altLang="zh-CN" dirty="0" smtClean="0">
                          <a:latin typeface="微软雅黑" panose="020B0503020204020204" pitchFamily="34" charset="-122"/>
                          <a:ea typeface="微软雅黑" panose="020B0503020204020204" pitchFamily="34" charset="-122"/>
                        </a:rPr>
                        <a:t>List&lt;E&gt; </a:t>
                      </a:r>
                      <a:r>
                        <a:rPr lang="en-US" altLang="zh-CN" dirty="0" err="1" smtClean="0">
                          <a:latin typeface="微软雅黑" panose="020B0503020204020204" pitchFamily="34" charset="-122"/>
                          <a:ea typeface="微软雅黑" panose="020B0503020204020204" pitchFamily="34" charset="-122"/>
                        </a:rPr>
                        <a:t>subList</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fromIndex</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toIndex</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返回列表中指定的</a:t>
                      </a:r>
                      <a:r>
                        <a:rPr lang="en-US" altLang="zh-CN" dirty="0" err="1" smtClean="0">
                          <a:latin typeface="微软雅黑" panose="020B0503020204020204" pitchFamily="34" charset="-122"/>
                          <a:ea typeface="微软雅黑" panose="020B0503020204020204" pitchFamily="34" charset="-122"/>
                        </a:rPr>
                        <a:t>fromIndex</a:t>
                      </a:r>
                      <a:r>
                        <a:rPr lang="zh-CN" altLang="en-US" dirty="0" smtClean="0">
                          <a:latin typeface="微软雅黑" panose="020B0503020204020204" pitchFamily="34" charset="-122"/>
                          <a:ea typeface="微软雅黑" panose="020B0503020204020204" pitchFamily="34" charset="-122"/>
                        </a:rPr>
                        <a:t>（包括）和</a:t>
                      </a:r>
                      <a:r>
                        <a:rPr lang="en-US" altLang="zh-CN" dirty="0" err="1" smtClean="0">
                          <a:latin typeface="微软雅黑" panose="020B0503020204020204" pitchFamily="34" charset="-122"/>
                          <a:ea typeface="微软雅黑" panose="020B0503020204020204" pitchFamily="34" charset="-122"/>
                        </a:rPr>
                        <a:t>toIndex</a:t>
                      </a:r>
                      <a:r>
                        <a:rPr lang="zh-CN" altLang="en-US" dirty="0" smtClean="0">
                          <a:latin typeface="微软雅黑" panose="020B0503020204020204" pitchFamily="34" charset="-122"/>
                          <a:ea typeface="微软雅黑" panose="020B0503020204020204" pitchFamily="34" charset="-122"/>
                        </a:rPr>
                        <a:t>（不包括）之间的部分视图</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69565943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链表的</a:t>
            </a:r>
            <a:r>
              <a:rPr lang="zh-CN" altLang="en-US" dirty="0" smtClean="0"/>
              <a:t>查询检索只能</a:t>
            </a:r>
            <a:r>
              <a:rPr lang="zh-CN" altLang="en-US" dirty="0"/>
              <a:t>从前向后依次进行</a:t>
            </a:r>
            <a:r>
              <a:rPr lang="en-US" altLang="zh-CN" dirty="0"/>
              <a:t>,</a:t>
            </a:r>
            <a:r>
              <a:rPr lang="zh-CN" altLang="en-US" dirty="0"/>
              <a:t>无法使用</a:t>
            </a:r>
            <a:r>
              <a:rPr lang="zh-CN" altLang="en-US" dirty="0" smtClean="0"/>
              <a:t>随机搜索，因此单纯的检索过程效率低于数组：</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418000" y="2347546"/>
            <a:ext cx="10582275" cy="29718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744923253"/>
      </p:ext>
    </p:extLst>
  </p:cSld>
  <p:clrMapOvr>
    <a:masterClrMapping/>
  </p:clrMapOvr>
  <p:transition spd="slow">
    <p:push dir="u"/>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2241514"/>
            <a:ext cx="11573813" cy="3178384"/>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6</a:t>
            </a:r>
            <a:r>
              <a:rPr lang="zh-CN" altLang="en-US" dirty="0"/>
              <a:t>：</a:t>
            </a:r>
            <a:r>
              <a:rPr lang="en-US" altLang="zh-CN" dirty="0"/>
              <a:t>List</a:t>
            </a:r>
            <a:endParaRPr lang="zh-CN" altLang="en-US" dirty="0"/>
          </a:p>
        </p:txBody>
      </p:sp>
      <p:sp>
        <p:nvSpPr>
          <p:cNvPr id="3" name="内容占位符 2"/>
          <p:cNvSpPr>
            <a:spLocks noGrp="1"/>
          </p:cNvSpPr>
          <p:nvPr>
            <p:ph idx="1"/>
          </p:nvPr>
        </p:nvSpPr>
        <p:spPr/>
        <p:txBody>
          <a:bodyPr/>
          <a:lstStyle/>
          <a:p>
            <a:pPr marL="228600" lvl="1">
              <a:spcBef>
                <a:spcPts val="1000"/>
              </a:spcBef>
              <a:buNone/>
            </a:pPr>
            <a:r>
              <a:rPr lang="zh-CN" altLang="en-US" dirty="0" smtClean="0"/>
              <a:t>由于列表有序并存在索引，因此除了增强</a:t>
            </a:r>
            <a:r>
              <a:rPr lang="en-US" altLang="zh-CN" dirty="0" smtClean="0"/>
              <a:t>for</a:t>
            </a:r>
            <a:r>
              <a:rPr lang="zh-CN" altLang="en-US" dirty="0" smtClean="0"/>
              <a:t>循环进行遍历外，还可以使用普通的</a:t>
            </a:r>
            <a:r>
              <a:rPr lang="en-US" altLang="zh-CN" dirty="0" smtClean="0"/>
              <a:t>for</a:t>
            </a:r>
            <a:r>
              <a:rPr lang="zh-CN" altLang="en-US" dirty="0" smtClean="0"/>
              <a:t>循环进行遍历：</a:t>
            </a:r>
            <a:endParaRPr lang="en-US" altLang="zh-CN" dirty="0" smtClean="0"/>
          </a:p>
          <a:p>
            <a:pPr marL="228600" lvl="1">
              <a:spcBef>
                <a:spcPts val="1000"/>
              </a:spcBef>
              <a:buNone/>
            </a:pPr>
            <a:r>
              <a:rPr lang="en-US" altLang="zh-CN" sz="2800" b="1" dirty="0" smtClean="0">
                <a:solidFill>
                  <a:schemeClr val="bg1"/>
                </a:solidFill>
              </a:rPr>
              <a:t>for(</a:t>
            </a:r>
            <a:r>
              <a:rPr lang="en-US" altLang="zh-CN" sz="2800" b="1" dirty="0" err="1" smtClean="0">
                <a:solidFill>
                  <a:schemeClr val="bg1"/>
                </a:solidFill>
              </a:rPr>
              <a:t>int</a:t>
            </a:r>
            <a:r>
              <a:rPr lang="en-US" altLang="zh-CN" sz="2800" b="1" dirty="0" smtClean="0">
                <a:solidFill>
                  <a:schemeClr val="bg1"/>
                </a:solidFill>
              </a:rPr>
              <a:t> </a:t>
            </a:r>
            <a:r>
              <a:rPr lang="en-US" altLang="zh-CN" sz="2800" b="1" dirty="0" err="1" smtClean="0">
                <a:solidFill>
                  <a:schemeClr val="bg1"/>
                </a:solidFill>
              </a:rPr>
              <a:t>i</a:t>
            </a:r>
            <a:r>
              <a:rPr lang="en-US" altLang="zh-CN" sz="2800" b="1" dirty="0" smtClean="0">
                <a:solidFill>
                  <a:schemeClr val="bg1"/>
                </a:solidFill>
              </a:rPr>
              <a:t>=0;i&lt;</a:t>
            </a:r>
            <a:r>
              <a:rPr lang="en-US" altLang="zh-CN" sz="2800" b="1" dirty="0" err="1" smtClean="0">
                <a:solidFill>
                  <a:schemeClr val="bg1"/>
                </a:solidFill>
              </a:rPr>
              <a:t>list.size</a:t>
            </a:r>
            <a:r>
              <a:rPr lang="en-US" altLang="zh-CN" sz="2800" b="1" dirty="0" smtClean="0">
                <a:solidFill>
                  <a:schemeClr val="bg1"/>
                </a:solidFill>
              </a:rPr>
              <a:t>();</a:t>
            </a:r>
            <a:r>
              <a:rPr lang="en-US" altLang="zh-CN" sz="2800" b="1" dirty="0" err="1" smtClean="0">
                <a:solidFill>
                  <a:schemeClr val="bg1"/>
                </a:solidFill>
              </a:rPr>
              <a:t>i</a:t>
            </a:r>
            <a:r>
              <a:rPr lang="en-US" altLang="zh-CN" sz="2800" b="1" dirty="0" smtClean="0">
                <a:solidFill>
                  <a:schemeClr val="bg1"/>
                </a:solidFill>
              </a:rPr>
              <a:t>++)</a:t>
            </a:r>
            <a:r>
              <a:rPr lang="zh-CN" altLang="en-US" sz="2800" b="1" dirty="0">
                <a:solidFill>
                  <a:schemeClr val="bg1"/>
                </a:solidFill>
              </a:rPr>
              <a:t>｛</a:t>
            </a:r>
            <a:endParaRPr lang="en-US" altLang="zh-CN" sz="2800" b="1" dirty="0">
              <a:solidFill>
                <a:schemeClr val="bg1"/>
              </a:solidFill>
            </a:endParaRPr>
          </a:p>
          <a:p>
            <a:pPr marL="228600" lvl="1">
              <a:spcBef>
                <a:spcPts val="1000"/>
              </a:spcBef>
              <a:buNone/>
            </a:pPr>
            <a:r>
              <a:rPr lang="en-US" altLang="zh-CN" sz="2800" b="1" dirty="0">
                <a:solidFill>
                  <a:schemeClr val="bg1"/>
                </a:solidFill>
              </a:rPr>
              <a:t>	</a:t>
            </a:r>
            <a:r>
              <a:rPr lang="zh-CN" altLang="en-US" sz="2800" b="1" dirty="0" smtClean="0">
                <a:solidFill>
                  <a:schemeClr val="bg1"/>
                </a:solidFill>
              </a:rPr>
              <a:t>元素类型 </a:t>
            </a:r>
            <a:r>
              <a:rPr lang="en-US" altLang="zh-CN" sz="2800" b="1" dirty="0" smtClean="0">
                <a:solidFill>
                  <a:schemeClr val="bg1"/>
                </a:solidFill>
              </a:rPr>
              <a:t>e = </a:t>
            </a:r>
            <a:r>
              <a:rPr lang="en-US" altLang="zh-CN" sz="2800" b="1" dirty="0" err="1" smtClean="0">
                <a:solidFill>
                  <a:schemeClr val="bg1"/>
                </a:solidFill>
              </a:rPr>
              <a:t>list.get</a:t>
            </a:r>
            <a:r>
              <a:rPr lang="en-US" altLang="zh-CN" sz="2800" b="1" dirty="0" smtClean="0">
                <a:solidFill>
                  <a:schemeClr val="bg1"/>
                </a:solidFill>
              </a:rPr>
              <a:t>(</a:t>
            </a:r>
            <a:r>
              <a:rPr lang="en-US" altLang="zh-CN" sz="2800" b="1" dirty="0" err="1" smtClean="0">
                <a:solidFill>
                  <a:schemeClr val="bg1"/>
                </a:solidFill>
              </a:rPr>
              <a:t>i</a:t>
            </a:r>
            <a:r>
              <a:rPr lang="en-US" altLang="zh-CN" sz="2800" b="1" dirty="0" smtClean="0">
                <a:solidFill>
                  <a:schemeClr val="bg1"/>
                </a:solidFill>
              </a:rPr>
              <a:t>);</a:t>
            </a:r>
          </a:p>
          <a:p>
            <a:pPr marL="228600" lvl="1">
              <a:spcBef>
                <a:spcPts val="1000"/>
              </a:spcBef>
              <a:buNone/>
            </a:pPr>
            <a:r>
              <a:rPr lang="en-US" altLang="zh-CN" sz="2800" b="1" dirty="0">
                <a:solidFill>
                  <a:schemeClr val="bg1"/>
                </a:solidFill>
              </a:rPr>
              <a:t>	</a:t>
            </a:r>
            <a:r>
              <a:rPr lang="en-US" altLang="zh-CN" sz="2800" b="1" dirty="0" smtClean="0">
                <a:solidFill>
                  <a:schemeClr val="bg1"/>
                </a:solidFill>
              </a:rPr>
              <a:t>//</a:t>
            </a:r>
            <a:r>
              <a:rPr lang="zh-CN" altLang="en-US" sz="2800" b="1" dirty="0" smtClean="0">
                <a:solidFill>
                  <a:schemeClr val="bg1"/>
                </a:solidFill>
              </a:rPr>
              <a:t>对</a:t>
            </a:r>
            <a:r>
              <a:rPr lang="en-US" altLang="zh-CN" sz="2800" b="1" dirty="0" smtClean="0">
                <a:solidFill>
                  <a:schemeClr val="bg1"/>
                </a:solidFill>
              </a:rPr>
              <a:t>e</a:t>
            </a:r>
            <a:r>
              <a:rPr lang="zh-CN" altLang="en-US" sz="2800" b="1" dirty="0" smtClean="0">
                <a:solidFill>
                  <a:schemeClr val="bg1"/>
                </a:solidFill>
              </a:rPr>
              <a:t>进行处理</a:t>
            </a:r>
            <a:endParaRPr lang="en-US" altLang="zh-CN" sz="2800" b="1" dirty="0">
              <a:solidFill>
                <a:schemeClr val="bg1"/>
              </a:solidFill>
            </a:endParaRPr>
          </a:p>
          <a:p>
            <a:pPr marL="228600" lvl="1">
              <a:spcBef>
                <a:spcPts val="1000"/>
              </a:spcBef>
              <a:buNone/>
            </a:pPr>
            <a:r>
              <a:rPr lang="zh-CN" altLang="en-US" sz="2800" b="1" dirty="0">
                <a:solidFill>
                  <a:schemeClr val="bg1"/>
                </a:solidFill>
              </a:rPr>
              <a:t>｝</a:t>
            </a:r>
            <a:endParaRPr lang="en-US" altLang="zh-CN" sz="2800" b="1" dirty="0">
              <a:solidFill>
                <a:schemeClr val="bg1"/>
              </a:solidFill>
            </a:endParaRPr>
          </a:p>
          <a:p>
            <a:endParaRPr lang="zh-CN" altLang="en-US" dirty="0"/>
          </a:p>
        </p:txBody>
      </p:sp>
    </p:spTree>
    <p:extLst>
      <p:ext uri="{BB962C8B-B14F-4D97-AF65-F5344CB8AC3E}">
        <p14:creationId xmlns:p14="http://schemas.microsoft.com/office/powerpoint/2010/main" val="4231783605"/>
      </p:ext>
    </p:extLst>
  </p:cSld>
  <p:clrMapOvr>
    <a:masterClrMapping/>
  </p:clrMapOvr>
  <p:transition spd="slow">
    <p:push dir="u"/>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7</a:t>
            </a:r>
            <a:r>
              <a:rPr lang="zh-CN" altLang="en-US" dirty="0"/>
              <a:t>：</a:t>
            </a:r>
            <a:r>
              <a:rPr lang="en-US" altLang="zh-CN" dirty="0" smtClean="0"/>
              <a:t>Set</a:t>
            </a:r>
            <a:endParaRPr lang="zh-CN" altLang="en-US" dirty="0"/>
          </a:p>
        </p:txBody>
      </p:sp>
      <p:sp>
        <p:nvSpPr>
          <p:cNvPr id="3" name="内容占位符 2"/>
          <p:cNvSpPr>
            <a:spLocks noGrp="1"/>
          </p:cNvSpPr>
          <p:nvPr>
            <p:ph idx="1"/>
          </p:nvPr>
        </p:nvSpPr>
        <p:spPr/>
        <p:txBody>
          <a:bodyPr/>
          <a:lstStyle/>
          <a:p>
            <a:r>
              <a:rPr lang="en-US" altLang="zh-CN" dirty="0"/>
              <a:t>Set</a:t>
            </a:r>
            <a:r>
              <a:rPr lang="zh-CN" altLang="en-US" dirty="0"/>
              <a:t>是一种</a:t>
            </a:r>
            <a:r>
              <a:rPr lang="zh-CN" altLang="en-US" b="1" dirty="0">
                <a:solidFill>
                  <a:srgbClr val="C00000"/>
                </a:solidFill>
              </a:rPr>
              <a:t>不包括重复元素的</a:t>
            </a:r>
            <a:r>
              <a:rPr lang="en-US" altLang="zh-CN" dirty="0"/>
              <a:t>Collection</a:t>
            </a:r>
            <a:r>
              <a:rPr lang="zh-CN" altLang="en-US" dirty="0"/>
              <a:t>。它</a:t>
            </a:r>
            <a:r>
              <a:rPr lang="zh-CN" altLang="en-US" dirty="0" smtClean="0"/>
              <a:t>维持自己</a:t>
            </a:r>
            <a:r>
              <a:rPr lang="zh-CN" altLang="en-US" dirty="0"/>
              <a:t>的内部排序，所以随机访问没有任何意义。与</a:t>
            </a:r>
            <a:r>
              <a:rPr lang="en-US" altLang="zh-CN" dirty="0"/>
              <a:t>List</a:t>
            </a:r>
            <a:r>
              <a:rPr lang="zh-CN" altLang="en-US" dirty="0"/>
              <a:t>一样，</a:t>
            </a:r>
            <a:r>
              <a:rPr lang="zh-CN" altLang="en-US" b="1" dirty="0">
                <a:solidFill>
                  <a:srgbClr val="C00000"/>
                </a:solidFill>
              </a:rPr>
              <a:t>它</a:t>
            </a:r>
            <a:r>
              <a:rPr lang="zh-CN" altLang="en-US" b="1" dirty="0" smtClean="0">
                <a:solidFill>
                  <a:srgbClr val="C00000"/>
                </a:solidFill>
              </a:rPr>
              <a:t>同样允许</a:t>
            </a:r>
            <a:r>
              <a:rPr lang="en-US" altLang="zh-CN" b="1" dirty="0" smtClean="0">
                <a:solidFill>
                  <a:srgbClr val="C00000"/>
                </a:solidFill>
              </a:rPr>
              <a:t>null</a:t>
            </a:r>
            <a:r>
              <a:rPr lang="zh-CN" altLang="en-US" b="1" dirty="0">
                <a:solidFill>
                  <a:srgbClr val="C00000"/>
                </a:solidFill>
              </a:rPr>
              <a:t>的存在但是仅有一</a:t>
            </a:r>
            <a:r>
              <a:rPr lang="zh-CN" altLang="en-US" b="1" dirty="0" smtClean="0">
                <a:solidFill>
                  <a:srgbClr val="C00000"/>
                </a:solidFill>
              </a:rPr>
              <a:t>个</a:t>
            </a:r>
            <a:endParaRPr lang="en-US" altLang="zh-CN" b="1" dirty="0" smtClean="0">
              <a:solidFill>
                <a:srgbClr val="C00000"/>
              </a:solidFill>
            </a:endParaRPr>
          </a:p>
          <a:p>
            <a:r>
              <a:rPr lang="zh-CN" altLang="en-US" dirty="0" smtClean="0"/>
              <a:t>由于</a:t>
            </a:r>
            <a:r>
              <a:rPr lang="en-US" altLang="zh-CN" dirty="0"/>
              <a:t>Set</a:t>
            </a:r>
            <a:r>
              <a:rPr lang="zh-CN" altLang="en-US" dirty="0"/>
              <a:t>接口的特殊性，所有传入</a:t>
            </a:r>
            <a:r>
              <a:rPr lang="en-US" altLang="zh-CN" dirty="0"/>
              <a:t>Set</a:t>
            </a:r>
            <a:r>
              <a:rPr lang="zh-CN" altLang="en-US" dirty="0"/>
              <a:t>集合中的元素都必须不同，同时要注意任何可变对象，如果在对集合中元素进行操作时，导致</a:t>
            </a:r>
            <a:r>
              <a:rPr lang="en-US" altLang="zh-CN" dirty="0"/>
              <a:t>e1.equals(e2)==true</a:t>
            </a:r>
            <a:r>
              <a:rPr lang="zh-CN" altLang="en-US" dirty="0"/>
              <a:t>，则必定会产生某些问题</a:t>
            </a:r>
          </a:p>
        </p:txBody>
      </p:sp>
      <p:sp>
        <p:nvSpPr>
          <p:cNvPr id="4" name="矩形 3"/>
          <p:cNvSpPr/>
          <p:nvPr/>
        </p:nvSpPr>
        <p:spPr>
          <a:xfrm>
            <a:off x="5168502" y="3244334"/>
            <a:ext cx="1854995" cy="369332"/>
          </a:xfrm>
          <a:prstGeom prst="rect">
            <a:avLst/>
          </a:prstGeom>
        </p:spPr>
        <p:txBody>
          <a:bodyPr wrap="none">
            <a:spAutoFit/>
          </a:bodyPr>
          <a:lstStyle/>
          <a:p>
            <a:r>
              <a:rPr lang="zh-CN" altLang="en-US" dirty="0"/>
              <a:t>知识点</a:t>
            </a:r>
            <a:r>
              <a:rPr lang="en-US" altLang="zh-CN" dirty="0"/>
              <a:t>8</a:t>
            </a:r>
            <a:r>
              <a:rPr lang="zh-CN" altLang="en-US" dirty="0"/>
              <a:t>：</a:t>
            </a:r>
            <a:r>
              <a:rPr lang="en-US" altLang="zh-CN" dirty="0"/>
              <a:t>Queue</a:t>
            </a:r>
          </a:p>
        </p:txBody>
      </p:sp>
    </p:spTree>
    <p:extLst>
      <p:ext uri="{BB962C8B-B14F-4D97-AF65-F5344CB8AC3E}">
        <p14:creationId xmlns:p14="http://schemas.microsoft.com/office/powerpoint/2010/main" val="3647274471"/>
      </p:ext>
    </p:extLst>
  </p:cSld>
  <p:clrMapOvr>
    <a:masterClrMapping/>
  </p:clrMapOvr>
  <p:transition spd="slow">
    <p:push dir="u"/>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知识</a:t>
            </a:r>
            <a:r>
              <a:rPr lang="zh-CN" altLang="en-US" dirty="0"/>
              <a:t>点</a:t>
            </a:r>
            <a:r>
              <a:rPr lang="en-US" altLang="zh-CN" dirty="0"/>
              <a:t>8</a:t>
            </a:r>
            <a:r>
              <a:rPr lang="zh-CN" altLang="en-US" dirty="0"/>
              <a:t>：</a:t>
            </a:r>
            <a:r>
              <a:rPr lang="en-US" altLang="zh-CN" dirty="0" smtClean="0"/>
              <a:t>Queue</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队列是一种先进先出的数据结构，元素在队列末尾添加，在队列头部删除。</a:t>
            </a:r>
            <a:r>
              <a:rPr lang="en-US" altLang="zh-CN" dirty="0"/>
              <a:t>Queue</a:t>
            </a:r>
            <a:r>
              <a:rPr lang="zh-CN" altLang="en-US" dirty="0"/>
              <a:t>接口扩展自</a:t>
            </a:r>
            <a:r>
              <a:rPr lang="en-US" altLang="zh-CN" dirty="0"/>
              <a:t>Collection</a:t>
            </a:r>
            <a:r>
              <a:rPr lang="zh-CN" altLang="en-US" dirty="0"/>
              <a:t>，并提供插入、提取、检验等</a:t>
            </a:r>
            <a:r>
              <a:rPr lang="zh-CN" altLang="en-US" dirty="0" smtClean="0"/>
              <a:t>操作</a:t>
            </a:r>
            <a:endParaRPr lang="en-US" altLang="zh-CN" dirty="0" smtClean="0"/>
          </a:p>
          <a:p>
            <a:r>
              <a:rPr lang="zh-CN" altLang="en-US" dirty="0"/>
              <a:t>方法</a:t>
            </a:r>
            <a:r>
              <a:rPr lang="en-US" altLang="zh-CN" dirty="0"/>
              <a:t>offer</a:t>
            </a:r>
            <a:r>
              <a:rPr lang="zh-CN" altLang="en-US" dirty="0"/>
              <a:t>表示向队列添加一个元素，</a:t>
            </a:r>
            <a:r>
              <a:rPr lang="en-US" altLang="zh-CN" dirty="0"/>
              <a:t>poll()</a:t>
            </a:r>
            <a:r>
              <a:rPr lang="zh-CN" altLang="en-US" dirty="0"/>
              <a:t>与</a:t>
            </a:r>
            <a:r>
              <a:rPr lang="en-US" altLang="zh-CN" dirty="0"/>
              <a:t>remove()</a:t>
            </a:r>
            <a:r>
              <a:rPr lang="zh-CN" altLang="en-US" dirty="0"/>
              <a:t>方法都是移除队列头部的元素，两者的区别在于如果队列为空，那么</a:t>
            </a:r>
            <a:r>
              <a:rPr lang="en-US" altLang="zh-CN" dirty="0"/>
              <a:t>poll()</a:t>
            </a:r>
            <a:r>
              <a:rPr lang="zh-CN" altLang="en-US" dirty="0"/>
              <a:t>返回的是</a:t>
            </a:r>
            <a:r>
              <a:rPr lang="en-US" altLang="zh-CN" dirty="0"/>
              <a:t>null</a:t>
            </a:r>
            <a:r>
              <a:rPr lang="zh-CN" altLang="en-US" dirty="0"/>
              <a:t>，而</a:t>
            </a:r>
            <a:r>
              <a:rPr lang="en-US" altLang="zh-CN" dirty="0"/>
              <a:t>remove()</a:t>
            </a:r>
            <a:r>
              <a:rPr lang="zh-CN" altLang="en-US" dirty="0"/>
              <a:t>会抛出一个异常。方法</a:t>
            </a:r>
            <a:r>
              <a:rPr lang="en-US" altLang="zh-CN" dirty="0"/>
              <a:t>element()</a:t>
            </a:r>
            <a:r>
              <a:rPr lang="zh-CN" altLang="en-US" dirty="0"/>
              <a:t>与</a:t>
            </a:r>
            <a:r>
              <a:rPr lang="en-US" altLang="zh-CN" dirty="0"/>
              <a:t>peek()</a:t>
            </a:r>
            <a:r>
              <a:rPr lang="zh-CN" altLang="en-US" dirty="0"/>
              <a:t>主要是获取头部元素，不</a:t>
            </a:r>
            <a:r>
              <a:rPr lang="zh-CN" altLang="en-US" dirty="0" smtClean="0"/>
              <a:t>删除</a:t>
            </a:r>
            <a:endParaRPr lang="en-US" altLang="zh-CN" dirty="0" smtClean="0"/>
          </a:p>
          <a:p>
            <a:r>
              <a:rPr lang="zh-CN" altLang="en-US" dirty="0"/>
              <a:t>接口</a:t>
            </a:r>
            <a:r>
              <a:rPr lang="en-US" altLang="zh-CN" dirty="0" err="1"/>
              <a:t>Deque</a:t>
            </a:r>
            <a:r>
              <a:rPr lang="zh-CN" altLang="en-US" dirty="0"/>
              <a:t>，是一个扩展自</a:t>
            </a:r>
            <a:r>
              <a:rPr lang="en-US" altLang="zh-CN" dirty="0"/>
              <a:t>Queue</a:t>
            </a:r>
            <a:r>
              <a:rPr lang="zh-CN" altLang="en-US" dirty="0"/>
              <a:t>的双端队列，它支持在两端插入和删除元素，因为</a:t>
            </a:r>
            <a:r>
              <a:rPr lang="en-US" altLang="zh-CN" dirty="0" err="1"/>
              <a:t>LinkedList</a:t>
            </a:r>
            <a:r>
              <a:rPr lang="zh-CN" altLang="en-US" dirty="0"/>
              <a:t>类实现了</a:t>
            </a:r>
            <a:r>
              <a:rPr lang="en-US" altLang="zh-CN" dirty="0" err="1"/>
              <a:t>Deque</a:t>
            </a:r>
            <a:r>
              <a:rPr lang="zh-CN" altLang="en-US" dirty="0"/>
              <a:t>接口，所以通常我们可以使用</a:t>
            </a:r>
            <a:r>
              <a:rPr lang="en-US" altLang="zh-CN" dirty="0" err="1"/>
              <a:t>LinkedList</a:t>
            </a:r>
            <a:r>
              <a:rPr lang="zh-CN" altLang="en-US" dirty="0"/>
              <a:t>来创建一个队列。</a:t>
            </a:r>
            <a:r>
              <a:rPr lang="en-US" altLang="zh-CN" dirty="0" err="1"/>
              <a:t>PriorityQueue</a:t>
            </a:r>
            <a:r>
              <a:rPr lang="zh-CN" altLang="en-US" dirty="0"/>
              <a:t>类实现了一个优先队列，优先队列中元素被赋予优先级，拥有高优先级的先被删除</a:t>
            </a:r>
          </a:p>
        </p:txBody>
      </p:sp>
    </p:spTree>
    <p:extLst>
      <p:ext uri="{BB962C8B-B14F-4D97-AF65-F5344CB8AC3E}">
        <p14:creationId xmlns:p14="http://schemas.microsoft.com/office/powerpoint/2010/main" val="1759892573"/>
      </p:ext>
    </p:extLst>
  </p:cSld>
  <p:clrMapOvr>
    <a:masterClrMapping/>
  </p:clrMapOvr>
  <p:transition spd="slow">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en-US" altLang="zh-CN" dirty="0"/>
              <a:t>Queue</a:t>
            </a:r>
            <a:endParaRPr lang="zh-CN" altLang="en-US" dirty="0"/>
          </a:p>
        </p:txBody>
      </p:sp>
      <p:sp>
        <p:nvSpPr>
          <p:cNvPr id="3" name="内容占位符 2"/>
          <p:cNvSpPr>
            <a:spLocks noGrp="1"/>
          </p:cNvSpPr>
          <p:nvPr>
            <p:ph idx="1"/>
          </p:nvPr>
        </p:nvSpPr>
        <p:spPr/>
        <p:txBody>
          <a:bodyPr/>
          <a:lstStyle/>
          <a:p>
            <a:r>
              <a:rPr lang="zh-CN" altLang="en-US" dirty="0" smtClean="0"/>
              <a:t>队列使用示例（课堂案例：</a:t>
            </a:r>
            <a:r>
              <a:rPr lang="en-US" altLang="zh-CN" dirty="0" smtClean="0">
                <a:hlinkClick r:id="rId2" action="ppaction://hlinkfile"/>
              </a:rPr>
              <a:t>TestQueue.java</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467254" y="1652587"/>
            <a:ext cx="9801225" cy="2943225"/>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4884684" y="4280215"/>
            <a:ext cx="6238875" cy="1428750"/>
          </a:xfrm>
          <a:prstGeom prst="rect">
            <a:avLst/>
          </a:prstGeom>
          <a:blipFill>
            <a:blip r:embed="rId4"/>
            <a:stretch>
              <a:fillRect/>
            </a:stretch>
          </a:blipFill>
          <a:ln w="101600">
            <a:solidFill>
              <a:srgbClr val="339933">
                <a:alpha val="96000"/>
              </a:srgbClr>
            </a:solidFill>
          </a:ln>
        </p:spPr>
      </p:pic>
      <p:sp>
        <p:nvSpPr>
          <p:cNvPr id="6" name="右箭头 5"/>
          <p:cNvSpPr/>
          <p:nvPr/>
        </p:nvSpPr>
        <p:spPr>
          <a:xfrm rot="5400000">
            <a:off x="9661428" y="406155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00132" y="3630271"/>
            <a:ext cx="131545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782994"/>
      </p:ext>
    </p:extLst>
  </p:cSld>
  <p:clrMapOvr>
    <a:masterClrMapping/>
  </p:clrMapOvr>
  <p:transition spd="slow">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a:t>
            </a:r>
            <a:r>
              <a:rPr lang="zh-CN" altLang="en-US" dirty="0" smtClean="0"/>
              <a:t>点</a:t>
            </a:r>
            <a:r>
              <a:rPr lang="en-US" altLang="zh-CN" dirty="0" smtClean="0"/>
              <a:t>9</a:t>
            </a:r>
            <a:r>
              <a:rPr lang="zh-CN" altLang="en-US" dirty="0" smtClean="0"/>
              <a:t>：</a:t>
            </a:r>
            <a:r>
              <a:rPr lang="en-US" altLang="zh-CN" dirty="0"/>
              <a:t>List</a:t>
            </a:r>
            <a:r>
              <a:rPr lang="zh-CN" altLang="en-US" dirty="0"/>
              <a:t>的常见实现类</a:t>
            </a:r>
            <a:endParaRPr lang="en-US" altLang="zh-CN" dirty="0"/>
          </a:p>
        </p:txBody>
      </p:sp>
      <p:sp>
        <p:nvSpPr>
          <p:cNvPr id="3" name="内容占位符 2"/>
          <p:cNvSpPr>
            <a:spLocks noGrp="1"/>
          </p:cNvSpPr>
          <p:nvPr>
            <p:ph idx="1"/>
          </p:nvPr>
        </p:nvSpPr>
        <p:spPr/>
        <p:txBody>
          <a:bodyPr>
            <a:normAutofit fontScale="92500" lnSpcReduction="20000"/>
          </a:bodyPr>
          <a:lstStyle/>
          <a:p>
            <a:r>
              <a:rPr lang="en-US" altLang="zh-CN" dirty="0" err="1"/>
              <a:t>ArrayList</a:t>
            </a:r>
            <a:r>
              <a:rPr lang="zh-CN" altLang="en-US" dirty="0"/>
              <a:t>是一</a:t>
            </a:r>
            <a:r>
              <a:rPr lang="zh-CN" altLang="en-US" dirty="0" smtClean="0"/>
              <a:t>个</a:t>
            </a:r>
            <a:r>
              <a:rPr lang="zh-CN" altLang="en-US" b="1" dirty="0" smtClean="0">
                <a:solidFill>
                  <a:srgbClr val="C00000"/>
                </a:solidFill>
              </a:rPr>
              <a:t>用数组实现的列表</a:t>
            </a:r>
            <a:r>
              <a:rPr lang="zh-CN" altLang="en-US" dirty="0" smtClean="0"/>
              <a:t>，</a:t>
            </a:r>
            <a:r>
              <a:rPr lang="zh-CN" altLang="en-US" dirty="0"/>
              <a:t>也是我们最常用的集合。它允许任何符合规则的元素插入甚至包括</a:t>
            </a:r>
            <a:r>
              <a:rPr lang="en-US" altLang="zh-CN" dirty="0" smtClean="0"/>
              <a:t>null</a:t>
            </a:r>
          </a:p>
          <a:p>
            <a:r>
              <a:rPr lang="zh-CN" altLang="en-US" dirty="0" smtClean="0"/>
              <a:t>每</a:t>
            </a:r>
            <a:r>
              <a:rPr lang="zh-CN" altLang="en-US" dirty="0"/>
              <a:t>一个</a:t>
            </a:r>
            <a:r>
              <a:rPr lang="en-US" altLang="zh-CN" dirty="0" err="1"/>
              <a:t>ArrayList</a:t>
            </a:r>
            <a:r>
              <a:rPr lang="zh-CN" altLang="en-US" dirty="0"/>
              <a:t>都有一个</a:t>
            </a:r>
            <a:r>
              <a:rPr lang="zh-CN" altLang="en-US" b="1" dirty="0">
                <a:solidFill>
                  <a:srgbClr val="C00000"/>
                </a:solidFill>
              </a:rPr>
              <a:t>初始容量（</a:t>
            </a:r>
            <a:r>
              <a:rPr lang="en-US" altLang="zh-CN" b="1" dirty="0">
                <a:solidFill>
                  <a:srgbClr val="C00000"/>
                </a:solidFill>
              </a:rPr>
              <a:t>10</a:t>
            </a:r>
            <a:r>
              <a:rPr lang="zh-CN" altLang="en-US" b="1" dirty="0">
                <a:solidFill>
                  <a:srgbClr val="C00000"/>
                </a:solidFill>
              </a:rPr>
              <a:t>）</a:t>
            </a:r>
            <a:r>
              <a:rPr lang="zh-CN" altLang="en-US" dirty="0"/>
              <a:t>，该容量代表了数组的大小。随着容器中的元素不断增加，容器的大小也会随着增加。在每次向容器中增加元素的同时都会进行容量检查，当快溢出时，就会进行扩容</a:t>
            </a:r>
            <a:r>
              <a:rPr lang="zh-CN" altLang="en-US" dirty="0" smtClean="0"/>
              <a:t>操作（构建一个新的更大的数组并将之前的内容拷贝到新书组中）。</a:t>
            </a:r>
            <a:r>
              <a:rPr lang="zh-CN" altLang="en-US" dirty="0"/>
              <a:t>所以如果我们明确所插入元素的多少，最好指定一个初始容量值，避免过多的进行扩容操作而浪费时间、</a:t>
            </a:r>
            <a:r>
              <a:rPr lang="zh-CN" altLang="en-US" dirty="0" smtClean="0"/>
              <a:t>效率</a:t>
            </a:r>
            <a:endParaRPr lang="en-US" altLang="zh-CN" dirty="0"/>
          </a:p>
          <a:p>
            <a:r>
              <a:rPr lang="en-US" altLang="zh-CN" dirty="0" err="1" smtClean="0"/>
              <a:t>ArrayList</a:t>
            </a:r>
            <a:r>
              <a:rPr lang="zh-CN" altLang="en-US" dirty="0"/>
              <a:t>的默认</a:t>
            </a:r>
            <a:r>
              <a:rPr lang="zh-CN" altLang="en-US" dirty="0" smtClean="0"/>
              <a:t>扩容扩展</a:t>
            </a:r>
            <a:r>
              <a:rPr lang="zh-CN" altLang="en-US" dirty="0"/>
              <a:t>后数组大小</a:t>
            </a:r>
            <a:r>
              <a:rPr lang="zh-CN" altLang="en-US" dirty="0" smtClean="0"/>
              <a:t>为：</a:t>
            </a:r>
            <a:r>
              <a:rPr lang="en-US" altLang="zh-CN" b="1" dirty="0" smtClean="0">
                <a:solidFill>
                  <a:srgbClr val="C00000"/>
                </a:solidFill>
              </a:rPr>
              <a:t>(</a:t>
            </a:r>
            <a:r>
              <a:rPr lang="zh-CN" altLang="en-US" b="1" dirty="0">
                <a:solidFill>
                  <a:srgbClr val="C00000"/>
                </a:solidFill>
              </a:rPr>
              <a:t>原数组长度*</a:t>
            </a:r>
            <a:r>
              <a:rPr lang="en-US" altLang="zh-CN" b="1" dirty="0">
                <a:solidFill>
                  <a:srgbClr val="C00000"/>
                </a:solidFill>
              </a:rPr>
              <a:t>3)/</a:t>
            </a:r>
            <a:r>
              <a:rPr lang="en-US" altLang="zh-CN" b="1" dirty="0" smtClean="0">
                <a:solidFill>
                  <a:srgbClr val="C00000"/>
                </a:solidFill>
              </a:rPr>
              <a:t>2+1</a:t>
            </a:r>
          </a:p>
          <a:p>
            <a:r>
              <a:rPr lang="en-US" altLang="zh-CN" dirty="0" err="1" smtClean="0"/>
              <a:t>ArrayList</a:t>
            </a:r>
            <a:r>
              <a:rPr lang="zh-CN" altLang="en-US" dirty="0" smtClean="0"/>
              <a:t>是一个</a:t>
            </a:r>
            <a:r>
              <a:rPr lang="zh-CN" altLang="en-US" b="1" dirty="0" smtClean="0">
                <a:solidFill>
                  <a:srgbClr val="C00000"/>
                </a:solidFill>
              </a:rPr>
              <a:t>非线程安全</a:t>
            </a:r>
            <a:r>
              <a:rPr lang="zh-CN" altLang="en-US" dirty="0" smtClean="0"/>
              <a:t>的列表</a:t>
            </a:r>
            <a:endParaRPr lang="zh-CN" altLang="en-US" dirty="0"/>
          </a:p>
        </p:txBody>
      </p:sp>
    </p:spTree>
    <p:extLst>
      <p:ext uri="{BB962C8B-B14F-4D97-AF65-F5344CB8AC3E}">
        <p14:creationId xmlns:p14="http://schemas.microsoft.com/office/powerpoint/2010/main" val="3703006211"/>
      </p:ext>
    </p:extLst>
  </p:cSld>
  <p:clrMapOvr>
    <a:masterClrMapping/>
  </p:clrMapOvr>
  <p:transition spd="slow">
    <p:push dir="u"/>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9</a:t>
            </a:r>
            <a:r>
              <a:rPr lang="zh-CN" altLang="en-US" dirty="0" smtClean="0"/>
              <a:t>：</a:t>
            </a:r>
            <a:r>
              <a:rPr lang="en-US" altLang="zh-CN" dirty="0"/>
              <a:t>List</a:t>
            </a:r>
            <a:r>
              <a:rPr lang="zh-CN" altLang="en-US" dirty="0"/>
              <a:t>的常见实现类</a:t>
            </a:r>
          </a:p>
        </p:txBody>
      </p:sp>
      <p:sp>
        <p:nvSpPr>
          <p:cNvPr id="3" name="内容占位符 2"/>
          <p:cNvSpPr>
            <a:spLocks noGrp="1"/>
          </p:cNvSpPr>
          <p:nvPr>
            <p:ph idx="1"/>
          </p:nvPr>
        </p:nvSpPr>
        <p:spPr/>
        <p:txBody>
          <a:bodyPr>
            <a:normAutofit fontScale="92500" lnSpcReduction="10000"/>
          </a:bodyPr>
          <a:lstStyle/>
          <a:p>
            <a:r>
              <a:rPr lang="zh-CN" altLang="en-US" dirty="0"/>
              <a:t>同样实现</a:t>
            </a:r>
            <a:r>
              <a:rPr lang="en-US" altLang="zh-CN" dirty="0"/>
              <a:t>List</a:t>
            </a:r>
            <a:r>
              <a:rPr lang="zh-CN" altLang="en-US" dirty="0"/>
              <a:t>接口的</a:t>
            </a:r>
            <a:r>
              <a:rPr lang="en-US" altLang="zh-CN" dirty="0" err="1"/>
              <a:t>LinkedList</a:t>
            </a:r>
            <a:r>
              <a:rPr lang="zh-CN" altLang="en-US" dirty="0"/>
              <a:t>与</a:t>
            </a:r>
            <a:r>
              <a:rPr lang="en-US" altLang="zh-CN" dirty="0" err="1"/>
              <a:t>ArrayList</a:t>
            </a:r>
            <a:r>
              <a:rPr lang="zh-CN" altLang="en-US" dirty="0"/>
              <a:t>不同</a:t>
            </a:r>
            <a:r>
              <a:rPr lang="zh-CN" altLang="en-US" dirty="0" smtClean="0"/>
              <a:t>，</a:t>
            </a:r>
            <a:r>
              <a:rPr lang="en-US" altLang="zh-CN" b="1" dirty="0" err="1" smtClean="0">
                <a:solidFill>
                  <a:srgbClr val="C00000"/>
                </a:solidFill>
              </a:rPr>
              <a:t>LinkedList</a:t>
            </a:r>
            <a:r>
              <a:rPr lang="zh-CN" altLang="en-US" b="1" dirty="0">
                <a:solidFill>
                  <a:srgbClr val="C00000"/>
                </a:solidFill>
              </a:rPr>
              <a:t>是一个双向链表</a:t>
            </a:r>
            <a:r>
              <a:rPr lang="zh-CN" altLang="en-US" dirty="0"/>
              <a:t>。所以它除了有</a:t>
            </a:r>
            <a:r>
              <a:rPr lang="en-US" altLang="zh-CN" dirty="0" err="1"/>
              <a:t>ArrayList</a:t>
            </a:r>
            <a:r>
              <a:rPr lang="zh-CN" altLang="en-US" dirty="0"/>
              <a:t>的基本操作方法外还额外提供了</a:t>
            </a:r>
            <a:r>
              <a:rPr lang="en-US" altLang="zh-CN" dirty="0"/>
              <a:t>get</a:t>
            </a:r>
            <a:r>
              <a:rPr lang="zh-CN" altLang="en-US" dirty="0"/>
              <a:t>，</a:t>
            </a:r>
            <a:r>
              <a:rPr lang="en-US" altLang="zh-CN" dirty="0"/>
              <a:t>remove</a:t>
            </a:r>
            <a:r>
              <a:rPr lang="zh-CN" altLang="en-US" dirty="0"/>
              <a:t>，</a:t>
            </a:r>
            <a:r>
              <a:rPr lang="en-US" altLang="zh-CN" dirty="0"/>
              <a:t>insert</a:t>
            </a:r>
            <a:r>
              <a:rPr lang="zh-CN" altLang="en-US" dirty="0"/>
              <a:t>方法在</a:t>
            </a:r>
            <a:r>
              <a:rPr lang="en-US" altLang="zh-CN" dirty="0" err="1"/>
              <a:t>LinkedList</a:t>
            </a:r>
            <a:r>
              <a:rPr lang="zh-CN" altLang="en-US" dirty="0"/>
              <a:t>的首部或</a:t>
            </a:r>
            <a:r>
              <a:rPr lang="zh-CN" altLang="en-US" dirty="0" smtClean="0"/>
              <a:t>尾部</a:t>
            </a:r>
            <a:endParaRPr lang="en-US" altLang="zh-CN" dirty="0" smtClean="0"/>
          </a:p>
          <a:p>
            <a:r>
              <a:rPr lang="zh-CN" altLang="en-US" dirty="0"/>
              <a:t>由于实现的方式不同，</a:t>
            </a:r>
            <a:r>
              <a:rPr lang="en-US" altLang="zh-CN" dirty="0" err="1"/>
              <a:t>LinkedList</a:t>
            </a:r>
            <a:r>
              <a:rPr lang="zh-CN" altLang="en-US" dirty="0"/>
              <a:t>不能随机访问，它所有的操作都是要按照双重链表的需要执行。在列表中索引的操作将从开头或结尾遍历列表（从靠近指定索引的一端）。这样做的好处就是可以通过</a:t>
            </a:r>
            <a:r>
              <a:rPr lang="zh-CN" altLang="en-US" b="1" dirty="0">
                <a:solidFill>
                  <a:srgbClr val="C00000"/>
                </a:solidFill>
              </a:rPr>
              <a:t>较低的代价在</a:t>
            </a:r>
            <a:r>
              <a:rPr lang="en-US" altLang="zh-CN" b="1" dirty="0">
                <a:solidFill>
                  <a:srgbClr val="C00000"/>
                </a:solidFill>
              </a:rPr>
              <a:t>List</a:t>
            </a:r>
            <a:r>
              <a:rPr lang="zh-CN" altLang="en-US" b="1" dirty="0">
                <a:solidFill>
                  <a:srgbClr val="C00000"/>
                </a:solidFill>
              </a:rPr>
              <a:t>中进行插入和删除</a:t>
            </a:r>
            <a:r>
              <a:rPr lang="zh-CN" altLang="en-US" b="1" dirty="0" smtClean="0">
                <a:solidFill>
                  <a:srgbClr val="C00000"/>
                </a:solidFill>
              </a:rPr>
              <a:t>操作</a:t>
            </a:r>
            <a:endParaRPr lang="en-US" altLang="zh-CN" b="1" dirty="0" smtClean="0">
              <a:solidFill>
                <a:srgbClr val="C00000"/>
              </a:solidFill>
            </a:endParaRPr>
          </a:p>
          <a:p>
            <a:r>
              <a:rPr lang="zh-CN" altLang="en-US" dirty="0"/>
              <a:t>与</a:t>
            </a:r>
            <a:r>
              <a:rPr lang="en-US" altLang="zh-CN" dirty="0" err="1"/>
              <a:t>ArrayList</a:t>
            </a:r>
            <a:r>
              <a:rPr lang="zh-CN" altLang="en-US" dirty="0"/>
              <a:t>一样，</a:t>
            </a:r>
            <a:r>
              <a:rPr lang="en-US" altLang="zh-CN" b="1" dirty="0" err="1">
                <a:solidFill>
                  <a:srgbClr val="C00000"/>
                </a:solidFill>
              </a:rPr>
              <a:t>LinkedList</a:t>
            </a:r>
            <a:r>
              <a:rPr lang="zh-CN" altLang="en-US" b="1" dirty="0">
                <a:solidFill>
                  <a:srgbClr val="C00000"/>
                </a:solidFill>
              </a:rPr>
              <a:t>也是非同步的</a:t>
            </a:r>
            <a:r>
              <a:rPr lang="zh-CN" altLang="en-US" dirty="0"/>
              <a:t>。如果多个线程同时访问一个</a:t>
            </a:r>
            <a:r>
              <a:rPr lang="en-US" altLang="zh-CN" dirty="0"/>
              <a:t>List</a:t>
            </a:r>
            <a:r>
              <a:rPr lang="zh-CN" altLang="en-US" dirty="0"/>
              <a:t>，则必须自己实现访问同步</a:t>
            </a:r>
            <a:endParaRPr lang="zh-CN" altLang="en-US" b="1" dirty="0">
              <a:solidFill>
                <a:srgbClr val="C00000"/>
              </a:solidFill>
            </a:endParaRPr>
          </a:p>
        </p:txBody>
      </p:sp>
    </p:spTree>
    <p:extLst>
      <p:ext uri="{BB962C8B-B14F-4D97-AF65-F5344CB8AC3E}">
        <p14:creationId xmlns:p14="http://schemas.microsoft.com/office/powerpoint/2010/main" val="2074347433"/>
      </p:ext>
    </p:extLst>
  </p:cSld>
  <p:clrMapOvr>
    <a:masterClrMapping/>
  </p:clrMapOvr>
  <p:transition spd="slow">
    <p:push dir="u"/>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9</a:t>
            </a:r>
            <a:r>
              <a:rPr lang="zh-CN" altLang="en-US" dirty="0" smtClean="0"/>
              <a:t>：</a:t>
            </a:r>
            <a:r>
              <a:rPr lang="en-US" altLang="zh-CN" dirty="0"/>
              <a:t>List</a:t>
            </a:r>
            <a:r>
              <a:rPr lang="zh-CN" altLang="en-US" dirty="0"/>
              <a:t>的常见实现类</a:t>
            </a:r>
          </a:p>
        </p:txBody>
      </p:sp>
      <p:sp>
        <p:nvSpPr>
          <p:cNvPr id="3" name="内容占位符 2"/>
          <p:cNvSpPr>
            <a:spLocks noGrp="1"/>
          </p:cNvSpPr>
          <p:nvPr>
            <p:ph idx="1"/>
          </p:nvPr>
        </p:nvSpPr>
        <p:spPr/>
        <p:txBody>
          <a:bodyPr>
            <a:normAutofit fontScale="92500" lnSpcReduction="10000"/>
          </a:bodyPr>
          <a:lstStyle/>
          <a:p>
            <a:r>
              <a:rPr lang="zh-CN" altLang="en-US" dirty="0" smtClean="0"/>
              <a:t>在</a:t>
            </a:r>
            <a:r>
              <a:rPr lang="en-US" altLang="zh-CN" dirty="0" smtClean="0"/>
              <a:t>JDK1.2</a:t>
            </a:r>
            <a:r>
              <a:rPr lang="zh-CN" altLang="en-US" dirty="0" smtClean="0"/>
              <a:t>之前是</a:t>
            </a:r>
            <a:r>
              <a:rPr lang="zh-CN" altLang="en-US" dirty="0"/>
              <a:t>没有完整的集合框架的</a:t>
            </a:r>
            <a:r>
              <a:rPr lang="zh-CN" altLang="en-US" dirty="0" smtClean="0"/>
              <a:t>。只有</a:t>
            </a:r>
            <a:r>
              <a:rPr lang="zh-CN" altLang="en-US" dirty="0"/>
              <a:t>一些简单的可以自扩展的容器类，比如</a:t>
            </a:r>
            <a:r>
              <a:rPr lang="en-US" altLang="zh-CN" dirty="0"/>
              <a:t>Vector</a:t>
            </a:r>
            <a:r>
              <a:rPr lang="zh-CN" altLang="en-US" dirty="0"/>
              <a:t>，</a:t>
            </a:r>
            <a:r>
              <a:rPr lang="en-US" altLang="zh-CN" dirty="0"/>
              <a:t>Stack</a:t>
            </a:r>
            <a:r>
              <a:rPr lang="zh-CN" altLang="en-US" dirty="0"/>
              <a:t>，</a:t>
            </a:r>
            <a:r>
              <a:rPr lang="en-US" altLang="zh-CN" dirty="0" err="1"/>
              <a:t>Hashtable</a:t>
            </a:r>
            <a:r>
              <a:rPr lang="zh-CN" altLang="en-US" dirty="0"/>
              <a:t>等。这些容器类在使用的过程中由于效率问题饱受诟病，因此在</a:t>
            </a:r>
            <a:r>
              <a:rPr lang="en-US" altLang="zh-CN" dirty="0"/>
              <a:t>Java 2</a:t>
            </a:r>
            <a:r>
              <a:rPr lang="zh-CN" altLang="en-US" dirty="0"/>
              <a:t>中，</a:t>
            </a:r>
            <a:r>
              <a:rPr lang="en-US" altLang="zh-CN" dirty="0"/>
              <a:t>Java</a:t>
            </a:r>
            <a:r>
              <a:rPr lang="zh-CN" altLang="en-US" dirty="0"/>
              <a:t>设计者们进行了大刀阔斧的整改，重新设计，于是就有了现在的集合框架。需要注意的是，之前的那些容器类库并没有被弃用而是进行了保留，主要是为了向下兼容的目的，但我们在平时使用中还是应该尽量少</a:t>
            </a:r>
            <a:r>
              <a:rPr lang="zh-CN" altLang="en-US" dirty="0" smtClean="0"/>
              <a:t>用</a:t>
            </a:r>
            <a:endParaRPr lang="en-US" altLang="zh-CN" dirty="0" smtClean="0"/>
          </a:p>
          <a:p>
            <a:r>
              <a:rPr lang="en-US" altLang="zh-CN" dirty="0" smtClean="0"/>
              <a:t>Vector</a:t>
            </a:r>
            <a:r>
              <a:rPr lang="zh-CN" altLang="en-US" dirty="0"/>
              <a:t>与</a:t>
            </a:r>
            <a:r>
              <a:rPr lang="en-US" altLang="zh-CN" dirty="0" err="1"/>
              <a:t>ArrayList</a:t>
            </a:r>
            <a:r>
              <a:rPr lang="zh-CN" altLang="en-US" dirty="0"/>
              <a:t>相似，但是</a:t>
            </a:r>
            <a:r>
              <a:rPr lang="en-US" altLang="zh-CN" dirty="0"/>
              <a:t>Vector</a:t>
            </a:r>
            <a:r>
              <a:rPr lang="zh-CN" altLang="en-US" dirty="0"/>
              <a:t>是同步的。所以说</a:t>
            </a:r>
            <a:r>
              <a:rPr lang="en-US" altLang="zh-CN" b="1" dirty="0">
                <a:solidFill>
                  <a:srgbClr val="C00000"/>
                </a:solidFill>
              </a:rPr>
              <a:t>Vector</a:t>
            </a:r>
            <a:r>
              <a:rPr lang="zh-CN" altLang="en-US" b="1" dirty="0" smtClean="0">
                <a:solidFill>
                  <a:srgbClr val="C00000"/>
                </a:solidFill>
              </a:rPr>
              <a:t>是使用数组实现的线程</a:t>
            </a:r>
            <a:r>
              <a:rPr lang="zh-CN" altLang="en-US" b="1" dirty="0">
                <a:solidFill>
                  <a:srgbClr val="C00000"/>
                </a:solidFill>
              </a:rPr>
              <a:t>安全</a:t>
            </a:r>
            <a:r>
              <a:rPr lang="zh-CN" altLang="en-US" b="1" dirty="0" smtClean="0">
                <a:solidFill>
                  <a:srgbClr val="C00000"/>
                </a:solidFill>
              </a:rPr>
              <a:t>的列表</a:t>
            </a:r>
            <a:r>
              <a:rPr lang="zh-CN" altLang="en-US" dirty="0" smtClean="0"/>
              <a:t>。</a:t>
            </a:r>
            <a:r>
              <a:rPr lang="zh-CN" altLang="en-US" dirty="0"/>
              <a:t>它的操作与</a:t>
            </a:r>
            <a:r>
              <a:rPr lang="en-US" altLang="zh-CN" dirty="0" err="1"/>
              <a:t>ArrayList</a:t>
            </a:r>
            <a:r>
              <a:rPr lang="zh-CN" altLang="en-US" dirty="0"/>
              <a:t>几乎</a:t>
            </a:r>
            <a:r>
              <a:rPr lang="zh-CN" altLang="en-US" dirty="0" smtClean="0"/>
              <a:t>一样</a:t>
            </a:r>
            <a:endParaRPr lang="en-US" altLang="zh-CN" dirty="0" smtClean="0"/>
          </a:p>
          <a:p>
            <a:r>
              <a:rPr lang="en-US" altLang="zh-CN" dirty="0" smtClean="0"/>
              <a:t>Vector</a:t>
            </a:r>
            <a:r>
              <a:rPr lang="zh-CN" altLang="en-US" dirty="0" smtClean="0"/>
              <a:t>在进行默认规则扩容时，</a:t>
            </a:r>
            <a:r>
              <a:rPr lang="zh-CN" altLang="en-US" b="1" dirty="0" smtClean="0">
                <a:solidFill>
                  <a:srgbClr val="C00000"/>
                </a:solidFill>
              </a:rPr>
              <a:t>新数组的长度</a:t>
            </a:r>
            <a:r>
              <a:rPr lang="en-US" altLang="zh-CN" b="1" dirty="0" smtClean="0">
                <a:solidFill>
                  <a:srgbClr val="C00000"/>
                </a:solidFill>
              </a:rPr>
              <a:t>=</a:t>
            </a:r>
            <a:r>
              <a:rPr lang="zh-CN" altLang="en-US" b="1" dirty="0" smtClean="0">
                <a:solidFill>
                  <a:srgbClr val="C00000"/>
                </a:solidFill>
              </a:rPr>
              <a:t>原始数组长度*</a:t>
            </a:r>
            <a:r>
              <a:rPr lang="en-US" altLang="zh-CN" b="1" dirty="0" smtClean="0">
                <a:solidFill>
                  <a:srgbClr val="C00000"/>
                </a:solidFill>
              </a:rPr>
              <a:t>2</a:t>
            </a:r>
            <a:endParaRPr lang="zh-CN" altLang="en-US" b="1" dirty="0">
              <a:solidFill>
                <a:srgbClr val="C00000"/>
              </a:solidFill>
            </a:endParaRPr>
          </a:p>
        </p:txBody>
      </p:sp>
    </p:spTree>
    <p:extLst>
      <p:ext uri="{BB962C8B-B14F-4D97-AF65-F5344CB8AC3E}">
        <p14:creationId xmlns:p14="http://schemas.microsoft.com/office/powerpoint/2010/main" val="2268888782"/>
      </p:ext>
    </p:extLst>
  </p:cSld>
  <p:clrMapOvr>
    <a:masterClrMapping/>
  </p:clrMapOvr>
  <p:transition spd="slow">
    <p:push dir="u"/>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9</a:t>
            </a:r>
            <a:r>
              <a:rPr lang="zh-CN" altLang="en-US" dirty="0" smtClean="0"/>
              <a:t>：</a:t>
            </a:r>
            <a:r>
              <a:rPr lang="en-US" altLang="zh-CN" dirty="0"/>
              <a:t>List</a:t>
            </a:r>
            <a:r>
              <a:rPr lang="zh-CN" altLang="en-US" dirty="0"/>
              <a:t>的常见实现类</a:t>
            </a:r>
          </a:p>
        </p:txBody>
      </p:sp>
      <p:sp>
        <p:nvSpPr>
          <p:cNvPr id="3" name="内容占位符 2"/>
          <p:cNvSpPr>
            <a:spLocks noGrp="1"/>
          </p:cNvSpPr>
          <p:nvPr>
            <p:ph idx="1"/>
          </p:nvPr>
        </p:nvSpPr>
        <p:spPr/>
        <p:txBody>
          <a:bodyPr/>
          <a:lstStyle/>
          <a:p>
            <a:r>
              <a:rPr lang="en-US" altLang="zh-CN" dirty="0"/>
              <a:t>Stack</a:t>
            </a:r>
            <a:r>
              <a:rPr lang="zh-CN" altLang="en-US" dirty="0"/>
              <a:t>继承自</a:t>
            </a:r>
            <a:r>
              <a:rPr lang="en-US" altLang="zh-CN" dirty="0"/>
              <a:t>Vector</a:t>
            </a:r>
            <a:r>
              <a:rPr lang="zh-CN" altLang="en-US" dirty="0"/>
              <a:t>，实现一个</a:t>
            </a:r>
            <a:r>
              <a:rPr lang="zh-CN" altLang="en-US" b="1" dirty="0">
                <a:solidFill>
                  <a:srgbClr val="C00000"/>
                </a:solidFill>
              </a:rPr>
              <a:t>后进先出的</a:t>
            </a:r>
            <a:r>
              <a:rPr lang="zh-CN" altLang="en-US" b="1" dirty="0" smtClean="0">
                <a:solidFill>
                  <a:srgbClr val="C00000"/>
                </a:solidFill>
              </a:rPr>
              <a:t>堆栈</a:t>
            </a:r>
            <a:endParaRPr lang="en-US" altLang="zh-CN" b="1" dirty="0" smtClean="0">
              <a:solidFill>
                <a:srgbClr val="C00000"/>
              </a:solidFill>
            </a:endParaRPr>
          </a:p>
          <a:p>
            <a:r>
              <a:rPr lang="en-US" altLang="zh-CN" dirty="0" smtClean="0"/>
              <a:t>Stack</a:t>
            </a:r>
            <a:r>
              <a:rPr lang="zh-CN" altLang="en-US" dirty="0"/>
              <a:t>提供</a:t>
            </a:r>
            <a:r>
              <a:rPr lang="en-US" altLang="zh-CN" dirty="0"/>
              <a:t>5</a:t>
            </a:r>
            <a:r>
              <a:rPr lang="zh-CN" altLang="en-US" dirty="0"/>
              <a:t>个额外的方法使得</a:t>
            </a:r>
            <a:r>
              <a:rPr lang="en-US" altLang="zh-CN" dirty="0"/>
              <a:t>Vector</a:t>
            </a:r>
            <a:r>
              <a:rPr lang="zh-CN" altLang="en-US" dirty="0"/>
              <a:t>得以被当作堆栈使用。基本的</a:t>
            </a:r>
            <a:r>
              <a:rPr lang="en-US" altLang="zh-CN" dirty="0"/>
              <a:t>push</a:t>
            </a:r>
            <a:r>
              <a:rPr lang="zh-CN" altLang="en-US" dirty="0"/>
              <a:t>和</a:t>
            </a:r>
            <a:r>
              <a:rPr lang="en-US" altLang="zh-CN" dirty="0"/>
              <a:t>pop </a:t>
            </a:r>
            <a:r>
              <a:rPr lang="zh-CN" altLang="en-US" dirty="0"/>
              <a:t>方法，还有</a:t>
            </a:r>
            <a:r>
              <a:rPr lang="en-US" altLang="zh-CN" dirty="0"/>
              <a:t>peek</a:t>
            </a:r>
            <a:r>
              <a:rPr lang="zh-CN" altLang="en-US" dirty="0"/>
              <a:t>方法得到栈顶的元素，</a:t>
            </a:r>
            <a:r>
              <a:rPr lang="en-US" altLang="zh-CN" dirty="0"/>
              <a:t>empty</a:t>
            </a:r>
            <a:r>
              <a:rPr lang="zh-CN" altLang="en-US" dirty="0"/>
              <a:t>方法测试堆栈是否为空，</a:t>
            </a:r>
            <a:r>
              <a:rPr lang="en-US" altLang="zh-CN" dirty="0"/>
              <a:t>search</a:t>
            </a:r>
            <a:r>
              <a:rPr lang="zh-CN" altLang="en-US" dirty="0"/>
              <a:t>方法检测一个元素在堆栈中的</a:t>
            </a:r>
            <a:r>
              <a:rPr lang="zh-CN" altLang="en-US" dirty="0" smtClean="0"/>
              <a:t>位置</a:t>
            </a:r>
            <a:endParaRPr lang="en-US" altLang="zh-CN" dirty="0" smtClean="0"/>
          </a:p>
          <a:p>
            <a:r>
              <a:rPr lang="en-US" altLang="zh-CN" dirty="0" smtClean="0"/>
              <a:t>Stack</a:t>
            </a:r>
            <a:r>
              <a:rPr lang="zh-CN" altLang="en-US" dirty="0"/>
              <a:t>刚创建后是空栈</a:t>
            </a:r>
          </a:p>
        </p:txBody>
      </p:sp>
    </p:spTree>
    <p:extLst>
      <p:ext uri="{BB962C8B-B14F-4D97-AF65-F5344CB8AC3E}">
        <p14:creationId xmlns:p14="http://schemas.microsoft.com/office/powerpoint/2010/main" val="1574297088"/>
      </p:ext>
    </p:extLst>
  </p:cSld>
  <p:clrMapOvr>
    <a:masterClrMapping/>
  </p:clrMapOvr>
  <p:transition spd="slow">
    <p:push dir="u"/>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9</a:t>
            </a:r>
            <a:r>
              <a:rPr lang="zh-CN" altLang="en-US" dirty="0" smtClean="0"/>
              <a:t>：</a:t>
            </a:r>
            <a:r>
              <a:rPr lang="en-US" altLang="zh-CN" dirty="0"/>
              <a:t>List</a:t>
            </a:r>
            <a:r>
              <a:rPr lang="zh-CN" altLang="en-US" dirty="0"/>
              <a:t>的常见实现类</a:t>
            </a:r>
          </a:p>
        </p:txBody>
      </p:sp>
      <p:sp>
        <p:nvSpPr>
          <p:cNvPr id="3" name="内容占位符 2"/>
          <p:cNvSpPr>
            <a:spLocks noGrp="1"/>
          </p:cNvSpPr>
          <p:nvPr>
            <p:ph idx="1"/>
          </p:nvPr>
        </p:nvSpPr>
        <p:spPr/>
        <p:txBody>
          <a:bodyPr/>
          <a:lstStyle/>
          <a:p>
            <a:r>
              <a:rPr lang="en-US" altLang="zh-CN" dirty="0" smtClean="0"/>
              <a:t>List</a:t>
            </a:r>
            <a:r>
              <a:rPr lang="zh-CN" altLang="en-US" dirty="0" smtClean="0"/>
              <a:t>的使用参见数独生成及解密示例（课堂案例：</a:t>
            </a:r>
            <a:r>
              <a:rPr lang="en-US" altLang="zh-CN" dirty="0">
                <a:hlinkClick r:id="rId2" action="ppaction://hlinkfile"/>
              </a:rPr>
              <a:t>Sudoku.java</a:t>
            </a:r>
            <a:r>
              <a:rPr lang="zh-CN" altLang="en-US" dirty="0" smtClean="0"/>
              <a:t>）</a:t>
            </a:r>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550111" y="1870623"/>
            <a:ext cx="3743325" cy="257175"/>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550111" y="2470143"/>
            <a:ext cx="2905125" cy="266700"/>
          </a:xfrm>
          <a:prstGeom prst="rect">
            <a:avLst/>
          </a:prstGeom>
          <a:blipFill>
            <a:blip r:embed="rId4"/>
            <a:stretch>
              <a:fillRect/>
            </a:stretch>
          </a:blipFill>
          <a:ln w="101600">
            <a:solidFill>
              <a:srgbClr val="339933">
                <a:alpha val="96000"/>
              </a:srgbClr>
            </a:solidFill>
          </a:ln>
        </p:spPr>
      </p:pic>
      <p:pic>
        <p:nvPicPr>
          <p:cNvPr id="6" name="图片 5"/>
          <p:cNvPicPr>
            <a:picLocks noChangeAspect="1"/>
          </p:cNvPicPr>
          <p:nvPr/>
        </p:nvPicPr>
        <p:blipFill>
          <a:blip r:embed="rId6"/>
          <a:stretch>
            <a:fillRect/>
          </a:stretch>
        </p:blipFill>
        <p:spPr>
          <a:xfrm>
            <a:off x="550111" y="3047252"/>
            <a:ext cx="5048250" cy="1152525"/>
          </a:xfrm>
          <a:prstGeom prst="rect">
            <a:avLst/>
          </a:prstGeom>
          <a:blipFill>
            <a:blip r:embed="rId4"/>
            <a:stretch>
              <a:fillRect/>
            </a:stretch>
          </a:blipFill>
          <a:ln w="101600">
            <a:solidFill>
              <a:srgbClr val="339933">
                <a:alpha val="96000"/>
              </a:srgbClr>
            </a:solidFill>
          </a:ln>
        </p:spPr>
      </p:pic>
      <p:sp>
        <p:nvSpPr>
          <p:cNvPr id="7" name="圆角矩形 6"/>
          <p:cNvSpPr/>
          <p:nvPr/>
        </p:nvSpPr>
        <p:spPr>
          <a:xfrm>
            <a:off x="186570" y="1608668"/>
            <a:ext cx="6236342" cy="2861732"/>
          </a:xfrm>
          <a:prstGeom prst="roundRect">
            <a:avLst>
              <a:gd name="adj" fmla="val 4839"/>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98592" y="2169770"/>
            <a:ext cx="4848729" cy="1200329"/>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列表的添加、删除、遍历操作（示例中使用的是</a:t>
            </a:r>
            <a:r>
              <a:rPr lang="en-US" altLang="zh-CN" b="1" dirty="0" err="1" smtClean="0">
                <a:solidFill>
                  <a:srgbClr val="C00000"/>
                </a:solidFill>
                <a:latin typeface="微软雅黑" panose="020B0503020204020204" pitchFamily="34" charset="-122"/>
                <a:ea typeface="微软雅黑" panose="020B0503020204020204" pitchFamily="34" charset="-122"/>
              </a:rPr>
              <a:t>ArrayList</a:t>
            </a:r>
            <a:r>
              <a:rPr lang="zh-CN" altLang="en-US" b="1" dirty="0" smtClean="0">
                <a:solidFill>
                  <a:srgbClr val="C00000"/>
                </a:solidFill>
                <a:latin typeface="微软雅黑" panose="020B0503020204020204" pitchFamily="34" charset="-122"/>
                <a:ea typeface="微软雅黑" panose="020B0503020204020204" pitchFamily="34" charset="-122"/>
              </a:rPr>
              <a:t>，但是大家可以直接将声明改为</a:t>
            </a:r>
            <a:r>
              <a:rPr lang="en-US" altLang="zh-CN" b="1" dirty="0" smtClean="0">
                <a:solidFill>
                  <a:srgbClr val="C00000"/>
                </a:solidFill>
                <a:latin typeface="微软雅黑" panose="020B0503020204020204" pitchFamily="34" charset="-122"/>
                <a:ea typeface="微软雅黑" panose="020B0503020204020204" pitchFamily="34" charset="-122"/>
              </a:rPr>
              <a:t>Vector</a:t>
            </a:r>
            <a:r>
              <a:rPr lang="zh-CN" altLang="en-US" b="1" dirty="0" smtClean="0">
                <a:solidFill>
                  <a:srgbClr val="C00000"/>
                </a:solidFill>
                <a:latin typeface="微软雅黑" panose="020B0503020204020204" pitchFamily="34" charset="-122"/>
                <a:ea typeface="微软雅黑" panose="020B0503020204020204" pitchFamily="34" charset="-122"/>
              </a:rPr>
              <a:t>或</a:t>
            </a:r>
            <a:r>
              <a:rPr lang="en-US" altLang="zh-CN" b="1" dirty="0" err="1" smtClean="0">
                <a:solidFill>
                  <a:srgbClr val="C00000"/>
                </a:solidFill>
                <a:latin typeface="微软雅黑" panose="020B0503020204020204" pitchFamily="34" charset="-122"/>
                <a:ea typeface="微软雅黑" panose="020B0503020204020204" pitchFamily="34" charset="-122"/>
              </a:rPr>
              <a:t>LinkedList</a:t>
            </a:r>
            <a:r>
              <a:rPr lang="zh-CN" altLang="en-US" b="1" dirty="0" smtClean="0">
                <a:solidFill>
                  <a:srgbClr val="C00000"/>
                </a:solidFill>
                <a:latin typeface="微软雅黑" panose="020B0503020204020204" pitchFamily="34" charset="-122"/>
                <a:ea typeface="微软雅黑" panose="020B0503020204020204" pitchFamily="34" charset="-122"/>
              </a:rPr>
              <a:t>，因为它们具备相同的访问接口）</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右箭头 8"/>
          <p:cNvSpPr/>
          <p:nvPr/>
        </p:nvSpPr>
        <p:spPr>
          <a:xfrm rot="10800000">
            <a:off x="6144530" y="257189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2660521"/>
      </p:ext>
    </p:extLst>
  </p:cSld>
  <p:clrMapOvr>
    <a:masterClrMapping/>
  </p:clrMapOvr>
  <p:transition spd="slow">
    <p:push dir="u"/>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a:t>
            </a:r>
            <a:r>
              <a:rPr lang="zh-CN" altLang="en-US" dirty="0" smtClean="0"/>
              <a:t>点</a:t>
            </a:r>
            <a:r>
              <a:rPr lang="en-US" altLang="zh-CN" dirty="0" smtClean="0"/>
              <a:t>10</a:t>
            </a:r>
            <a:r>
              <a:rPr lang="zh-CN" altLang="en-US" dirty="0" smtClean="0"/>
              <a:t>：</a:t>
            </a:r>
            <a:r>
              <a:rPr lang="en-US" altLang="zh-CN" dirty="0"/>
              <a:t>Set</a:t>
            </a:r>
            <a:r>
              <a:rPr lang="zh-CN" altLang="en-US" dirty="0"/>
              <a:t>的常见实现</a:t>
            </a:r>
            <a:r>
              <a:rPr lang="zh-CN" altLang="en-US" dirty="0" smtClean="0"/>
              <a:t>类</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err="1" smtClean="0"/>
              <a:t>EnumSet</a:t>
            </a:r>
            <a:r>
              <a:rPr lang="zh-CN" altLang="en-US" dirty="0" smtClean="0"/>
              <a:t>：</a:t>
            </a:r>
            <a:endParaRPr lang="en-US" altLang="zh-CN" dirty="0" smtClean="0"/>
          </a:p>
          <a:p>
            <a:pPr lvl="1"/>
            <a:r>
              <a:rPr lang="zh-CN" altLang="en-US" dirty="0"/>
              <a:t>是枚举的专用</a:t>
            </a:r>
            <a:r>
              <a:rPr lang="en-US" altLang="zh-CN" dirty="0"/>
              <a:t>Set</a:t>
            </a:r>
            <a:r>
              <a:rPr lang="zh-CN" altLang="en-US" dirty="0"/>
              <a:t>。所有的元素都是枚举</a:t>
            </a:r>
            <a:r>
              <a:rPr lang="zh-CN" altLang="en-US" dirty="0" smtClean="0"/>
              <a:t>类型</a:t>
            </a:r>
            <a:endParaRPr lang="en-US" altLang="zh-CN" dirty="0" smtClean="0"/>
          </a:p>
          <a:p>
            <a:r>
              <a:rPr lang="en-US" altLang="zh-CN" dirty="0" err="1" smtClean="0"/>
              <a:t>HashSet</a:t>
            </a:r>
            <a:endParaRPr lang="en-US" altLang="zh-CN" dirty="0" smtClean="0"/>
          </a:p>
          <a:p>
            <a:pPr lvl="1"/>
            <a:r>
              <a:rPr lang="en-US" altLang="zh-CN" dirty="0" err="1"/>
              <a:t>HashSet</a:t>
            </a:r>
            <a:r>
              <a:rPr lang="zh-CN" altLang="en-US" dirty="0"/>
              <a:t>堪称查询速度最快的集合，因为其</a:t>
            </a:r>
            <a:r>
              <a:rPr lang="zh-CN" altLang="en-US" b="1" dirty="0">
                <a:solidFill>
                  <a:srgbClr val="C00000"/>
                </a:solidFill>
              </a:rPr>
              <a:t>内部是以</a:t>
            </a:r>
            <a:r>
              <a:rPr lang="en-US" altLang="zh-CN" b="1" dirty="0" err="1">
                <a:solidFill>
                  <a:srgbClr val="C00000"/>
                </a:solidFill>
              </a:rPr>
              <a:t>HashCode</a:t>
            </a:r>
            <a:r>
              <a:rPr lang="zh-CN" altLang="en-US" b="1" dirty="0">
                <a:solidFill>
                  <a:srgbClr val="C00000"/>
                </a:solidFill>
              </a:rPr>
              <a:t>来实现</a:t>
            </a:r>
            <a:r>
              <a:rPr lang="zh-CN" altLang="en-US" dirty="0"/>
              <a:t>的。它内部元素的顺序是由哈希码来决定的，所以它不保证</a:t>
            </a:r>
            <a:r>
              <a:rPr lang="en-US" altLang="zh-CN" dirty="0" smtClean="0"/>
              <a:t>set</a:t>
            </a:r>
            <a:r>
              <a:rPr lang="zh-CN" altLang="en-US" dirty="0" smtClean="0"/>
              <a:t>的</a:t>
            </a:r>
            <a:r>
              <a:rPr lang="zh-CN" altLang="en-US" dirty="0"/>
              <a:t>迭代顺序；特别是它不保证该顺序恒久</a:t>
            </a:r>
            <a:r>
              <a:rPr lang="zh-CN" altLang="en-US" dirty="0" smtClean="0"/>
              <a:t>不变</a:t>
            </a:r>
            <a:endParaRPr lang="en-US" altLang="zh-CN" dirty="0" smtClean="0"/>
          </a:p>
          <a:p>
            <a:r>
              <a:rPr lang="en-US" altLang="zh-CN" dirty="0" err="1" smtClean="0"/>
              <a:t>TreeSet</a:t>
            </a:r>
            <a:endParaRPr lang="en-US" altLang="zh-CN" dirty="0" smtClean="0"/>
          </a:p>
          <a:p>
            <a:pPr lvl="1"/>
            <a:r>
              <a:rPr lang="zh-CN" altLang="en-US" dirty="0"/>
              <a:t>基于</a:t>
            </a:r>
            <a:r>
              <a:rPr lang="en-US" altLang="zh-CN" dirty="0" err="1"/>
              <a:t>TreeMap</a:t>
            </a:r>
            <a:r>
              <a:rPr lang="zh-CN" altLang="en-US" dirty="0"/>
              <a:t>，生成一个</a:t>
            </a:r>
            <a:r>
              <a:rPr lang="zh-CN" altLang="en-US" b="1" dirty="0">
                <a:solidFill>
                  <a:srgbClr val="C00000"/>
                </a:solidFill>
              </a:rPr>
              <a:t>总是处于排序状态的</a:t>
            </a:r>
            <a:r>
              <a:rPr lang="en-US" altLang="zh-CN" b="1" dirty="0">
                <a:solidFill>
                  <a:srgbClr val="C00000"/>
                </a:solidFill>
              </a:rPr>
              <a:t>set</a:t>
            </a:r>
            <a:r>
              <a:rPr lang="zh-CN" altLang="en-US" dirty="0"/>
              <a:t>，内部以</a:t>
            </a:r>
            <a:r>
              <a:rPr lang="en-US" altLang="zh-CN" dirty="0" err="1"/>
              <a:t>TreeMap</a:t>
            </a:r>
            <a:r>
              <a:rPr lang="zh-CN" altLang="en-US" dirty="0"/>
              <a:t>来实现。它是</a:t>
            </a:r>
            <a:r>
              <a:rPr lang="zh-CN" altLang="en-US" b="1" dirty="0">
                <a:solidFill>
                  <a:srgbClr val="C00000"/>
                </a:solidFill>
              </a:rPr>
              <a:t>使用元素的自然顺序对元素进行排序，或者根据创建</a:t>
            </a:r>
            <a:r>
              <a:rPr lang="en-US" altLang="zh-CN" b="1" dirty="0">
                <a:solidFill>
                  <a:srgbClr val="C00000"/>
                </a:solidFill>
              </a:rPr>
              <a:t>Set </a:t>
            </a:r>
            <a:r>
              <a:rPr lang="zh-CN" altLang="en-US" b="1" dirty="0">
                <a:solidFill>
                  <a:srgbClr val="C00000"/>
                </a:solidFill>
              </a:rPr>
              <a:t>时提供的 </a:t>
            </a:r>
            <a:r>
              <a:rPr lang="en-US" altLang="zh-CN" b="1" dirty="0">
                <a:solidFill>
                  <a:srgbClr val="C00000"/>
                </a:solidFill>
              </a:rPr>
              <a:t>Comparator </a:t>
            </a:r>
            <a:r>
              <a:rPr lang="zh-CN" altLang="en-US" b="1" dirty="0">
                <a:solidFill>
                  <a:srgbClr val="C00000"/>
                </a:solidFill>
              </a:rPr>
              <a:t>进行排序</a:t>
            </a:r>
            <a:r>
              <a:rPr lang="zh-CN" altLang="en-US" dirty="0"/>
              <a:t>，具体取决于使用的构造方法</a:t>
            </a:r>
          </a:p>
        </p:txBody>
      </p:sp>
    </p:spTree>
    <p:extLst>
      <p:ext uri="{BB962C8B-B14F-4D97-AF65-F5344CB8AC3E}">
        <p14:creationId xmlns:p14="http://schemas.microsoft.com/office/powerpoint/2010/main" val="29796555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a:bodyPr>
          <a:lstStyle/>
          <a:p>
            <a:pPr>
              <a:lnSpc>
                <a:spcPct val="150000"/>
              </a:lnSpc>
            </a:pPr>
            <a:r>
              <a:rPr lang="zh-CN" altLang="en-US" dirty="0" smtClean="0"/>
              <a:t>本章内容：共</a:t>
            </a:r>
            <a:r>
              <a:rPr lang="en-US" altLang="zh-CN" dirty="0" smtClean="0"/>
              <a:t>6</a:t>
            </a:r>
            <a:r>
              <a:rPr lang="zh-CN" altLang="en-US" dirty="0" smtClean="0"/>
              <a:t>小节，</a:t>
            </a:r>
            <a:r>
              <a:rPr lang="en-US" altLang="zh-CN" dirty="0" smtClean="0"/>
              <a:t>31</a:t>
            </a:r>
            <a:r>
              <a:rPr lang="zh-CN" altLang="en-US" dirty="0" smtClean="0"/>
              <a:t>个知识点</a:t>
            </a:r>
            <a:endParaRPr lang="zh-CN" altLang="en-US" dirty="0"/>
          </a:p>
        </p:txBody>
      </p:sp>
      <p:sp>
        <p:nvSpPr>
          <p:cNvPr id="3" name="内容占位符 2"/>
          <p:cNvSpPr>
            <a:spLocks noGrp="1"/>
          </p:cNvSpPr>
          <p:nvPr>
            <p:ph idx="1"/>
          </p:nvPr>
        </p:nvSpPr>
        <p:spPr>
          <a:xfrm>
            <a:off x="838200" y="1168400"/>
            <a:ext cx="10515600" cy="4555067"/>
          </a:xfrm>
        </p:spPr>
        <p:txBody>
          <a:bodyPr>
            <a:normAutofit lnSpcReduction="10000"/>
          </a:bodyPr>
          <a:lstStyle/>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1</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：数据结构</a:t>
            </a: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2</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算法</a:t>
            </a:r>
            <a:endParaRPr lang="zh-CN" altLang="en-US" dirty="0">
              <a:solidFill>
                <a:schemeClr val="tx1">
                  <a:lumMod val="75000"/>
                  <a:lumOff val="25000"/>
                </a:schemeClr>
              </a:solidFill>
            </a:endParaRP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3</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：泛型</a:t>
            </a:r>
          </a:p>
          <a:p>
            <a:r>
              <a:rPr lang="zh-CN" altLang="en-US" dirty="0" smtClean="0">
                <a:solidFill>
                  <a:schemeClr val="tx1">
                    <a:lumMod val="75000"/>
                    <a:lumOff val="25000"/>
                  </a:schemeClr>
                </a:solidFill>
              </a:rPr>
              <a:t>第</a:t>
            </a:r>
            <a:r>
              <a:rPr lang="en-US" altLang="zh-CN" dirty="0">
                <a:solidFill>
                  <a:schemeClr val="tx1">
                    <a:lumMod val="75000"/>
                    <a:lumOff val="25000"/>
                  </a:schemeClr>
                </a:solidFill>
              </a:rPr>
              <a:t>4</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集合接口</a:t>
            </a:r>
            <a:endParaRPr lang="en-US" altLang="zh-CN" dirty="0" smtClean="0">
              <a:solidFill>
                <a:schemeClr val="tx1">
                  <a:lumMod val="75000"/>
                  <a:lumOff val="25000"/>
                </a:schemeClr>
              </a:solidFill>
            </a:endParaRP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5</a:t>
            </a:r>
            <a:r>
              <a:rPr lang="zh-CN" altLang="en-US" dirty="0" smtClean="0">
                <a:solidFill>
                  <a:schemeClr val="tx1">
                    <a:lumMod val="75000"/>
                    <a:lumOff val="25000"/>
                  </a:schemeClr>
                </a:solidFill>
              </a:rPr>
              <a:t>节：</a:t>
            </a:r>
            <a:r>
              <a:rPr lang="en-US" altLang="zh-CN" dirty="0" smtClean="0">
                <a:solidFill>
                  <a:schemeClr val="tx1">
                    <a:lumMod val="75000"/>
                    <a:lumOff val="25000"/>
                  </a:schemeClr>
                </a:solidFill>
              </a:rPr>
              <a:t>Iterator</a:t>
            </a:r>
            <a:endParaRPr lang="en-US" altLang="zh-CN" dirty="0">
              <a:solidFill>
                <a:schemeClr val="tx1">
                  <a:lumMod val="75000"/>
                  <a:lumOff val="25000"/>
                </a:schemeClr>
              </a:solidFill>
            </a:endParaRP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6</a:t>
            </a:r>
            <a:r>
              <a:rPr lang="zh-CN" altLang="en-US" dirty="0" smtClean="0">
                <a:solidFill>
                  <a:schemeClr val="tx1">
                    <a:lumMod val="75000"/>
                    <a:lumOff val="25000"/>
                  </a:schemeClr>
                </a:solidFill>
              </a:rPr>
              <a:t>节：</a:t>
            </a:r>
            <a:r>
              <a:rPr lang="en-US" altLang="zh-CN" dirty="0" smtClean="0">
                <a:solidFill>
                  <a:schemeClr val="tx1">
                    <a:lumMod val="75000"/>
                    <a:lumOff val="25000"/>
                  </a:schemeClr>
                </a:solidFill>
              </a:rPr>
              <a:t>Collections</a:t>
            </a:r>
            <a:r>
              <a:rPr lang="zh-CN" altLang="en-US" dirty="0">
                <a:solidFill>
                  <a:schemeClr val="tx1">
                    <a:lumMod val="75000"/>
                    <a:lumOff val="25000"/>
                  </a:schemeClr>
                </a:solidFill>
              </a:rPr>
              <a:t>工具类</a:t>
            </a: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链表节点</a:t>
            </a:r>
            <a:r>
              <a:rPr lang="zh-CN" altLang="en-US" dirty="0"/>
              <a:t>的删除包括两个方面的内容</a:t>
            </a:r>
          </a:p>
          <a:p>
            <a:pPr lvl="1"/>
            <a:r>
              <a:rPr lang="zh-CN" altLang="en-US" dirty="0"/>
              <a:t>待删除节点及其前继节点的查找</a:t>
            </a:r>
          </a:p>
          <a:p>
            <a:pPr lvl="1"/>
            <a:r>
              <a:rPr lang="zh-CN" altLang="en-US" dirty="0" smtClean="0"/>
              <a:t>将待</a:t>
            </a:r>
            <a:r>
              <a:rPr lang="zh-CN" altLang="en-US" dirty="0"/>
              <a:t>删除节点</a:t>
            </a:r>
            <a:r>
              <a:rPr lang="zh-CN" altLang="en-US" dirty="0" smtClean="0"/>
              <a:t>删除</a:t>
            </a:r>
            <a:endParaRPr lang="en-US" altLang="zh-CN" dirty="0" smtClean="0"/>
          </a:p>
          <a:p>
            <a:pPr marL="228600" lvl="1">
              <a:spcBef>
                <a:spcPts val="1000"/>
              </a:spcBef>
            </a:pPr>
            <a:r>
              <a:rPr lang="zh-CN" altLang="en-US" sz="2800" dirty="0"/>
              <a:t>节点删除过程非常简单</a:t>
            </a:r>
            <a:r>
              <a:rPr lang="en-US" altLang="zh-CN" sz="2800" dirty="0"/>
              <a:t>,</a:t>
            </a:r>
            <a:r>
              <a:rPr lang="zh-CN" altLang="en-US" sz="2800" dirty="0"/>
              <a:t>只需要将其前继节点的</a:t>
            </a:r>
            <a:r>
              <a:rPr lang="en-US" altLang="zh-CN" sz="2800" dirty="0"/>
              <a:t>next</a:t>
            </a:r>
            <a:r>
              <a:rPr lang="zh-CN" altLang="en-US" sz="2800" dirty="0"/>
              <a:t>指向待删除节点的</a:t>
            </a:r>
            <a:r>
              <a:rPr lang="en-US" altLang="zh-CN" sz="2800" dirty="0"/>
              <a:t>next</a:t>
            </a:r>
            <a:r>
              <a:rPr lang="zh-CN" altLang="en-US" sz="2800" dirty="0"/>
              <a:t>就可以，除非有必要</a:t>
            </a:r>
            <a:r>
              <a:rPr lang="en-US" altLang="zh-CN" sz="2800" dirty="0"/>
              <a:t>,</a:t>
            </a:r>
            <a:r>
              <a:rPr lang="zh-CN" altLang="en-US" sz="2800" dirty="0"/>
              <a:t>需要对删除节点作相应处理</a:t>
            </a:r>
            <a:r>
              <a:rPr lang="en-US" altLang="zh-CN" sz="2800" dirty="0"/>
              <a:t>,</a:t>
            </a:r>
            <a:r>
              <a:rPr lang="zh-CN" altLang="en-US" sz="2800" dirty="0"/>
              <a:t>否则等待垃圾回收处理即可</a:t>
            </a:r>
            <a:endParaRPr lang="en-US" altLang="zh-CN" sz="2800" dirty="0"/>
          </a:p>
          <a:p>
            <a:pPr marL="228600" lvl="1">
              <a:spcBef>
                <a:spcPts val="1000"/>
              </a:spcBef>
            </a:pPr>
            <a:endParaRPr lang="en-US" altLang="zh-CN" sz="2800" dirty="0"/>
          </a:p>
          <a:p>
            <a:pPr marL="228600" lvl="1">
              <a:spcBef>
                <a:spcPts val="1000"/>
              </a:spcBef>
            </a:pPr>
            <a:endParaRPr lang="en-US" altLang="zh-CN" sz="2000" dirty="0">
              <a:solidFill>
                <a:schemeClr val="lt1"/>
              </a:solidFill>
              <a:latin typeface="微软雅黑" panose="020B0503020204020204" pitchFamily="34" charset="-122"/>
              <a:ea typeface="微软雅黑" panose="020B0503020204020204" pitchFamily="34" charset="-122"/>
            </a:endParaRPr>
          </a:p>
          <a:p>
            <a:pPr marL="228600" lvl="1">
              <a:spcBef>
                <a:spcPts val="1000"/>
              </a:spcBef>
            </a:pPr>
            <a:endParaRPr lang="zh-CN" altLang="en-US" sz="2800" dirty="0"/>
          </a:p>
        </p:txBody>
      </p:sp>
      <p:sp>
        <p:nvSpPr>
          <p:cNvPr id="8" name="Rectangle 10"/>
          <p:cNvSpPr>
            <a:spLocks noChangeArrowheads="1"/>
          </p:cNvSpPr>
          <p:nvPr/>
        </p:nvSpPr>
        <p:spPr bwMode="auto">
          <a:xfrm>
            <a:off x="1908376" y="5376199"/>
            <a:ext cx="1426651"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value</a:t>
            </a:r>
          </a:p>
        </p:txBody>
      </p:sp>
      <p:sp>
        <p:nvSpPr>
          <p:cNvPr id="9" name="Rectangle 11"/>
          <p:cNvSpPr>
            <a:spLocks noChangeArrowheads="1"/>
          </p:cNvSpPr>
          <p:nvPr/>
        </p:nvSpPr>
        <p:spPr bwMode="auto">
          <a:xfrm>
            <a:off x="3335027" y="5376199"/>
            <a:ext cx="477299"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0" name="Rectangle 12"/>
          <p:cNvSpPr>
            <a:spLocks noChangeArrowheads="1"/>
          </p:cNvSpPr>
          <p:nvPr/>
        </p:nvSpPr>
        <p:spPr bwMode="auto">
          <a:xfrm>
            <a:off x="838388" y="5376199"/>
            <a:ext cx="1069988"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key</a:t>
            </a:r>
          </a:p>
        </p:txBody>
      </p:sp>
      <p:sp>
        <p:nvSpPr>
          <p:cNvPr id="17" name="Text Box 19"/>
          <p:cNvSpPr txBox="1">
            <a:spLocks noChangeArrowheads="1"/>
          </p:cNvSpPr>
          <p:nvPr/>
        </p:nvSpPr>
        <p:spPr bwMode="auto">
          <a:xfrm>
            <a:off x="-39105" y="5511137"/>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b="1"/>
              <a:t>…</a:t>
            </a:r>
          </a:p>
        </p:txBody>
      </p:sp>
      <p:sp>
        <p:nvSpPr>
          <p:cNvPr id="18" name="Text Box 20"/>
          <p:cNvSpPr txBox="1">
            <a:spLocks noChangeArrowheads="1"/>
          </p:cNvSpPr>
          <p:nvPr/>
        </p:nvSpPr>
        <p:spPr bwMode="auto">
          <a:xfrm>
            <a:off x="11801861" y="547577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b="1"/>
              <a:t>…</a:t>
            </a:r>
          </a:p>
        </p:txBody>
      </p:sp>
      <p:sp>
        <p:nvSpPr>
          <p:cNvPr id="19" name="Line 21"/>
          <p:cNvSpPr>
            <a:spLocks noChangeShapeType="1"/>
          </p:cNvSpPr>
          <p:nvPr/>
        </p:nvSpPr>
        <p:spPr bwMode="auto">
          <a:xfrm>
            <a:off x="392695" y="5727037"/>
            <a:ext cx="288925" cy="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anchor="ctr">
            <a:spAutoFit/>
          </a:bodyPr>
          <a:lstStyle/>
          <a:p>
            <a:endParaRPr lang="zh-CN" altLang="en-US"/>
          </a:p>
        </p:txBody>
      </p:sp>
      <p:sp>
        <p:nvSpPr>
          <p:cNvPr id="20" name="Line 22"/>
          <p:cNvSpPr>
            <a:spLocks noChangeShapeType="1"/>
          </p:cNvSpPr>
          <p:nvPr/>
        </p:nvSpPr>
        <p:spPr bwMode="auto">
          <a:xfrm>
            <a:off x="3679574" y="5673855"/>
            <a:ext cx="861677" cy="0"/>
          </a:xfrm>
          <a:prstGeom prst="line">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22" name="Line 24"/>
          <p:cNvSpPr>
            <a:spLocks noChangeShapeType="1"/>
          </p:cNvSpPr>
          <p:nvPr/>
        </p:nvSpPr>
        <p:spPr bwMode="auto">
          <a:xfrm>
            <a:off x="11512936" y="5691679"/>
            <a:ext cx="288925" cy="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anchor="ctr">
            <a:spAutoFit/>
          </a:bodyPr>
          <a:lstStyle/>
          <a:p>
            <a:endParaRPr lang="zh-CN" altLang="en-US"/>
          </a:p>
        </p:txBody>
      </p:sp>
      <p:sp>
        <p:nvSpPr>
          <p:cNvPr id="23" name="Text Box 25"/>
          <p:cNvSpPr txBox="1">
            <a:spLocks noChangeArrowheads="1"/>
          </p:cNvSpPr>
          <p:nvPr/>
        </p:nvSpPr>
        <p:spPr bwMode="auto">
          <a:xfrm>
            <a:off x="744127" y="4892012"/>
            <a:ext cx="33433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800" b="1" dirty="0" smtClean="0">
                <a:solidFill>
                  <a:srgbClr val="C00000"/>
                </a:solidFill>
                <a:latin typeface="微软雅黑" panose="020B0503020204020204" pitchFamily="34" charset="-122"/>
                <a:ea typeface="微软雅黑" panose="020B0503020204020204" pitchFamily="34" charset="-122"/>
              </a:rPr>
              <a:t>parent-</a:t>
            </a:r>
            <a:r>
              <a:rPr lang="zh-CN" altLang="en-US" sz="1800" b="1" dirty="0" smtClean="0">
                <a:solidFill>
                  <a:srgbClr val="C00000"/>
                </a:solidFill>
                <a:latin typeface="微软雅黑" panose="020B0503020204020204" pitchFamily="34" charset="-122"/>
                <a:ea typeface="微软雅黑" panose="020B0503020204020204" pitchFamily="34" charset="-122"/>
              </a:rPr>
              <a:t>待删除节点的前序节点</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24" name="Text Box 26"/>
          <p:cNvSpPr txBox="1">
            <a:spLocks noChangeArrowheads="1"/>
          </p:cNvSpPr>
          <p:nvPr/>
        </p:nvSpPr>
        <p:spPr bwMode="auto">
          <a:xfrm>
            <a:off x="5063313" y="4892012"/>
            <a:ext cx="2270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800" b="1" dirty="0" smtClean="0">
                <a:solidFill>
                  <a:srgbClr val="C00000"/>
                </a:solidFill>
                <a:latin typeface="微软雅黑" panose="020B0503020204020204" pitchFamily="34" charset="-122"/>
                <a:ea typeface="微软雅黑" panose="020B0503020204020204" pitchFamily="34" charset="-122"/>
              </a:rPr>
              <a:t>current-</a:t>
            </a:r>
            <a:r>
              <a:rPr lang="zh-CN" altLang="en-US" sz="1800" b="1" dirty="0" smtClean="0">
                <a:solidFill>
                  <a:srgbClr val="C00000"/>
                </a:solidFill>
                <a:latin typeface="微软雅黑" panose="020B0503020204020204" pitchFamily="34" charset="-122"/>
                <a:ea typeface="微软雅黑" panose="020B0503020204020204" pitchFamily="34" charset="-122"/>
              </a:rPr>
              <a:t>待删除节点</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30" name="Rectangle 10"/>
          <p:cNvSpPr>
            <a:spLocks noChangeArrowheads="1"/>
          </p:cNvSpPr>
          <p:nvPr/>
        </p:nvSpPr>
        <p:spPr bwMode="auto">
          <a:xfrm>
            <a:off x="9429483" y="5376234"/>
            <a:ext cx="1426651"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value</a:t>
            </a:r>
          </a:p>
        </p:txBody>
      </p:sp>
      <p:sp>
        <p:nvSpPr>
          <p:cNvPr id="31" name="Rectangle 11"/>
          <p:cNvSpPr>
            <a:spLocks noChangeArrowheads="1"/>
          </p:cNvSpPr>
          <p:nvPr/>
        </p:nvSpPr>
        <p:spPr bwMode="auto">
          <a:xfrm>
            <a:off x="10856134" y="5376234"/>
            <a:ext cx="477299"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32" name="Rectangle 12"/>
          <p:cNvSpPr>
            <a:spLocks noChangeArrowheads="1"/>
          </p:cNvSpPr>
          <p:nvPr/>
        </p:nvSpPr>
        <p:spPr bwMode="auto">
          <a:xfrm>
            <a:off x="8359495" y="5376234"/>
            <a:ext cx="1069988"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key</a:t>
            </a:r>
          </a:p>
        </p:txBody>
      </p:sp>
      <p:sp>
        <p:nvSpPr>
          <p:cNvPr id="34" name="Rectangle 10"/>
          <p:cNvSpPr>
            <a:spLocks noChangeArrowheads="1"/>
          </p:cNvSpPr>
          <p:nvPr/>
        </p:nvSpPr>
        <p:spPr bwMode="auto">
          <a:xfrm>
            <a:off x="5686804" y="5376198"/>
            <a:ext cx="1426651" cy="595313"/>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value</a:t>
            </a:r>
          </a:p>
        </p:txBody>
      </p:sp>
      <p:sp>
        <p:nvSpPr>
          <p:cNvPr id="35" name="Rectangle 11"/>
          <p:cNvSpPr>
            <a:spLocks noChangeArrowheads="1"/>
          </p:cNvSpPr>
          <p:nvPr/>
        </p:nvSpPr>
        <p:spPr bwMode="auto">
          <a:xfrm>
            <a:off x="7113455" y="5376198"/>
            <a:ext cx="477299" cy="595313"/>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36" name="Rectangle 12"/>
          <p:cNvSpPr>
            <a:spLocks noChangeArrowheads="1"/>
          </p:cNvSpPr>
          <p:nvPr/>
        </p:nvSpPr>
        <p:spPr bwMode="auto">
          <a:xfrm>
            <a:off x="4616816" y="5376198"/>
            <a:ext cx="1069988" cy="595313"/>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key</a:t>
            </a:r>
          </a:p>
        </p:txBody>
      </p:sp>
      <p:cxnSp>
        <p:nvCxnSpPr>
          <p:cNvPr id="38" name="肘形连接符 37"/>
          <p:cNvCxnSpPr>
            <a:stCxn id="9" idx="2"/>
            <a:endCxn id="32" idx="2"/>
          </p:cNvCxnSpPr>
          <p:nvPr/>
        </p:nvCxnSpPr>
        <p:spPr>
          <a:xfrm rot="16200000" flipH="1">
            <a:off x="6234066" y="3311123"/>
            <a:ext cx="35" cy="5320812"/>
          </a:xfrm>
          <a:prstGeom prst="bentConnector3">
            <a:avLst>
              <a:gd name="adj1" fmla="val 130638571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986839" y="5475779"/>
            <a:ext cx="293915" cy="375557"/>
          </a:xfrm>
          <a:prstGeom prst="rect">
            <a:avLst/>
          </a:prstGeom>
          <a:solidFill>
            <a:schemeClr val="bg1"/>
          </a:solidFill>
          <a:ln>
            <a:solidFill>
              <a:srgbClr val="C00000"/>
            </a:solidFill>
          </a:ln>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X</a:t>
            </a:r>
            <a:endParaRPr lang="zh-CN" altLang="en-US" dirty="0">
              <a:latin typeface="微软雅黑" panose="020B0503020204020204" pitchFamily="34" charset="-122"/>
              <a:ea typeface="微软雅黑" panose="020B0503020204020204" pitchFamily="34" charset="-122"/>
            </a:endParaRPr>
          </a:p>
        </p:txBody>
      </p:sp>
      <p:sp>
        <p:nvSpPr>
          <p:cNvPr id="21" name="Line 23"/>
          <p:cNvSpPr>
            <a:spLocks noChangeShapeType="1"/>
          </p:cNvSpPr>
          <p:nvPr/>
        </p:nvSpPr>
        <p:spPr bwMode="auto">
          <a:xfrm>
            <a:off x="7590753" y="5665724"/>
            <a:ext cx="768741" cy="0"/>
          </a:xfrm>
          <a:prstGeom prst="line">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43" name="文本框 42"/>
          <p:cNvSpPr txBox="1"/>
          <p:nvPr/>
        </p:nvSpPr>
        <p:spPr>
          <a:xfrm>
            <a:off x="7822348" y="5443061"/>
            <a:ext cx="293915" cy="375557"/>
          </a:xfrm>
          <a:prstGeom prst="rect">
            <a:avLst/>
          </a:prstGeom>
          <a:solidFill>
            <a:schemeClr val="bg1"/>
          </a:solidFill>
          <a:ln>
            <a:solidFill>
              <a:srgbClr val="C00000"/>
            </a:solidFill>
          </a:ln>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X</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3981570"/>
      </p:ext>
    </p:extLst>
  </p:cSld>
  <p:clrMapOvr>
    <a:masterClrMapping/>
  </p:clrMapOvr>
  <p:transition spd="slow">
    <p:push dir="u"/>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10</a:t>
            </a:r>
            <a:r>
              <a:rPr lang="zh-CN" altLang="en-US" dirty="0" smtClean="0"/>
              <a:t>：</a:t>
            </a:r>
            <a:r>
              <a:rPr lang="en-US" altLang="zh-CN" dirty="0"/>
              <a:t>Set</a:t>
            </a:r>
            <a:r>
              <a:rPr lang="zh-CN" altLang="en-US" dirty="0"/>
              <a:t>的常见实现类</a:t>
            </a:r>
          </a:p>
        </p:txBody>
      </p:sp>
      <p:sp>
        <p:nvSpPr>
          <p:cNvPr id="3" name="内容占位符 2"/>
          <p:cNvSpPr>
            <a:spLocks noGrp="1"/>
          </p:cNvSpPr>
          <p:nvPr>
            <p:ph idx="1"/>
          </p:nvPr>
        </p:nvSpPr>
        <p:spPr/>
        <p:txBody>
          <a:bodyPr/>
          <a:lstStyle/>
          <a:p>
            <a:r>
              <a:rPr lang="zh-CN" altLang="en-US" dirty="0" smtClean="0"/>
              <a:t>集合元素的</a:t>
            </a:r>
            <a:r>
              <a:rPr lang="en-US" altLang="zh-CN" dirty="0" err="1" smtClean="0"/>
              <a:t>hashCode</a:t>
            </a:r>
            <a:r>
              <a:rPr lang="zh-CN" altLang="en-US" dirty="0" smtClean="0"/>
              <a:t>方法返回的哈希值对</a:t>
            </a:r>
            <a:r>
              <a:rPr lang="en-US" altLang="zh-CN" dirty="0" err="1" smtClean="0"/>
              <a:t>HashSet</a:t>
            </a:r>
            <a:r>
              <a:rPr lang="zh-CN" altLang="en-US" dirty="0" smtClean="0"/>
              <a:t>而言非常重要，因为</a:t>
            </a:r>
            <a:r>
              <a:rPr lang="en-US" altLang="zh-CN" dirty="0" err="1" smtClean="0"/>
              <a:t>HashSet</a:t>
            </a:r>
            <a:r>
              <a:rPr lang="zh-CN" altLang="en-US" dirty="0" smtClean="0"/>
              <a:t>会优先使用这个哈希值来判定两个元素是否相同并确定元素的位置（课堂案例：</a:t>
            </a:r>
            <a:r>
              <a:rPr lang="en-US" altLang="zh-CN" dirty="0">
                <a:hlinkClick r:id="rId2" action="ppaction://hlinkfile"/>
              </a:rPr>
              <a:t>TestHashSet.java</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454389" y="2917224"/>
            <a:ext cx="10477500" cy="3124200"/>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5383927" y="3722967"/>
            <a:ext cx="6400800" cy="1647825"/>
          </a:xfrm>
          <a:prstGeom prst="rect">
            <a:avLst/>
          </a:prstGeom>
          <a:blipFill>
            <a:blip r:embed="rId4"/>
            <a:stretch>
              <a:fillRect/>
            </a:stretch>
          </a:blipFill>
          <a:ln w="101600">
            <a:solidFill>
              <a:srgbClr val="339933">
                <a:alpha val="96000"/>
              </a:srgbClr>
            </a:solidFill>
          </a:ln>
        </p:spPr>
      </p:pic>
      <p:sp>
        <p:nvSpPr>
          <p:cNvPr id="6" name="右箭头 5"/>
          <p:cNvSpPr/>
          <p:nvPr/>
        </p:nvSpPr>
        <p:spPr>
          <a:xfrm rot="5400000">
            <a:off x="8729974" y="342472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568678" y="2917225"/>
            <a:ext cx="2622225"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739562"/>
      </p:ext>
    </p:extLst>
  </p:cSld>
  <p:clrMapOvr>
    <a:masterClrMapping/>
  </p:clrMapOvr>
  <p:transition spd="slow">
    <p:push dir="u"/>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10</a:t>
            </a:r>
            <a:r>
              <a:rPr lang="zh-CN" altLang="en-US" dirty="0" smtClean="0"/>
              <a:t>：</a:t>
            </a:r>
            <a:r>
              <a:rPr lang="en-US" altLang="zh-CN" dirty="0"/>
              <a:t>Set</a:t>
            </a:r>
            <a:r>
              <a:rPr lang="zh-CN" altLang="en-US" dirty="0"/>
              <a:t>的常见实现类</a:t>
            </a:r>
          </a:p>
        </p:txBody>
      </p:sp>
      <p:sp>
        <p:nvSpPr>
          <p:cNvPr id="3" name="内容占位符 2"/>
          <p:cNvSpPr>
            <a:spLocks noGrp="1"/>
          </p:cNvSpPr>
          <p:nvPr>
            <p:ph idx="1"/>
          </p:nvPr>
        </p:nvSpPr>
        <p:spPr/>
        <p:txBody>
          <a:bodyPr/>
          <a:lstStyle/>
          <a:p>
            <a:r>
              <a:rPr lang="zh-CN" altLang="en-US" dirty="0" smtClean="0"/>
              <a:t>如果我们在自定义元素类型时</a:t>
            </a:r>
            <a:r>
              <a:rPr lang="en-US" altLang="zh-CN" dirty="0" err="1" smtClean="0"/>
              <a:t>hashCode</a:t>
            </a:r>
            <a:r>
              <a:rPr lang="zh-CN" altLang="en-US" dirty="0" smtClean="0"/>
              <a:t>方法定义不够先进，就会出现逻辑和语义上的问题，甚至会造成内存泄露</a:t>
            </a:r>
            <a:endParaRPr lang="en-US" altLang="zh-CN" dirty="0" smtClean="0"/>
          </a:p>
          <a:p>
            <a:r>
              <a:rPr lang="zh-CN" altLang="en-US" dirty="0" smtClean="0"/>
              <a:t>有可能造成内存泄露的原因是</a:t>
            </a:r>
            <a:r>
              <a:rPr lang="en-US" altLang="zh-CN" dirty="0" err="1" smtClean="0"/>
              <a:t>HashSet</a:t>
            </a:r>
            <a:r>
              <a:rPr lang="zh-CN" altLang="en-US" dirty="0" smtClean="0"/>
              <a:t>的</a:t>
            </a:r>
            <a:r>
              <a:rPr lang="en-US" altLang="zh-CN" dirty="0" smtClean="0"/>
              <a:t>remove</a:t>
            </a:r>
            <a:r>
              <a:rPr lang="zh-CN" altLang="en-US" dirty="0" smtClean="0"/>
              <a:t>方法也依赖于哈希值进行待删除节点定位，如果由于集合元素内容被修改而导致</a:t>
            </a:r>
            <a:r>
              <a:rPr lang="en-US" altLang="zh-CN" dirty="0" err="1" smtClean="0"/>
              <a:t>hashCode</a:t>
            </a:r>
            <a:r>
              <a:rPr lang="zh-CN" altLang="en-US" dirty="0" smtClean="0"/>
              <a:t>方法的返回值发生变更，那么，</a:t>
            </a:r>
            <a:r>
              <a:rPr lang="en-US" altLang="zh-CN" dirty="0" smtClean="0"/>
              <a:t>remove</a:t>
            </a:r>
            <a:r>
              <a:rPr lang="zh-CN" altLang="en-US" dirty="0" smtClean="0"/>
              <a:t>方法就无法定位到原来的对象，导致删除不成功，从而导致内存泄露</a:t>
            </a:r>
            <a:endParaRPr lang="zh-CN" altLang="en-US" dirty="0"/>
          </a:p>
        </p:txBody>
      </p:sp>
    </p:spTree>
    <p:extLst>
      <p:ext uri="{BB962C8B-B14F-4D97-AF65-F5344CB8AC3E}">
        <p14:creationId xmlns:p14="http://schemas.microsoft.com/office/powerpoint/2010/main" val="4252847374"/>
      </p:ext>
    </p:extLst>
  </p:cSld>
  <p:clrMapOvr>
    <a:masterClrMapping/>
  </p:clrMapOvr>
  <p:transition spd="slow">
    <p:push dir="u"/>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10</a:t>
            </a:r>
            <a:r>
              <a:rPr lang="zh-CN" altLang="en-US" dirty="0" smtClean="0"/>
              <a:t>：</a:t>
            </a:r>
            <a:r>
              <a:rPr lang="en-US" altLang="zh-CN" dirty="0"/>
              <a:t>Set</a:t>
            </a:r>
            <a:r>
              <a:rPr lang="zh-CN" altLang="en-US" dirty="0"/>
              <a:t>的常见实现类</a:t>
            </a:r>
          </a:p>
        </p:txBody>
      </p:sp>
      <p:sp>
        <p:nvSpPr>
          <p:cNvPr id="3" name="内容占位符 2"/>
          <p:cNvSpPr>
            <a:spLocks noGrp="1"/>
          </p:cNvSpPr>
          <p:nvPr>
            <p:ph idx="1"/>
          </p:nvPr>
        </p:nvSpPr>
        <p:spPr/>
        <p:txBody>
          <a:bodyPr/>
          <a:lstStyle/>
          <a:p>
            <a:r>
              <a:rPr lang="en-US" altLang="zh-CN" dirty="0" err="1" smtClean="0"/>
              <a:t>HashSet</a:t>
            </a:r>
            <a:r>
              <a:rPr lang="zh-CN" altLang="en-US" dirty="0" smtClean="0"/>
              <a:t>导致内存泄露示例如下</a:t>
            </a:r>
            <a:r>
              <a:rPr lang="zh-CN" altLang="en-US" dirty="0"/>
              <a:t>（课堂案例：</a:t>
            </a:r>
            <a:r>
              <a:rPr lang="en-US" altLang="zh-CN" dirty="0" smtClean="0">
                <a:hlinkClick r:id="rId2" action="ppaction://hlinkfile"/>
              </a:rPr>
              <a:t>TestHashSet1.java</a:t>
            </a:r>
            <a:r>
              <a:rPr lang="zh-CN" altLang="en-US" dirty="0"/>
              <a:t>） </a:t>
            </a:r>
            <a:r>
              <a:rPr lang="zh-CN" altLang="en-US" dirty="0" smtClean="0"/>
              <a:t>：</a:t>
            </a:r>
            <a:endParaRPr lang="zh-CN" altLang="en-US" dirty="0"/>
          </a:p>
        </p:txBody>
      </p:sp>
      <p:pic>
        <p:nvPicPr>
          <p:cNvPr id="6" name="图片 5"/>
          <p:cNvPicPr>
            <a:picLocks noChangeAspect="1"/>
          </p:cNvPicPr>
          <p:nvPr/>
        </p:nvPicPr>
        <p:blipFill>
          <a:blip r:embed="rId3"/>
          <a:stretch>
            <a:fillRect/>
          </a:stretch>
        </p:blipFill>
        <p:spPr>
          <a:xfrm>
            <a:off x="437488" y="1936439"/>
            <a:ext cx="10172700" cy="3752850"/>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5558790" y="2860364"/>
            <a:ext cx="6419850" cy="742950"/>
          </a:xfrm>
          <a:prstGeom prst="rect">
            <a:avLst/>
          </a:prstGeom>
          <a:blipFill>
            <a:blip r:embed="rId4"/>
            <a:stretch>
              <a:fillRect/>
            </a:stretch>
          </a:blipFill>
          <a:ln w="101600">
            <a:solidFill>
              <a:srgbClr val="339933">
                <a:alpha val="96000"/>
              </a:srgbClr>
            </a:solidFill>
          </a:ln>
        </p:spPr>
      </p:pic>
      <p:pic>
        <p:nvPicPr>
          <p:cNvPr id="4" name="图片 3"/>
          <p:cNvPicPr>
            <a:picLocks noChangeAspect="1"/>
          </p:cNvPicPr>
          <p:nvPr/>
        </p:nvPicPr>
        <p:blipFill>
          <a:blip r:embed="rId6"/>
          <a:stretch>
            <a:fillRect/>
          </a:stretch>
        </p:blipFill>
        <p:spPr>
          <a:xfrm>
            <a:off x="5558790" y="1663611"/>
            <a:ext cx="5581650" cy="923925"/>
          </a:xfrm>
          <a:prstGeom prst="rect">
            <a:avLst/>
          </a:prstGeom>
          <a:blipFill>
            <a:blip r:embed="rId4"/>
            <a:stretch>
              <a:fillRect/>
            </a:stretch>
          </a:blipFill>
          <a:ln w="101600">
            <a:solidFill>
              <a:srgbClr val="339933">
                <a:alpha val="96000"/>
              </a:srgbClr>
            </a:solidFill>
          </a:ln>
        </p:spPr>
      </p:pic>
      <p:pic>
        <p:nvPicPr>
          <p:cNvPr id="7" name="图片 6"/>
          <p:cNvPicPr>
            <a:picLocks noChangeAspect="1"/>
          </p:cNvPicPr>
          <p:nvPr/>
        </p:nvPicPr>
        <p:blipFill rotWithShape="1">
          <a:blip r:embed="rId7"/>
          <a:srcRect t="25928" b="4739"/>
          <a:stretch/>
        </p:blipFill>
        <p:spPr>
          <a:xfrm>
            <a:off x="2855264" y="5335583"/>
            <a:ext cx="8020050" cy="1320800"/>
          </a:xfrm>
          <a:prstGeom prst="rect">
            <a:avLst/>
          </a:prstGeom>
          <a:blipFill>
            <a:blip r:embed="rId4"/>
            <a:stretch>
              <a:fillRect/>
            </a:stretch>
          </a:blipFill>
          <a:ln w="101600">
            <a:solidFill>
              <a:srgbClr val="339933">
                <a:alpha val="96000"/>
              </a:srgbClr>
            </a:solidFill>
          </a:ln>
        </p:spPr>
      </p:pic>
      <p:sp>
        <p:nvSpPr>
          <p:cNvPr id="8" name="右箭头 7"/>
          <p:cNvSpPr/>
          <p:nvPr/>
        </p:nvSpPr>
        <p:spPr>
          <a:xfrm rot="10800000">
            <a:off x="6810602" y="393300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483027" y="3987417"/>
            <a:ext cx="4264294" cy="923330"/>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属性值发生变化后，</a:t>
            </a:r>
            <a:r>
              <a:rPr lang="en-US" altLang="zh-CN" b="1" dirty="0" err="1" smtClean="0">
                <a:solidFill>
                  <a:srgbClr val="C00000"/>
                </a:solidFill>
                <a:latin typeface="微软雅黑" panose="020B0503020204020204" pitchFamily="34" charset="-122"/>
                <a:ea typeface="微软雅黑" panose="020B0503020204020204" pitchFamily="34" charset="-122"/>
              </a:rPr>
              <a:t>hashCode</a:t>
            </a:r>
            <a:r>
              <a:rPr lang="zh-CN" altLang="en-US" b="1" dirty="0" smtClean="0">
                <a:solidFill>
                  <a:srgbClr val="C00000"/>
                </a:solidFill>
                <a:latin typeface="微软雅黑" panose="020B0503020204020204" pitchFamily="34" charset="-122"/>
                <a:ea typeface="微软雅黑" panose="020B0503020204020204" pitchFamily="34" charset="-122"/>
              </a:rPr>
              <a:t>的返回值变化，导致无法定位到删除的元素，删除失败，内存泄露</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777909" y="3921617"/>
            <a:ext cx="6236342" cy="398188"/>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014251" y="2367812"/>
            <a:ext cx="4848729" cy="1200329"/>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和增强型</a:t>
            </a:r>
            <a:r>
              <a:rPr lang="en-US" altLang="zh-CN" b="1" dirty="0" smtClean="0">
                <a:solidFill>
                  <a:srgbClr val="C00000"/>
                </a:solidFill>
                <a:latin typeface="微软雅黑" panose="020B0503020204020204" pitchFamily="34" charset="-122"/>
                <a:ea typeface="微软雅黑" panose="020B0503020204020204" pitchFamily="34" charset="-122"/>
              </a:rPr>
              <a:t>for</a:t>
            </a:r>
            <a:r>
              <a:rPr lang="zh-CN" altLang="en-US" b="1" dirty="0" smtClean="0">
                <a:solidFill>
                  <a:srgbClr val="C00000"/>
                </a:solidFill>
                <a:latin typeface="微软雅黑" panose="020B0503020204020204" pitchFamily="34" charset="-122"/>
                <a:ea typeface="微软雅黑" panose="020B0503020204020204" pitchFamily="34" charset="-122"/>
              </a:rPr>
              <a:t>循环对数组的遍历一样，循环自动将</a:t>
            </a:r>
            <a:r>
              <a:rPr lang="en-US" altLang="zh-CN" b="1" dirty="0" smtClean="0">
                <a:solidFill>
                  <a:srgbClr val="C00000"/>
                </a:solidFill>
                <a:latin typeface="微软雅黑" panose="020B0503020204020204" pitchFamily="34" charset="-122"/>
                <a:ea typeface="微软雅黑" panose="020B0503020204020204" pitchFamily="34" charset="-122"/>
              </a:rPr>
              <a:t>Collection</a:t>
            </a:r>
            <a:r>
              <a:rPr lang="zh-CN" altLang="en-US" b="1" dirty="0" smtClean="0">
                <a:solidFill>
                  <a:srgbClr val="C00000"/>
                </a:solidFill>
                <a:latin typeface="微软雅黑" panose="020B0503020204020204" pitchFamily="34" charset="-122"/>
                <a:ea typeface="微软雅黑" panose="020B0503020204020204" pitchFamily="34" charset="-122"/>
              </a:rPr>
              <a:t>中的每个元素赋值给循环变量，在循环中针对该循环变量进行处理则就保证了对</a:t>
            </a:r>
            <a:r>
              <a:rPr lang="en-US" altLang="zh-CN" b="1" dirty="0" smtClean="0">
                <a:solidFill>
                  <a:srgbClr val="C00000"/>
                </a:solidFill>
                <a:latin typeface="微软雅黑" panose="020B0503020204020204" pitchFamily="34" charset="-122"/>
                <a:ea typeface="微软雅黑" panose="020B0503020204020204" pitchFamily="34" charset="-122"/>
              </a:rPr>
              <a:t>Collection</a:t>
            </a:r>
            <a:r>
              <a:rPr lang="zh-CN" altLang="en-US" b="1" dirty="0" smtClean="0">
                <a:solidFill>
                  <a:srgbClr val="C00000"/>
                </a:solidFill>
                <a:latin typeface="微软雅黑" panose="020B0503020204020204" pitchFamily="34" charset="-122"/>
                <a:ea typeface="微软雅黑" panose="020B0503020204020204" pitchFamily="34" charset="-122"/>
              </a:rPr>
              <a:t>中所有的元素进行逐一处理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右箭头 11"/>
          <p:cNvSpPr/>
          <p:nvPr/>
        </p:nvSpPr>
        <p:spPr>
          <a:xfrm rot="10800000">
            <a:off x="6344570" y="257189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77909" y="4357111"/>
            <a:ext cx="6236342" cy="191742"/>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6200000">
            <a:off x="6276348" y="462962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19639" y="5172531"/>
            <a:ext cx="5399411"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基于同样的原因，同一个元素还能再添加一次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右箭头 15"/>
          <p:cNvSpPr/>
          <p:nvPr/>
        </p:nvSpPr>
        <p:spPr>
          <a:xfrm rot="5400000">
            <a:off x="9986283" y="530205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824987" y="4870762"/>
            <a:ext cx="131545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2557570"/>
      </p:ext>
    </p:extLst>
  </p:cSld>
  <p:clrMapOvr>
    <a:masterClrMapping/>
  </p:clrMapOvr>
  <p:transition spd="slow">
    <p:push dir="u"/>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10</a:t>
            </a:r>
            <a:r>
              <a:rPr lang="zh-CN" altLang="en-US" dirty="0" smtClean="0"/>
              <a:t>：</a:t>
            </a:r>
            <a:r>
              <a:rPr lang="en-US" altLang="zh-CN" dirty="0"/>
              <a:t>Set</a:t>
            </a:r>
            <a:r>
              <a:rPr lang="zh-CN" altLang="en-US" dirty="0"/>
              <a:t>的常见实现类</a:t>
            </a:r>
          </a:p>
        </p:txBody>
      </p:sp>
      <p:sp>
        <p:nvSpPr>
          <p:cNvPr id="3" name="内容占位符 2"/>
          <p:cNvSpPr>
            <a:spLocks noGrp="1"/>
          </p:cNvSpPr>
          <p:nvPr>
            <p:ph idx="1"/>
          </p:nvPr>
        </p:nvSpPr>
        <p:spPr/>
        <p:txBody>
          <a:bodyPr/>
          <a:lstStyle/>
          <a:p>
            <a:r>
              <a:rPr lang="en-US" altLang="zh-CN" dirty="0" err="1"/>
              <a:t>TreeSet</a:t>
            </a:r>
            <a:r>
              <a:rPr lang="zh-CN" altLang="en-US" dirty="0"/>
              <a:t>扩展自</a:t>
            </a:r>
            <a:r>
              <a:rPr lang="en-US" altLang="zh-CN" dirty="0" err="1"/>
              <a:t>AbstractSet</a:t>
            </a:r>
            <a:r>
              <a:rPr lang="zh-CN" altLang="en-US" dirty="0"/>
              <a:t>，并实现了</a:t>
            </a:r>
            <a:r>
              <a:rPr lang="en-US" altLang="zh-CN" dirty="0" err="1"/>
              <a:t>NavigableSet</a:t>
            </a:r>
            <a:r>
              <a:rPr lang="zh-CN" altLang="en-US" dirty="0"/>
              <a:t>，</a:t>
            </a:r>
            <a:r>
              <a:rPr lang="en-US" altLang="zh-CN" dirty="0" err="1"/>
              <a:t>AbstractSet</a:t>
            </a:r>
            <a:r>
              <a:rPr lang="zh-CN" altLang="en-US" dirty="0"/>
              <a:t>扩展自</a:t>
            </a:r>
            <a:r>
              <a:rPr lang="en-US" altLang="zh-CN" dirty="0" err="1"/>
              <a:t>AbstractCollection</a:t>
            </a:r>
            <a:r>
              <a:rPr lang="zh-CN" altLang="en-US" dirty="0" smtClean="0"/>
              <a:t>，</a:t>
            </a:r>
            <a:r>
              <a:rPr lang="en-US" altLang="zh-CN" dirty="0"/>
              <a:t> </a:t>
            </a:r>
            <a:r>
              <a:rPr lang="en-US" altLang="zh-CN" dirty="0" err="1"/>
              <a:t>TreeSet</a:t>
            </a:r>
            <a:r>
              <a:rPr lang="zh-CN" altLang="en-US" dirty="0" smtClean="0"/>
              <a:t>是</a:t>
            </a:r>
            <a:r>
              <a:rPr lang="zh-CN" altLang="en-US" dirty="0"/>
              <a:t>一个</a:t>
            </a:r>
            <a:r>
              <a:rPr lang="zh-CN" altLang="en-US" b="1" dirty="0">
                <a:solidFill>
                  <a:srgbClr val="C00000"/>
                </a:solidFill>
              </a:rPr>
              <a:t>有序的</a:t>
            </a:r>
            <a:r>
              <a:rPr lang="en-US" altLang="zh-CN" b="1" dirty="0">
                <a:solidFill>
                  <a:srgbClr val="C00000"/>
                </a:solidFill>
              </a:rPr>
              <a:t>Set</a:t>
            </a:r>
            <a:r>
              <a:rPr lang="zh-CN" altLang="en-US" dirty="0"/>
              <a:t>，其底层是一颗树，这样就能从</a:t>
            </a:r>
            <a:r>
              <a:rPr lang="en-US" altLang="zh-CN" dirty="0"/>
              <a:t>Set</a:t>
            </a:r>
            <a:r>
              <a:rPr lang="zh-CN" altLang="en-US" dirty="0"/>
              <a:t>里面提取一个有序序列了</a:t>
            </a:r>
            <a:r>
              <a:rPr lang="zh-CN" altLang="en-US" dirty="0" smtClean="0"/>
              <a:t>。为了实现排序的功能，</a:t>
            </a:r>
            <a:r>
              <a:rPr lang="en-US" altLang="zh-CN" dirty="0" err="1" smtClean="0"/>
              <a:t>TreeSet</a:t>
            </a:r>
            <a:r>
              <a:rPr lang="zh-CN" altLang="en-US" dirty="0"/>
              <a:t>中存放的对象需要实现</a:t>
            </a:r>
            <a:r>
              <a:rPr lang="en-US" altLang="zh-CN" dirty="0" smtClean="0"/>
              <a:t>Comparable</a:t>
            </a:r>
            <a:r>
              <a:rPr lang="zh-CN" altLang="en-US" dirty="0" smtClean="0"/>
              <a:t>。在</a:t>
            </a:r>
            <a:r>
              <a:rPr lang="zh-CN" altLang="en-US" dirty="0"/>
              <a:t>实例化</a:t>
            </a:r>
            <a:r>
              <a:rPr lang="en-US" altLang="zh-CN" dirty="0" err="1"/>
              <a:t>TreeSet</a:t>
            </a:r>
            <a:r>
              <a:rPr lang="zh-CN" altLang="en-US" dirty="0"/>
              <a:t>时，</a:t>
            </a:r>
            <a:r>
              <a:rPr lang="zh-CN" altLang="en-US" dirty="0" smtClean="0"/>
              <a:t>我们也可以</a:t>
            </a:r>
            <a:r>
              <a:rPr lang="zh-CN" altLang="en-US" dirty="0"/>
              <a:t>给</a:t>
            </a:r>
            <a:r>
              <a:rPr lang="en-US" altLang="zh-CN" dirty="0" err="1"/>
              <a:t>TreeSet</a:t>
            </a:r>
            <a:r>
              <a:rPr lang="zh-CN" altLang="en-US" dirty="0"/>
              <a:t>指定一个比较器</a:t>
            </a:r>
            <a:r>
              <a:rPr lang="en-US" altLang="zh-CN" dirty="0"/>
              <a:t>Comparator</a:t>
            </a:r>
            <a:r>
              <a:rPr lang="zh-CN" altLang="en-US" dirty="0"/>
              <a:t>来指定树形集中的元素顺序。树形集中提供了很多便捷的</a:t>
            </a:r>
            <a:r>
              <a:rPr lang="zh-CN" altLang="en-US" dirty="0" smtClean="0"/>
              <a:t>方法（课堂案例：</a:t>
            </a:r>
            <a:r>
              <a:rPr lang="en-US" altLang="zh-CN" dirty="0"/>
              <a:t> </a:t>
            </a:r>
            <a:r>
              <a:rPr lang="en-US" altLang="zh-CN" dirty="0">
                <a:hlinkClick r:id="rId2" action="ppaction://hlinkfile"/>
              </a:rPr>
              <a:t>TestTreeSet </a:t>
            </a:r>
            <a:r>
              <a:rPr lang="en-US" altLang="zh-CN" dirty="0" smtClean="0">
                <a:hlinkClick r:id="rId2" action="ppaction://hlinkfile"/>
              </a:rPr>
              <a:t>.java</a:t>
            </a:r>
            <a:r>
              <a:rPr lang="zh-CN" altLang="en-US" dirty="0" smtClean="0"/>
              <a:t>）</a:t>
            </a:r>
            <a:endParaRPr lang="zh-CN" altLang="en-US" dirty="0"/>
          </a:p>
        </p:txBody>
      </p:sp>
    </p:spTree>
    <p:extLst>
      <p:ext uri="{BB962C8B-B14F-4D97-AF65-F5344CB8AC3E}">
        <p14:creationId xmlns:p14="http://schemas.microsoft.com/office/powerpoint/2010/main" val="1485066560"/>
      </p:ext>
    </p:extLst>
  </p:cSld>
  <p:clrMapOvr>
    <a:masterClrMapping/>
  </p:clrMapOvr>
  <p:transition spd="slow">
    <p:push dir="u"/>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11</a:t>
            </a:r>
            <a:r>
              <a:rPr lang="zh-CN" altLang="en-US" dirty="0" smtClean="0"/>
              <a:t>：</a:t>
            </a:r>
            <a:r>
              <a:rPr lang="en-US" altLang="zh-CN" dirty="0"/>
              <a:t>Map</a:t>
            </a:r>
            <a:r>
              <a:rPr lang="zh-CN" altLang="en-US" dirty="0"/>
              <a:t>的常用实现类</a:t>
            </a:r>
          </a:p>
        </p:txBody>
      </p:sp>
      <p:sp>
        <p:nvSpPr>
          <p:cNvPr id="3" name="内容占位符 2"/>
          <p:cNvSpPr>
            <a:spLocks noGrp="1"/>
          </p:cNvSpPr>
          <p:nvPr>
            <p:ph idx="1"/>
          </p:nvPr>
        </p:nvSpPr>
        <p:spPr/>
        <p:txBody>
          <a:bodyPr/>
          <a:lstStyle/>
          <a:p>
            <a:r>
              <a:rPr lang="en-US" altLang="zh-CN" dirty="0" err="1"/>
              <a:t>HashMap</a:t>
            </a:r>
            <a:r>
              <a:rPr lang="zh-CN" altLang="en-US" dirty="0"/>
              <a:t>是基于哈希表的</a:t>
            </a:r>
            <a:r>
              <a:rPr lang="en-US" altLang="zh-CN" dirty="0"/>
              <a:t>Map</a:t>
            </a:r>
            <a:r>
              <a:rPr lang="zh-CN" altLang="en-US" dirty="0"/>
              <a:t>接口的</a:t>
            </a:r>
            <a:r>
              <a:rPr lang="zh-CN" altLang="en-US" b="1" dirty="0">
                <a:solidFill>
                  <a:srgbClr val="C00000"/>
                </a:solidFill>
              </a:rPr>
              <a:t>非同步</a:t>
            </a:r>
            <a:r>
              <a:rPr lang="zh-CN" altLang="en-US" dirty="0"/>
              <a:t>实现，继承自</a:t>
            </a:r>
            <a:r>
              <a:rPr lang="en-US" altLang="zh-CN" dirty="0" err="1"/>
              <a:t>AbstractMap</a:t>
            </a:r>
            <a:r>
              <a:rPr lang="zh-CN" altLang="en-US" dirty="0"/>
              <a:t>，</a:t>
            </a:r>
            <a:r>
              <a:rPr lang="en-US" altLang="zh-CN" dirty="0" err="1"/>
              <a:t>AbstractMap</a:t>
            </a:r>
            <a:r>
              <a:rPr lang="zh-CN" altLang="en-US" dirty="0"/>
              <a:t>是部分实现</a:t>
            </a:r>
            <a:r>
              <a:rPr lang="en-US" altLang="zh-CN" dirty="0"/>
              <a:t>Map</a:t>
            </a:r>
            <a:r>
              <a:rPr lang="zh-CN" altLang="en-US" dirty="0"/>
              <a:t>接口的抽象</a:t>
            </a:r>
            <a:r>
              <a:rPr lang="zh-CN" altLang="en-US" dirty="0" smtClean="0"/>
              <a:t>类</a:t>
            </a:r>
            <a:endParaRPr lang="en-US" altLang="zh-CN" dirty="0" smtClean="0"/>
          </a:p>
          <a:p>
            <a:r>
              <a:rPr lang="zh-CN" altLang="en-US" dirty="0"/>
              <a:t>在之前的版本中，</a:t>
            </a:r>
            <a:r>
              <a:rPr lang="en-US" altLang="zh-CN" dirty="0" err="1"/>
              <a:t>HashMap</a:t>
            </a:r>
            <a:r>
              <a:rPr lang="zh-CN" altLang="en-US" dirty="0"/>
              <a:t>采用数组</a:t>
            </a:r>
            <a:r>
              <a:rPr lang="en-US" altLang="zh-CN" dirty="0"/>
              <a:t>+</a:t>
            </a:r>
            <a:r>
              <a:rPr lang="zh-CN" altLang="en-US" dirty="0"/>
              <a:t>链表实现，即使用链表处理冲突，同一</a:t>
            </a:r>
            <a:r>
              <a:rPr lang="en-US" altLang="zh-CN" dirty="0"/>
              <a:t>hash</a:t>
            </a:r>
            <a:r>
              <a:rPr lang="zh-CN" altLang="en-US" dirty="0"/>
              <a:t>值的链表都存储在一个链</a:t>
            </a:r>
            <a:r>
              <a:rPr lang="zh-CN" altLang="en-US" dirty="0" smtClean="0"/>
              <a:t>表里（和我们在之前自行实现的哈希表相同）。</a:t>
            </a:r>
            <a:r>
              <a:rPr lang="zh-CN" altLang="en-US" dirty="0"/>
              <a:t>但是当链表中的元素较多，即</a:t>
            </a:r>
            <a:r>
              <a:rPr lang="en-US" altLang="zh-CN" dirty="0"/>
              <a:t>hash</a:t>
            </a:r>
            <a:r>
              <a:rPr lang="zh-CN" altLang="en-US" dirty="0"/>
              <a:t>值相等的元素较多时，通过</a:t>
            </a:r>
            <a:r>
              <a:rPr lang="en-US" altLang="zh-CN" dirty="0"/>
              <a:t>key</a:t>
            </a:r>
            <a:r>
              <a:rPr lang="zh-CN" altLang="en-US" dirty="0"/>
              <a:t>值依次查找的效率较低。而</a:t>
            </a:r>
            <a:r>
              <a:rPr lang="en-US" altLang="zh-CN" dirty="0"/>
              <a:t>JDK1.8</a:t>
            </a:r>
            <a:r>
              <a:rPr lang="zh-CN" altLang="en-US" dirty="0"/>
              <a:t>中，</a:t>
            </a:r>
            <a:r>
              <a:rPr lang="en-US" altLang="zh-CN" dirty="0" err="1"/>
              <a:t>HashMap</a:t>
            </a:r>
            <a:r>
              <a:rPr lang="zh-CN" altLang="en-US" dirty="0"/>
              <a:t>采用数组</a:t>
            </a:r>
            <a:r>
              <a:rPr lang="en-US" altLang="zh-CN" dirty="0"/>
              <a:t>+</a:t>
            </a:r>
            <a:r>
              <a:rPr lang="zh-CN" altLang="en-US" dirty="0"/>
              <a:t>链表</a:t>
            </a:r>
            <a:r>
              <a:rPr lang="en-US" altLang="zh-CN" dirty="0"/>
              <a:t>+</a:t>
            </a:r>
            <a:r>
              <a:rPr lang="zh-CN" altLang="en-US" dirty="0"/>
              <a:t>红黑</a:t>
            </a:r>
            <a:r>
              <a:rPr lang="zh-CN" altLang="en-US" dirty="0" smtClean="0"/>
              <a:t>树（一种平衡搜索二叉树）实现</a:t>
            </a:r>
            <a:r>
              <a:rPr lang="zh-CN" altLang="en-US" dirty="0"/>
              <a:t>，当链表长度超过阈值（</a:t>
            </a:r>
            <a:r>
              <a:rPr lang="en-US" altLang="zh-CN" dirty="0"/>
              <a:t>8</a:t>
            </a:r>
            <a:r>
              <a:rPr lang="zh-CN" altLang="en-US" dirty="0"/>
              <a:t>）时，将链表转换为红黑树，这样大大减少了</a:t>
            </a:r>
            <a:r>
              <a:rPr lang="zh-CN" altLang="en-US" dirty="0" smtClean="0"/>
              <a:t>查找时间</a:t>
            </a:r>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380936147"/>
      </p:ext>
    </p:extLst>
  </p:cSld>
  <p:clrMapOvr>
    <a:masterClrMapping/>
  </p:clrMapOvr>
  <p:transition spd="slow">
    <p:push dir="u"/>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11</a:t>
            </a:r>
            <a:r>
              <a:rPr lang="zh-CN" altLang="en-US" dirty="0" smtClean="0"/>
              <a:t>：</a:t>
            </a:r>
            <a:r>
              <a:rPr lang="en-US" altLang="zh-CN" dirty="0"/>
              <a:t>Map</a:t>
            </a:r>
            <a:r>
              <a:rPr lang="zh-CN" altLang="en-US" dirty="0"/>
              <a:t>的常用实现类</a:t>
            </a:r>
          </a:p>
        </p:txBody>
      </p:sp>
      <p:sp>
        <p:nvSpPr>
          <p:cNvPr id="3" name="内容占位符 2"/>
          <p:cNvSpPr>
            <a:spLocks noGrp="1"/>
          </p:cNvSpPr>
          <p:nvPr>
            <p:ph idx="1"/>
          </p:nvPr>
        </p:nvSpPr>
        <p:spPr/>
        <p:txBody>
          <a:bodyPr/>
          <a:lstStyle/>
          <a:p>
            <a:r>
              <a:rPr lang="en-US" altLang="zh-CN" dirty="0" err="1" smtClean="0"/>
              <a:t>HashMap</a:t>
            </a:r>
            <a:r>
              <a:rPr lang="zh-CN" altLang="en-US" dirty="0" smtClean="0"/>
              <a:t>的使用示例（课堂案例：</a:t>
            </a:r>
            <a:r>
              <a:rPr lang="en-US" altLang="zh-CN" dirty="0">
                <a:hlinkClick r:id="rId2" action="ppaction://hlinkfile"/>
              </a:rPr>
              <a:t>TestHashMap.java</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491067" y="1718515"/>
            <a:ext cx="10058400" cy="1905000"/>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4891314" y="3623515"/>
            <a:ext cx="5962650" cy="809625"/>
          </a:xfrm>
          <a:prstGeom prst="rect">
            <a:avLst/>
          </a:prstGeom>
          <a:blipFill>
            <a:blip r:embed="rId4"/>
            <a:stretch>
              <a:fillRect/>
            </a:stretch>
          </a:blipFill>
          <a:ln w="101600">
            <a:solidFill>
              <a:srgbClr val="339933">
                <a:alpha val="96000"/>
              </a:srgbClr>
            </a:solidFill>
          </a:ln>
        </p:spPr>
      </p:pic>
      <p:sp>
        <p:nvSpPr>
          <p:cNvPr id="6" name="右箭头 5"/>
          <p:cNvSpPr/>
          <p:nvPr/>
        </p:nvSpPr>
        <p:spPr>
          <a:xfrm rot="5400000">
            <a:off x="9604419" y="342547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443123" y="2994186"/>
            <a:ext cx="131545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4703918"/>
      </p:ext>
    </p:extLst>
  </p:cSld>
  <p:clrMapOvr>
    <a:masterClrMapping/>
  </p:clrMapOvr>
  <p:transition spd="slow">
    <p:push dir="u"/>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11</a:t>
            </a:r>
            <a:r>
              <a:rPr lang="zh-CN" altLang="en-US" dirty="0" smtClean="0"/>
              <a:t>：</a:t>
            </a:r>
            <a:r>
              <a:rPr lang="en-US" altLang="zh-CN" dirty="0"/>
              <a:t>Map</a:t>
            </a:r>
            <a:r>
              <a:rPr lang="zh-CN" altLang="en-US" dirty="0"/>
              <a:t>的常用实现类</a:t>
            </a:r>
          </a:p>
        </p:txBody>
      </p:sp>
      <p:sp>
        <p:nvSpPr>
          <p:cNvPr id="3" name="内容占位符 2"/>
          <p:cNvSpPr>
            <a:spLocks noGrp="1"/>
          </p:cNvSpPr>
          <p:nvPr>
            <p:ph idx="1"/>
          </p:nvPr>
        </p:nvSpPr>
        <p:spPr/>
        <p:txBody>
          <a:bodyPr/>
          <a:lstStyle/>
          <a:p>
            <a:r>
              <a:rPr lang="zh-CN" altLang="en-US" dirty="0" smtClean="0"/>
              <a:t>和</a:t>
            </a:r>
            <a:r>
              <a:rPr lang="en-US" altLang="zh-CN" dirty="0" smtClean="0"/>
              <a:t>Vector</a:t>
            </a:r>
            <a:r>
              <a:rPr lang="zh-CN" altLang="en-US" dirty="0" smtClean="0"/>
              <a:t>类似，</a:t>
            </a:r>
            <a:r>
              <a:rPr lang="en-US" altLang="zh-CN" dirty="0" smtClean="0"/>
              <a:t>Map</a:t>
            </a:r>
            <a:r>
              <a:rPr lang="zh-CN" altLang="en-US" dirty="0" smtClean="0"/>
              <a:t>体系也有一个自</a:t>
            </a:r>
            <a:r>
              <a:rPr lang="en-US" altLang="zh-CN" dirty="0" smtClean="0"/>
              <a:t>JDK1.2</a:t>
            </a:r>
            <a:r>
              <a:rPr lang="zh-CN" altLang="en-US" dirty="0" smtClean="0"/>
              <a:t>之前遗留的集合工具：</a:t>
            </a:r>
            <a:r>
              <a:rPr lang="en-US" altLang="zh-CN" dirty="0" err="1" smtClean="0"/>
              <a:t>Hashtable</a:t>
            </a:r>
            <a:r>
              <a:rPr lang="zh-CN" altLang="en-US" dirty="0" smtClean="0"/>
              <a:t>，它的操作接口和</a:t>
            </a:r>
            <a:r>
              <a:rPr lang="en-US" altLang="zh-CN" dirty="0" err="1" smtClean="0"/>
              <a:t>HashMap</a:t>
            </a:r>
            <a:r>
              <a:rPr lang="zh-CN" altLang="en-US" dirty="0" smtClean="0"/>
              <a:t>相同，和</a:t>
            </a:r>
            <a:r>
              <a:rPr lang="en-US" altLang="zh-CN" dirty="0" err="1" smtClean="0"/>
              <a:t>HashMap</a:t>
            </a:r>
            <a:r>
              <a:rPr lang="zh-CN" altLang="en-US" dirty="0" smtClean="0"/>
              <a:t>的区别在于：</a:t>
            </a:r>
            <a:r>
              <a:rPr lang="en-US" altLang="zh-CN" b="1" dirty="0" err="1" smtClean="0">
                <a:solidFill>
                  <a:srgbClr val="C00000"/>
                </a:solidFill>
              </a:rPr>
              <a:t>Hashtable</a:t>
            </a:r>
            <a:r>
              <a:rPr lang="zh-CN" altLang="en-US" b="1" dirty="0" smtClean="0">
                <a:solidFill>
                  <a:srgbClr val="C00000"/>
                </a:solidFill>
              </a:rPr>
              <a:t>是线程安全的，而</a:t>
            </a:r>
            <a:r>
              <a:rPr lang="en-US" altLang="zh-CN" b="1" dirty="0" err="1" smtClean="0">
                <a:solidFill>
                  <a:srgbClr val="C00000"/>
                </a:solidFill>
              </a:rPr>
              <a:t>HashMap</a:t>
            </a:r>
            <a:r>
              <a:rPr lang="zh-CN" altLang="en-US" b="1" dirty="0" smtClean="0">
                <a:solidFill>
                  <a:srgbClr val="C00000"/>
                </a:solidFill>
              </a:rPr>
              <a:t>是非线程安全的</a:t>
            </a:r>
            <a:endParaRPr lang="en-US" altLang="zh-CN" b="1" dirty="0" smtClean="0">
              <a:solidFill>
                <a:srgbClr val="C00000"/>
              </a:solidFill>
            </a:endParaRPr>
          </a:p>
          <a:p>
            <a:r>
              <a:rPr lang="en-US" altLang="zh-CN" dirty="0" err="1"/>
              <a:t>LinkedHashMap</a:t>
            </a:r>
            <a:r>
              <a:rPr lang="zh-CN" altLang="en-US" dirty="0"/>
              <a:t>继承自</a:t>
            </a:r>
            <a:r>
              <a:rPr lang="en-US" altLang="zh-CN" dirty="0" err="1"/>
              <a:t>HashMap</a:t>
            </a:r>
            <a:r>
              <a:rPr lang="zh-CN" altLang="en-US" dirty="0"/>
              <a:t>，它主要是用链表实现来扩展</a:t>
            </a:r>
            <a:r>
              <a:rPr lang="en-US" altLang="zh-CN" dirty="0" err="1"/>
              <a:t>HashMap</a:t>
            </a:r>
            <a:r>
              <a:rPr lang="zh-CN" altLang="en-US" dirty="0"/>
              <a:t>类，</a:t>
            </a:r>
            <a:r>
              <a:rPr lang="en-US" altLang="zh-CN" dirty="0" err="1"/>
              <a:t>HashMap</a:t>
            </a:r>
            <a:r>
              <a:rPr lang="zh-CN" altLang="en-US" dirty="0"/>
              <a:t>中条目是没有顺序的，但是在</a:t>
            </a:r>
            <a:r>
              <a:rPr lang="en-US" altLang="zh-CN" dirty="0" err="1"/>
              <a:t>LinkedHashMap</a:t>
            </a:r>
            <a:r>
              <a:rPr lang="zh-CN" altLang="en-US" dirty="0"/>
              <a:t>中元素既可以按照它们</a:t>
            </a:r>
            <a:r>
              <a:rPr lang="zh-CN" altLang="en-US" dirty="0" smtClean="0"/>
              <a:t>插入的</a:t>
            </a:r>
            <a:r>
              <a:rPr lang="zh-CN" altLang="en-US" dirty="0"/>
              <a:t>顺序排序，也可以按它们最后一次被访问的顺序排序</a:t>
            </a:r>
            <a:endParaRPr lang="zh-CN" altLang="en-US" b="1" dirty="0">
              <a:solidFill>
                <a:srgbClr val="C00000"/>
              </a:solidFill>
            </a:endParaRPr>
          </a:p>
        </p:txBody>
      </p:sp>
    </p:spTree>
    <p:extLst>
      <p:ext uri="{BB962C8B-B14F-4D97-AF65-F5344CB8AC3E}">
        <p14:creationId xmlns:p14="http://schemas.microsoft.com/office/powerpoint/2010/main" val="599268660"/>
      </p:ext>
    </p:extLst>
  </p:cSld>
  <p:clrMapOvr>
    <a:masterClrMapping/>
  </p:clrMapOvr>
  <p:transition spd="slow">
    <p:push dir="u"/>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11</a:t>
            </a:r>
            <a:r>
              <a:rPr lang="zh-CN" altLang="en-US" dirty="0" smtClean="0"/>
              <a:t>：</a:t>
            </a:r>
            <a:r>
              <a:rPr lang="en-US" altLang="zh-CN" dirty="0"/>
              <a:t>Map</a:t>
            </a:r>
            <a:r>
              <a:rPr lang="zh-CN" altLang="en-US" dirty="0"/>
              <a:t>的常用实现类</a:t>
            </a:r>
          </a:p>
        </p:txBody>
      </p:sp>
      <p:sp>
        <p:nvSpPr>
          <p:cNvPr id="3" name="内容占位符 2"/>
          <p:cNvSpPr>
            <a:spLocks noGrp="1"/>
          </p:cNvSpPr>
          <p:nvPr>
            <p:ph idx="1"/>
          </p:nvPr>
        </p:nvSpPr>
        <p:spPr/>
        <p:txBody>
          <a:bodyPr/>
          <a:lstStyle/>
          <a:p>
            <a:r>
              <a:rPr lang="en-US" altLang="zh-CN" dirty="0" err="1"/>
              <a:t>TreeMap</a:t>
            </a:r>
            <a:r>
              <a:rPr lang="zh-CN" altLang="en-US" dirty="0"/>
              <a:t>基于红黑树数据结构的实现，键值可以使用</a:t>
            </a:r>
            <a:r>
              <a:rPr lang="en-US" altLang="zh-CN" dirty="0"/>
              <a:t>Comparable</a:t>
            </a:r>
            <a:r>
              <a:rPr lang="zh-CN" altLang="en-US" dirty="0"/>
              <a:t>或</a:t>
            </a:r>
            <a:r>
              <a:rPr lang="en-US" altLang="zh-CN" dirty="0"/>
              <a:t>Comparator</a:t>
            </a:r>
            <a:r>
              <a:rPr lang="zh-CN" altLang="en-US" dirty="0"/>
              <a:t>接口来排序。</a:t>
            </a:r>
            <a:r>
              <a:rPr lang="en-US" altLang="zh-CN" dirty="0" err="1"/>
              <a:t>TreeMap</a:t>
            </a:r>
            <a:r>
              <a:rPr lang="zh-CN" altLang="en-US" dirty="0"/>
              <a:t>继承自</a:t>
            </a:r>
            <a:r>
              <a:rPr lang="en-US" altLang="zh-CN" dirty="0" err="1"/>
              <a:t>AbstractMap</a:t>
            </a:r>
            <a:r>
              <a:rPr lang="zh-CN" altLang="en-US" dirty="0"/>
              <a:t>，同时实现了接口</a:t>
            </a:r>
            <a:r>
              <a:rPr lang="en-US" altLang="zh-CN" dirty="0" err="1"/>
              <a:t>NavigableMap</a:t>
            </a:r>
            <a:r>
              <a:rPr lang="zh-CN" altLang="en-US" dirty="0"/>
              <a:t>，而接口</a:t>
            </a:r>
            <a:r>
              <a:rPr lang="en-US" altLang="zh-CN" dirty="0" err="1"/>
              <a:t>NavigableMap</a:t>
            </a:r>
            <a:r>
              <a:rPr lang="zh-CN" altLang="en-US" dirty="0"/>
              <a:t>则继承自</a:t>
            </a:r>
            <a:r>
              <a:rPr lang="en-US" altLang="zh-CN" dirty="0" err="1"/>
              <a:t>SortedMap</a:t>
            </a:r>
            <a:r>
              <a:rPr lang="zh-CN" altLang="en-US" dirty="0"/>
              <a:t>。</a:t>
            </a:r>
            <a:r>
              <a:rPr lang="en-US" altLang="zh-CN" dirty="0" err="1"/>
              <a:t>SortedMap</a:t>
            </a:r>
            <a:r>
              <a:rPr lang="zh-CN" altLang="en-US" dirty="0"/>
              <a:t>是</a:t>
            </a:r>
            <a:r>
              <a:rPr lang="en-US" altLang="zh-CN" dirty="0"/>
              <a:t>Map</a:t>
            </a:r>
            <a:r>
              <a:rPr lang="zh-CN" altLang="en-US" dirty="0"/>
              <a:t>的子接口，使用它可以确保图中的条目是排好序</a:t>
            </a:r>
            <a:r>
              <a:rPr lang="zh-CN" altLang="en-US" dirty="0" smtClean="0"/>
              <a:t>的</a:t>
            </a:r>
            <a:endParaRPr lang="zh-CN" altLang="en-US" dirty="0"/>
          </a:p>
          <a:p>
            <a:r>
              <a:rPr lang="zh-CN" altLang="en-US" dirty="0"/>
              <a:t>在实际使用中，如果</a:t>
            </a:r>
            <a:r>
              <a:rPr lang="zh-CN" altLang="en-US" dirty="0" smtClean="0"/>
              <a:t>更新</a:t>
            </a:r>
            <a:r>
              <a:rPr lang="en-US" altLang="zh-CN" dirty="0" smtClean="0"/>
              <a:t>Map</a:t>
            </a:r>
            <a:r>
              <a:rPr lang="zh-CN" altLang="en-US" dirty="0" smtClean="0"/>
              <a:t>时</a:t>
            </a:r>
            <a:r>
              <a:rPr lang="zh-CN" altLang="en-US" dirty="0"/>
              <a:t>不需要保持图中元素的顺序，就使用</a:t>
            </a:r>
            <a:r>
              <a:rPr lang="en-US" altLang="zh-CN" dirty="0" err="1"/>
              <a:t>HashMap</a:t>
            </a:r>
            <a:r>
              <a:rPr lang="zh-CN" altLang="en-US" dirty="0"/>
              <a:t>，如果需要</a:t>
            </a:r>
            <a:r>
              <a:rPr lang="zh-CN" altLang="en-US" dirty="0" smtClean="0"/>
              <a:t>保持</a:t>
            </a:r>
            <a:r>
              <a:rPr lang="en-US" altLang="zh-CN" dirty="0" smtClean="0"/>
              <a:t>Map</a:t>
            </a:r>
            <a:r>
              <a:rPr lang="zh-CN" altLang="en-US" dirty="0" smtClean="0"/>
              <a:t>中</a:t>
            </a:r>
            <a:r>
              <a:rPr lang="zh-CN" altLang="en-US" dirty="0"/>
              <a:t>元素的插入顺序或者访问顺序，就使用</a:t>
            </a:r>
            <a:r>
              <a:rPr lang="en-US" altLang="zh-CN" dirty="0" err="1"/>
              <a:t>LinkedHashMap</a:t>
            </a:r>
            <a:r>
              <a:rPr lang="zh-CN" altLang="en-US" dirty="0"/>
              <a:t>，如果需要使图按照键值排序，就使用</a:t>
            </a:r>
            <a:r>
              <a:rPr lang="en-US" altLang="zh-CN" dirty="0" err="1"/>
              <a:t>TreeMap</a:t>
            </a:r>
            <a:endParaRPr lang="en-US" altLang="zh-CN" dirty="0"/>
          </a:p>
          <a:p>
            <a:endParaRPr lang="zh-CN" altLang="en-US" dirty="0"/>
          </a:p>
        </p:txBody>
      </p:sp>
    </p:spTree>
    <p:extLst>
      <p:ext uri="{BB962C8B-B14F-4D97-AF65-F5344CB8AC3E}">
        <p14:creationId xmlns:p14="http://schemas.microsoft.com/office/powerpoint/2010/main" val="789708951"/>
      </p:ext>
    </p:extLst>
  </p:cSld>
  <p:clrMapOvr>
    <a:masterClrMapping/>
  </p:clrMapOvr>
  <p:transition spd="slow">
    <p:push dir="u"/>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smtClean="0"/>
              <a:t>11</a:t>
            </a:r>
            <a:r>
              <a:rPr lang="zh-CN" altLang="en-US" dirty="0" smtClean="0"/>
              <a:t>：</a:t>
            </a:r>
            <a:r>
              <a:rPr lang="en-US" altLang="zh-CN" dirty="0"/>
              <a:t>Map</a:t>
            </a:r>
            <a:r>
              <a:rPr lang="zh-CN" altLang="en-US" dirty="0"/>
              <a:t>的常用实现类</a:t>
            </a:r>
          </a:p>
        </p:txBody>
      </p:sp>
      <p:sp>
        <p:nvSpPr>
          <p:cNvPr id="3" name="内容占位符 2"/>
          <p:cNvSpPr>
            <a:spLocks noGrp="1"/>
          </p:cNvSpPr>
          <p:nvPr>
            <p:ph idx="1"/>
          </p:nvPr>
        </p:nvSpPr>
        <p:spPr/>
        <p:txBody>
          <a:bodyPr>
            <a:normAutofit fontScale="92500" lnSpcReduction="10000"/>
          </a:bodyPr>
          <a:lstStyle/>
          <a:p>
            <a:r>
              <a:rPr lang="en-US" altLang="zh-CN" dirty="0" err="1"/>
              <a:t>WeakHashMap</a:t>
            </a:r>
            <a:r>
              <a:rPr lang="zh-CN" altLang="en-US" dirty="0"/>
              <a:t>实现了</a:t>
            </a:r>
            <a:r>
              <a:rPr lang="en-US" altLang="zh-CN" dirty="0"/>
              <a:t>Map</a:t>
            </a:r>
            <a:r>
              <a:rPr lang="zh-CN" altLang="en-US" dirty="0"/>
              <a:t>接口，是</a:t>
            </a:r>
            <a:r>
              <a:rPr lang="en-US" altLang="zh-CN" dirty="0" err="1"/>
              <a:t>HashMap</a:t>
            </a:r>
            <a:r>
              <a:rPr lang="zh-CN" altLang="en-US" dirty="0"/>
              <a:t>的一种实现，他使用</a:t>
            </a:r>
            <a:r>
              <a:rPr lang="zh-CN" altLang="en-US" b="1" dirty="0">
                <a:solidFill>
                  <a:srgbClr val="C00000"/>
                </a:solidFill>
              </a:rPr>
              <a:t>弱引用作为内部数据的存储方案</a:t>
            </a:r>
            <a:r>
              <a:rPr lang="zh-CN" altLang="en-US" dirty="0"/>
              <a:t>，</a:t>
            </a:r>
            <a:r>
              <a:rPr lang="en-US" altLang="zh-CN" b="1" dirty="0" err="1">
                <a:solidFill>
                  <a:srgbClr val="C00000"/>
                </a:solidFill>
              </a:rPr>
              <a:t>WeakHashMap</a:t>
            </a:r>
            <a:r>
              <a:rPr lang="zh-CN" altLang="en-US" b="1" dirty="0">
                <a:solidFill>
                  <a:srgbClr val="C00000"/>
                </a:solidFill>
              </a:rPr>
              <a:t>可以作为简单缓存表的解决方案</a:t>
            </a:r>
            <a:r>
              <a:rPr lang="zh-CN" altLang="en-US" dirty="0"/>
              <a:t>，当系统内存不够的时候，垃圾收集器会自动的清除没有在其他任何地方被</a:t>
            </a:r>
            <a:r>
              <a:rPr lang="zh-CN" altLang="en-US" dirty="0" smtClean="0"/>
              <a:t>引用（</a:t>
            </a:r>
            <a:r>
              <a:rPr lang="zh-CN" altLang="en-US" b="1" dirty="0" smtClean="0">
                <a:solidFill>
                  <a:srgbClr val="C00000"/>
                </a:solidFill>
              </a:rPr>
              <a:t>不具备任何强引用、软引用</a:t>
            </a:r>
            <a:r>
              <a:rPr lang="zh-CN" altLang="en-US" dirty="0" smtClean="0"/>
              <a:t>）的键值对</a:t>
            </a:r>
            <a:endParaRPr lang="en-US" altLang="zh-CN" dirty="0" smtClean="0"/>
          </a:p>
          <a:p>
            <a:r>
              <a:rPr lang="zh-CN" altLang="en-US" dirty="0" smtClean="0"/>
              <a:t>需要注意，</a:t>
            </a:r>
            <a:r>
              <a:rPr lang="en-US" altLang="zh-CN" dirty="0" err="1"/>
              <a:t>WeakHashMap</a:t>
            </a:r>
            <a:r>
              <a:rPr lang="zh-CN" altLang="en-US" dirty="0"/>
              <a:t>是主要通过</a:t>
            </a:r>
            <a:r>
              <a:rPr lang="en-US" altLang="zh-CN" dirty="0" err="1"/>
              <a:t>expungeStaleEntries</a:t>
            </a:r>
            <a:r>
              <a:rPr lang="zh-CN" altLang="en-US" dirty="0" smtClean="0"/>
              <a:t>这个方法的</a:t>
            </a:r>
            <a:r>
              <a:rPr lang="zh-CN" altLang="en-US" dirty="0"/>
              <a:t>来</a:t>
            </a:r>
            <a:r>
              <a:rPr lang="zh-CN" altLang="en-US" dirty="0" smtClean="0"/>
              <a:t>实现引用清除的</a:t>
            </a:r>
            <a:r>
              <a:rPr lang="zh-CN" altLang="en-US" dirty="0"/>
              <a:t>。基本上只要对</a:t>
            </a:r>
            <a:r>
              <a:rPr lang="en-US" altLang="zh-CN" dirty="0" err="1"/>
              <a:t>WeakHashMap</a:t>
            </a:r>
            <a:r>
              <a:rPr lang="zh-CN" altLang="en-US" dirty="0"/>
              <a:t>的内容进行访问就会调用这个函数，从而达到清除其内部不在为外部引用的条目。但是如果预先生成了</a:t>
            </a:r>
            <a:r>
              <a:rPr lang="en-US" altLang="zh-CN" dirty="0" err="1"/>
              <a:t>WeakHashMap</a:t>
            </a:r>
            <a:r>
              <a:rPr lang="zh-CN" altLang="en-US" dirty="0"/>
              <a:t>，而在</a:t>
            </a:r>
            <a:r>
              <a:rPr lang="en-US" altLang="zh-CN" dirty="0"/>
              <a:t>GC</a:t>
            </a:r>
            <a:r>
              <a:rPr lang="zh-CN" altLang="en-US" dirty="0"/>
              <a:t>以前又不曾访问该</a:t>
            </a:r>
            <a:r>
              <a:rPr lang="en-US" altLang="zh-CN" dirty="0" err="1"/>
              <a:t>WeakHashMap</a:t>
            </a:r>
            <a:r>
              <a:rPr lang="en-US" altLang="zh-CN" dirty="0"/>
              <a:t>,</a:t>
            </a:r>
            <a:r>
              <a:rPr lang="zh-CN" altLang="en-US" dirty="0" smtClean="0"/>
              <a:t>那就</a:t>
            </a:r>
            <a:r>
              <a:rPr lang="zh-CN" altLang="en-US" dirty="0"/>
              <a:t>不能释放内存</a:t>
            </a:r>
            <a:r>
              <a:rPr lang="zh-CN" altLang="en-US" dirty="0" smtClean="0"/>
              <a:t>了</a:t>
            </a:r>
            <a:endParaRPr lang="en-US" altLang="zh-CN" dirty="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2562065384"/>
      </p:ext>
    </p:extLst>
  </p:cSld>
  <p:clrMapOvr>
    <a:masterClrMapping/>
  </p:clrMapOvr>
  <p:transition spd="slow">
    <p:push dir="u"/>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11</a:t>
            </a:r>
            <a:r>
              <a:rPr lang="zh-CN" altLang="en-US" dirty="0" smtClean="0"/>
              <a:t>：</a:t>
            </a:r>
            <a:r>
              <a:rPr lang="en-US" altLang="zh-CN" dirty="0"/>
              <a:t>Map</a:t>
            </a:r>
            <a:r>
              <a:rPr lang="zh-CN" altLang="en-US" dirty="0"/>
              <a:t>的常用实现类</a:t>
            </a:r>
          </a:p>
        </p:txBody>
      </p:sp>
      <p:sp>
        <p:nvSpPr>
          <p:cNvPr id="3" name="内容占位符 2"/>
          <p:cNvSpPr>
            <a:spLocks noGrp="1"/>
          </p:cNvSpPr>
          <p:nvPr>
            <p:ph idx="1"/>
          </p:nvPr>
        </p:nvSpPr>
        <p:spPr/>
        <p:txBody>
          <a:bodyPr/>
          <a:lstStyle/>
          <a:p>
            <a:r>
              <a:rPr lang="en-US" altLang="zh-CN" dirty="0" err="1" smtClean="0"/>
              <a:t>WeakHashMap</a:t>
            </a:r>
            <a:r>
              <a:rPr lang="zh-CN" altLang="en-US" dirty="0" smtClean="0"/>
              <a:t>特性示例（课堂案例：</a:t>
            </a:r>
            <a:r>
              <a:rPr lang="en-US" altLang="zh-CN" dirty="0" smtClean="0">
                <a:hlinkClick r:id="rId3" action="ppaction://hlinkfile"/>
              </a:rPr>
              <a:t>TestWeakHashMap.java</a:t>
            </a:r>
            <a:r>
              <a:rPr lang="en-US" altLang="zh-CN" dirty="0" smtClean="0"/>
              <a:t> </a:t>
            </a:r>
            <a:r>
              <a:rPr lang="en-US" altLang="zh-CN" dirty="0" smtClean="0">
                <a:hlinkClick r:id="rId4" action="ppaction://hlinkfile"/>
              </a:rPr>
              <a:t>TestWeakHashMap1.java</a:t>
            </a:r>
            <a:r>
              <a:rPr lang="zh-CN" altLang="en-US" dirty="0" smtClean="0"/>
              <a:t>）：</a:t>
            </a:r>
            <a:endParaRPr lang="zh-CN" altLang="en-US" dirty="0"/>
          </a:p>
        </p:txBody>
      </p:sp>
      <p:pic>
        <p:nvPicPr>
          <p:cNvPr id="4" name="图片 3"/>
          <p:cNvPicPr>
            <a:picLocks noChangeAspect="1"/>
          </p:cNvPicPr>
          <p:nvPr/>
        </p:nvPicPr>
        <p:blipFill>
          <a:blip r:embed="rId5"/>
          <a:stretch>
            <a:fillRect/>
          </a:stretch>
        </p:blipFill>
        <p:spPr>
          <a:xfrm>
            <a:off x="186570" y="2250009"/>
            <a:ext cx="9894768" cy="2391306"/>
          </a:xfrm>
          <a:prstGeom prst="rect">
            <a:avLst/>
          </a:prstGeom>
          <a:blipFill>
            <a:blip r:embed="rId6"/>
            <a:stretch>
              <a:fillRect/>
            </a:stretch>
          </a:blipFill>
          <a:ln w="101600">
            <a:solidFill>
              <a:srgbClr val="339933">
                <a:alpha val="96000"/>
              </a:srgbClr>
            </a:solidFill>
          </a:ln>
        </p:spPr>
      </p:pic>
      <p:pic>
        <p:nvPicPr>
          <p:cNvPr id="5" name="图片 4"/>
          <p:cNvPicPr>
            <a:picLocks noChangeAspect="1"/>
          </p:cNvPicPr>
          <p:nvPr/>
        </p:nvPicPr>
        <p:blipFill rotWithShape="1">
          <a:blip r:embed="rId7"/>
          <a:srcRect r="4604"/>
          <a:stretch/>
        </p:blipFill>
        <p:spPr>
          <a:xfrm>
            <a:off x="2716107" y="3749248"/>
            <a:ext cx="9262533" cy="2898136"/>
          </a:xfrm>
          <a:prstGeom prst="rect">
            <a:avLst/>
          </a:prstGeom>
          <a:blipFill>
            <a:blip r:embed="rId6"/>
            <a:stretch>
              <a:fillRect/>
            </a:stretch>
          </a:blipFill>
          <a:ln w="101600">
            <a:solidFill>
              <a:srgbClr val="339933">
                <a:alpha val="96000"/>
              </a:srgbClr>
            </a:solidFill>
          </a:ln>
        </p:spPr>
      </p:pic>
      <p:sp>
        <p:nvSpPr>
          <p:cNvPr id="6" name="右箭头 5"/>
          <p:cNvSpPr/>
          <p:nvPr/>
        </p:nvSpPr>
        <p:spPr>
          <a:xfrm rot="10800000">
            <a:off x="8675103" y="294329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347528" y="2700185"/>
            <a:ext cx="2631112" cy="923330"/>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由于没有进行元素操作，所以不会清理空间，内存很快会溢出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7760703" y="501791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433127" y="4774803"/>
            <a:ext cx="3314193" cy="923330"/>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由于进行了元素操作，会清理无用空间，内存不会溢出，运行成功</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891874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smtClean="0"/>
              <a:t>删除节点的示例：</a:t>
            </a:r>
            <a:endParaRPr lang="zh-CN" altLang="en-US" dirty="0"/>
          </a:p>
        </p:txBody>
      </p:sp>
      <p:pic>
        <p:nvPicPr>
          <p:cNvPr id="4" name="图片 3"/>
          <p:cNvPicPr>
            <a:picLocks noChangeAspect="1"/>
          </p:cNvPicPr>
          <p:nvPr/>
        </p:nvPicPr>
        <p:blipFill>
          <a:blip r:embed="rId2"/>
          <a:stretch>
            <a:fillRect/>
          </a:stretch>
        </p:blipFill>
        <p:spPr>
          <a:xfrm>
            <a:off x="502589" y="1594757"/>
            <a:ext cx="10915650" cy="5105400"/>
          </a:xfrm>
          <a:prstGeom prst="rect">
            <a:avLst/>
          </a:prstGeom>
          <a:blipFill>
            <a:blip r:embed="rId3"/>
            <a:stretch>
              <a:fillRect/>
            </a:stretch>
          </a:blipFill>
          <a:ln w="101600">
            <a:solidFill>
              <a:srgbClr val="339933">
                <a:alpha val="96000"/>
              </a:srgbClr>
            </a:solidFill>
          </a:ln>
        </p:spPr>
      </p:pic>
      <p:sp>
        <p:nvSpPr>
          <p:cNvPr id="5" name="矩形 4"/>
          <p:cNvSpPr/>
          <p:nvPr/>
        </p:nvSpPr>
        <p:spPr>
          <a:xfrm>
            <a:off x="5960414" y="2295581"/>
            <a:ext cx="3243196"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确定链表不为空</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否则删除失败</a:t>
            </a:r>
          </a:p>
        </p:txBody>
      </p:sp>
      <p:sp>
        <p:nvSpPr>
          <p:cNvPr id="7" name="圆角矩形 6"/>
          <p:cNvSpPr/>
          <p:nvPr/>
        </p:nvSpPr>
        <p:spPr>
          <a:xfrm>
            <a:off x="1049448" y="2227382"/>
            <a:ext cx="4369357" cy="44371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0800000">
            <a:off x="5287989" y="226264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049448" y="2895272"/>
            <a:ext cx="4369357" cy="44371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10800000">
            <a:off x="5287988" y="291602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60414" y="2997613"/>
            <a:ext cx="3243196"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头节点比较特殊</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需要特殊处理</a:t>
            </a:r>
          </a:p>
        </p:txBody>
      </p:sp>
      <p:sp>
        <p:nvSpPr>
          <p:cNvPr id="13" name="矩形 12"/>
          <p:cNvSpPr/>
          <p:nvPr/>
        </p:nvSpPr>
        <p:spPr>
          <a:xfrm>
            <a:off x="6131749" y="4257650"/>
            <a:ext cx="3185487"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查询待删除节点及其前继节点</a:t>
            </a:r>
          </a:p>
        </p:txBody>
      </p:sp>
      <p:sp>
        <p:nvSpPr>
          <p:cNvPr id="14" name="矩形 13"/>
          <p:cNvSpPr/>
          <p:nvPr/>
        </p:nvSpPr>
        <p:spPr>
          <a:xfrm>
            <a:off x="6068949" y="5372075"/>
            <a:ext cx="4397358"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如果查到待删除节点则删除</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否则删除失败</a:t>
            </a:r>
          </a:p>
        </p:txBody>
      </p:sp>
      <p:sp>
        <p:nvSpPr>
          <p:cNvPr id="15" name="圆角矩形 14"/>
          <p:cNvSpPr/>
          <p:nvPr/>
        </p:nvSpPr>
        <p:spPr>
          <a:xfrm>
            <a:off x="1254843" y="4007817"/>
            <a:ext cx="4369357" cy="89075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0800000">
            <a:off x="5459324" y="423947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254842" y="4951304"/>
            <a:ext cx="4369357" cy="125882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10800000">
            <a:off x="5396524" y="535870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5300136"/>
      </p:ext>
    </p:extLst>
  </p:cSld>
  <p:clrMapOvr>
    <a:masterClrMapping/>
  </p:clrMapOvr>
  <p:transition spd="slow">
    <p:push dir="u"/>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11</a:t>
            </a:r>
            <a:r>
              <a:rPr lang="zh-CN" altLang="en-US" dirty="0"/>
              <a:t>：</a:t>
            </a:r>
            <a:r>
              <a:rPr lang="en-US" altLang="zh-CN" dirty="0"/>
              <a:t>Map</a:t>
            </a:r>
            <a:r>
              <a:rPr lang="zh-CN" altLang="en-US" dirty="0"/>
              <a:t>的常用实现类</a:t>
            </a:r>
          </a:p>
        </p:txBody>
      </p:sp>
      <p:sp>
        <p:nvSpPr>
          <p:cNvPr id="3" name="内容占位符 2"/>
          <p:cNvSpPr>
            <a:spLocks noGrp="1"/>
          </p:cNvSpPr>
          <p:nvPr>
            <p:ph idx="1"/>
          </p:nvPr>
        </p:nvSpPr>
        <p:spPr/>
        <p:txBody>
          <a:bodyPr>
            <a:normAutofit fontScale="85000" lnSpcReduction="10000"/>
          </a:bodyPr>
          <a:lstStyle/>
          <a:p>
            <a:r>
              <a:rPr lang="en-US" altLang="zh-CN" dirty="0" err="1"/>
              <a:t>Properites</a:t>
            </a:r>
            <a:r>
              <a:rPr lang="zh-CN" altLang="en-US" dirty="0"/>
              <a:t>类是</a:t>
            </a:r>
            <a:r>
              <a:rPr lang="en-US" altLang="zh-CN" dirty="0" err="1"/>
              <a:t>Hashtable</a:t>
            </a:r>
            <a:r>
              <a:rPr lang="zh-CN" altLang="en-US" dirty="0"/>
              <a:t>类的子类，所以也间接地实现了</a:t>
            </a:r>
            <a:r>
              <a:rPr lang="en-US" altLang="zh-CN" dirty="0"/>
              <a:t>Map</a:t>
            </a:r>
            <a:r>
              <a:rPr lang="zh-CN" altLang="en-US" dirty="0"/>
              <a:t>接口。</a:t>
            </a:r>
          </a:p>
          <a:p>
            <a:r>
              <a:rPr lang="zh-CN" altLang="en-US" dirty="0" smtClean="0"/>
              <a:t>在</a:t>
            </a:r>
            <a:r>
              <a:rPr lang="zh-CN" altLang="en-US" dirty="0"/>
              <a:t>实际应用中，常使用</a:t>
            </a:r>
            <a:r>
              <a:rPr lang="en-US" altLang="zh-CN" dirty="0"/>
              <a:t>Properties</a:t>
            </a:r>
            <a:r>
              <a:rPr lang="zh-CN" altLang="en-US" dirty="0"/>
              <a:t>类对属性文件进行</a:t>
            </a:r>
            <a:r>
              <a:rPr lang="zh-CN" altLang="en-US" dirty="0" smtClean="0"/>
              <a:t>处理（在国际化支持中我们也学会了使用另外一个工具来通过国际化方式读取属性文件：</a:t>
            </a:r>
            <a:r>
              <a:rPr lang="en-US" altLang="zh-CN" dirty="0"/>
              <a:t> </a:t>
            </a:r>
            <a:r>
              <a:rPr lang="en-US" altLang="zh-CN" dirty="0" err="1"/>
              <a:t>ResourceBundle</a:t>
            </a:r>
            <a:r>
              <a:rPr lang="en-US" altLang="zh-CN" dirty="0"/>
              <a:t> </a:t>
            </a:r>
            <a:r>
              <a:rPr lang="zh-CN" altLang="en-US" dirty="0" smtClean="0"/>
              <a:t>）</a:t>
            </a:r>
            <a:endParaRPr lang="en-US" altLang="zh-CN" dirty="0" smtClean="0"/>
          </a:p>
          <a:p>
            <a:r>
              <a:rPr lang="en-US" altLang="zh-CN" dirty="0" smtClean="0"/>
              <a:t>Properties</a:t>
            </a:r>
            <a:r>
              <a:rPr lang="zh-CN" altLang="en-US" dirty="0" smtClean="0"/>
              <a:t>类的常用方法：</a:t>
            </a:r>
            <a:endParaRPr lang="en-US" altLang="zh-CN" dirty="0" smtClean="0"/>
          </a:p>
          <a:p>
            <a:pPr lvl="1"/>
            <a:r>
              <a:rPr lang="en-US" altLang="zh-CN" dirty="0"/>
              <a:t>load()</a:t>
            </a:r>
            <a:r>
              <a:rPr lang="zh-CN" altLang="en-US" dirty="0"/>
              <a:t>：</a:t>
            </a:r>
            <a:endParaRPr lang="en-US" altLang="zh-CN" dirty="0"/>
          </a:p>
          <a:p>
            <a:pPr lvl="2"/>
            <a:r>
              <a:rPr lang="zh-CN" altLang="en-US" dirty="0" smtClean="0"/>
              <a:t>加载</a:t>
            </a:r>
            <a:r>
              <a:rPr lang="zh-CN" altLang="en-US" dirty="0"/>
              <a:t>文件；</a:t>
            </a:r>
            <a:endParaRPr lang="en-US" altLang="zh-CN" dirty="0"/>
          </a:p>
          <a:p>
            <a:pPr lvl="1"/>
            <a:r>
              <a:rPr lang="en-US" altLang="zh-CN" dirty="0" err="1"/>
              <a:t>getProperty</a:t>
            </a:r>
            <a:r>
              <a:rPr lang="en-US" altLang="zh-CN" dirty="0"/>
              <a:t>(key)</a:t>
            </a:r>
            <a:r>
              <a:rPr lang="zh-CN" altLang="en-US" dirty="0"/>
              <a:t>：</a:t>
            </a:r>
            <a:endParaRPr lang="en-US" altLang="zh-CN" dirty="0"/>
          </a:p>
          <a:p>
            <a:pPr lvl="2"/>
            <a:r>
              <a:rPr lang="zh-CN" altLang="zh-CN" dirty="0" smtClean="0"/>
              <a:t>通过</a:t>
            </a:r>
            <a:r>
              <a:rPr lang="en-US" altLang="zh-CN" dirty="0"/>
              <a:t>key</a:t>
            </a:r>
            <a:r>
              <a:rPr lang="zh-CN" altLang="zh-CN" dirty="0"/>
              <a:t>值获得对应的</a:t>
            </a:r>
            <a:r>
              <a:rPr lang="en-US" altLang="zh-CN" dirty="0"/>
              <a:t>value</a:t>
            </a:r>
            <a:r>
              <a:rPr lang="zh-CN" altLang="zh-CN" dirty="0"/>
              <a:t>值</a:t>
            </a:r>
            <a:endParaRPr lang="en-US" altLang="zh-CN" dirty="0"/>
          </a:p>
          <a:p>
            <a:pPr lvl="1"/>
            <a:r>
              <a:rPr lang="en-US" altLang="zh-CN" dirty="0" err="1"/>
              <a:t>setProperty</a:t>
            </a:r>
            <a:r>
              <a:rPr lang="en-US" altLang="zh-CN" dirty="0"/>
              <a:t>(String </a:t>
            </a:r>
            <a:r>
              <a:rPr lang="en-US" altLang="zh-CN" dirty="0" err="1"/>
              <a:t>key,String</a:t>
            </a:r>
            <a:r>
              <a:rPr lang="en-US" altLang="zh-CN" dirty="0"/>
              <a:t> value)</a:t>
            </a:r>
          </a:p>
          <a:p>
            <a:pPr lvl="2"/>
            <a:r>
              <a:rPr lang="zh-CN" altLang="en-US" dirty="0" smtClean="0"/>
              <a:t>给</a:t>
            </a:r>
            <a:r>
              <a:rPr lang="en-US" altLang="zh-CN" dirty="0"/>
              <a:t>properties</a:t>
            </a:r>
            <a:r>
              <a:rPr lang="zh-CN" altLang="en-US" dirty="0"/>
              <a:t>文件中写值</a:t>
            </a:r>
          </a:p>
        </p:txBody>
      </p:sp>
    </p:spTree>
    <p:extLst>
      <p:ext uri="{BB962C8B-B14F-4D97-AF65-F5344CB8AC3E}">
        <p14:creationId xmlns:p14="http://schemas.microsoft.com/office/powerpoint/2010/main" val="3140544464"/>
      </p:ext>
    </p:extLst>
  </p:cSld>
  <p:clrMapOvr>
    <a:masterClrMapping/>
  </p:clrMapOvr>
  <p:transition spd="slow">
    <p:push dir="u"/>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11</a:t>
            </a:r>
            <a:r>
              <a:rPr lang="zh-CN" altLang="en-US" dirty="0"/>
              <a:t>：</a:t>
            </a:r>
            <a:r>
              <a:rPr lang="en-US" altLang="zh-CN" dirty="0"/>
              <a:t>Map</a:t>
            </a:r>
            <a:r>
              <a:rPr lang="zh-CN" altLang="en-US" dirty="0"/>
              <a:t>的常用实现类</a:t>
            </a:r>
          </a:p>
        </p:txBody>
      </p:sp>
      <p:sp>
        <p:nvSpPr>
          <p:cNvPr id="3" name="内容占位符 2"/>
          <p:cNvSpPr>
            <a:spLocks noGrp="1"/>
          </p:cNvSpPr>
          <p:nvPr>
            <p:ph idx="1"/>
          </p:nvPr>
        </p:nvSpPr>
        <p:spPr/>
        <p:txBody>
          <a:bodyPr/>
          <a:lstStyle/>
          <a:p>
            <a:r>
              <a:rPr lang="en-US" altLang="zh-CN" dirty="0" smtClean="0"/>
              <a:t>Properties</a:t>
            </a:r>
            <a:r>
              <a:rPr lang="zh-CN" altLang="en-US" dirty="0" smtClean="0"/>
              <a:t>使用示例：</a:t>
            </a:r>
            <a:endParaRPr lang="zh-CN" altLang="en-US" dirty="0"/>
          </a:p>
        </p:txBody>
      </p:sp>
      <p:pic>
        <p:nvPicPr>
          <p:cNvPr id="4" name="图片 3"/>
          <p:cNvPicPr>
            <a:picLocks noChangeAspect="1"/>
          </p:cNvPicPr>
          <p:nvPr/>
        </p:nvPicPr>
        <p:blipFill>
          <a:blip r:embed="rId2"/>
          <a:stretch>
            <a:fillRect/>
          </a:stretch>
        </p:blipFill>
        <p:spPr>
          <a:xfrm>
            <a:off x="474014" y="1707486"/>
            <a:ext cx="10972800" cy="33432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436664" y="4630475"/>
            <a:ext cx="4705350" cy="122872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950264" y="4847080"/>
            <a:ext cx="5010150" cy="1047750"/>
          </a:xfrm>
          <a:prstGeom prst="rect">
            <a:avLst/>
          </a:prstGeom>
          <a:blipFill>
            <a:blip r:embed="rId3"/>
            <a:stretch>
              <a:fillRect/>
            </a:stretch>
          </a:blipFill>
          <a:ln w="101600">
            <a:solidFill>
              <a:srgbClr val="339933">
                <a:alpha val="96000"/>
              </a:srgbClr>
            </a:solidFill>
          </a:ln>
        </p:spPr>
      </p:pic>
      <p:sp>
        <p:nvSpPr>
          <p:cNvPr id="7" name="右箭头 6"/>
          <p:cNvSpPr/>
          <p:nvPr/>
        </p:nvSpPr>
        <p:spPr>
          <a:xfrm rot="5400000">
            <a:off x="9900844" y="420428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39548" y="3772997"/>
            <a:ext cx="131545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928106" y="5099801"/>
            <a:ext cx="2762745" cy="569479"/>
          </a:xfrm>
          <a:prstGeom prst="roundRect">
            <a:avLst>
              <a:gd name="adj" fmla="val 4839"/>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ine 21"/>
          <p:cNvSpPr>
            <a:spLocks noChangeShapeType="1"/>
          </p:cNvSpPr>
          <p:nvPr/>
        </p:nvSpPr>
        <p:spPr bwMode="auto">
          <a:xfrm>
            <a:off x="3690851" y="5419897"/>
            <a:ext cx="2626822" cy="1662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Tree>
    <p:extLst>
      <p:ext uri="{BB962C8B-B14F-4D97-AF65-F5344CB8AC3E}">
        <p14:creationId xmlns:p14="http://schemas.microsoft.com/office/powerpoint/2010/main" val="1168719803"/>
      </p:ext>
    </p:extLst>
  </p:cSld>
  <p:clrMapOvr>
    <a:masterClrMapping/>
  </p:clrMapOvr>
  <p:transition spd="slow">
    <p:push dir="u"/>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集合接口</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Vector</a:t>
            </a:r>
            <a:r>
              <a:rPr lang="zh-CN" altLang="en-US" dirty="0" smtClean="0"/>
              <a:t>、</a:t>
            </a:r>
            <a:r>
              <a:rPr lang="en-US" altLang="zh-CN" dirty="0" err="1" smtClean="0"/>
              <a:t>ArrayList</a:t>
            </a:r>
            <a:r>
              <a:rPr lang="zh-CN" altLang="en-US" dirty="0" smtClean="0"/>
              <a:t>、</a:t>
            </a:r>
            <a:r>
              <a:rPr lang="en-US" altLang="zh-CN" dirty="0" err="1" smtClean="0"/>
              <a:t>LinkedList</a:t>
            </a:r>
            <a:r>
              <a:rPr lang="zh-CN" altLang="en-US" dirty="0" smtClean="0"/>
              <a:t>有什么区别？</a:t>
            </a:r>
            <a:endParaRPr lang="en-US" altLang="zh-CN" dirty="0" smtClean="0"/>
          </a:p>
          <a:p>
            <a:r>
              <a:rPr lang="en-US" altLang="zh-CN" dirty="0" err="1" smtClean="0"/>
              <a:t>HashSet</a:t>
            </a:r>
            <a:r>
              <a:rPr lang="zh-CN" altLang="en-US" dirty="0" smtClean="0"/>
              <a:t>在什么情况下可能导致内存泄露？</a:t>
            </a:r>
            <a:endParaRPr lang="en-US" altLang="zh-CN" dirty="0" smtClean="0"/>
          </a:p>
          <a:p>
            <a:r>
              <a:rPr lang="en-US" altLang="zh-CN" dirty="0" smtClean="0"/>
              <a:t>Map</a:t>
            </a:r>
            <a:r>
              <a:rPr lang="zh-CN" altLang="en-US" dirty="0" smtClean="0"/>
              <a:t>有什么特点？</a:t>
            </a:r>
            <a:endParaRPr lang="en-US" altLang="zh-CN" dirty="0"/>
          </a:p>
          <a:p>
            <a:endParaRPr lang="en-US" altLang="zh-CN" dirty="0"/>
          </a:p>
        </p:txBody>
      </p:sp>
    </p:spTree>
    <p:extLst>
      <p:ext uri="{BB962C8B-B14F-4D97-AF65-F5344CB8AC3E}">
        <p14:creationId xmlns:p14="http://schemas.microsoft.com/office/powerpoint/2010/main" val="2109325530"/>
      </p:ext>
    </p:extLst>
  </p:cSld>
  <p:clrMapOvr>
    <a:masterClrMapping/>
  </p:clrMapOvr>
  <p:transition spd="slow">
    <p:push dir="u"/>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集合接口</a:t>
            </a:r>
            <a:r>
              <a:rPr lang="en-US" altLang="zh-CN" dirty="0" smtClean="0"/>
              <a: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err="1"/>
              <a:t>ArrayList</a:t>
            </a:r>
            <a:r>
              <a:rPr lang="en-US" altLang="zh-CN" dirty="0"/>
              <a:t> </a:t>
            </a:r>
            <a:r>
              <a:rPr lang="zh-CN" altLang="en-US" dirty="0"/>
              <a:t>和</a:t>
            </a:r>
            <a:r>
              <a:rPr lang="en-US" altLang="zh-CN" dirty="0"/>
              <a:t>Vector</a:t>
            </a:r>
            <a:r>
              <a:rPr lang="zh-CN" altLang="en-US" dirty="0"/>
              <a:t>是采用数组方式存储数据，此数组元素数大于实际存储的数据以便增加和插入元素，都允许直接序号索引元素，但是插入数据要设计到数组元素移动等内存操作，所以索引数据快插入数据慢，</a:t>
            </a:r>
            <a:r>
              <a:rPr lang="en-US" altLang="zh-CN" dirty="0"/>
              <a:t>Vector</a:t>
            </a:r>
            <a:r>
              <a:rPr lang="zh-CN" altLang="en-US" dirty="0"/>
              <a:t>由于使用了</a:t>
            </a:r>
            <a:r>
              <a:rPr lang="en-US" altLang="zh-CN" dirty="0"/>
              <a:t>synchronized</a:t>
            </a:r>
            <a:r>
              <a:rPr lang="zh-CN" altLang="en-US" dirty="0"/>
              <a:t>方法（线程安全）所以性能上比</a:t>
            </a:r>
            <a:r>
              <a:rPr lang="en-US" altLang="zh-CN" dirty="0" err="1"/>
              <a:t>ArrayList</a:t>
            </a:r>
            <a:r>
              <a:rPr lang="zh-CN" altLang="en-US" dirty="0"/>
              <a:t>要差，</a:t>
            </a:r>
            <a:r>
              <a:rPr lang="en-US" altLang="zh-CN" dirty="0" err="1"/>
              <a:t>LinkedList</a:t>
            </a:r>
            <a:r>
              <a:rPr lang="zh-CN" altLang="en-US" dirty="0"/>
              <a:t>使用双向链表实现存储，按序号索引数据需要进行向前或向后遍历，但是插入数据时只需要记录本项的前后项即可，所以插入数度较</a:t>
            </a:r>
            <a:r>
              <a:rPr lang="zh-CN" altLang="en-US" dirty="0" smtClean="0"/>
              <a:t>快</a:t>
            </a:r>
            <a:endParaRPr lang="en-US" altLang="zh-CN" dirty="0" smtClean="0"/>
          </a:p>
          <a:p>
            <a:r>
              <a:rPr lang="zh-CN" altLang="en-US" dirty="0"/>
              <a:t>有可能造成内存泄露的原因是</a:t>
            </a:r>
            <a:r>
              <a:rPr lang="en-US" altLang="zh-CN" dirty="0" err="1"/>
              <a:t>HashSet</a:t>
            </a:r>
            <a:r>
              <a:rPr lang="zh-CN" altLang="en-US" dirty="0"/>
              <a:t>的</a:t>
            </a:r>
            <a:r>
              <a:rPr lang="en-US" altLang="zh-CN" dirty="0"/>
              <a:t>remove</a:t>
            </a:r>
            <a:r>
              <a:rPr lang="zh-CN" altLang="en-US" dirty="0"/>
              <a:t>方法也依赖于哈希值进行待删除节点定位，如果由于集合元素内容被修改而导致</a:t>
            </a:r>
            <a:r>
              <a:rPr lang="en-US" altLang="zh-CN" dirty="0" err="1"/>
              <a:t>hashCode</a:t>
            </a:r>
            <a:r>
              <a:rPr lang="zh-CN" altLang="en-US" dirty="0"/>
              <a:t>方法的返回值发生变更，那么，</a:t>
            </a:r>
            <a:r>
              <a:rPr lang="en-US" altLang="zh-CN" dirty="0"/>
              <a:t>remove</a:t>
            </a:r>
            <a:r>
              <a:rPr lang="zh-CN" altLang="en-US" dirty="0"/>
              <a:t>方法就无法定位到原来的对象，导致删除不成功，从而导致内存泄露</a:t>
            </a:r>
          </a:p>
          <a:p>
            <a:r>
              <a:rPr lang="en-US" altLang="zh-CN" dirty="0"/>
              <a:t>Map</a:t>
            </a:r>
            <a:r>
              <a:rPr lang="zh-CN" altLang="en-US" dirty="0"/>
              <a:t>是由一系列键值对组成的集合，提供了</a:t>
            </a:r>
            <a:r>
              <a:rPr lang="en-US" altLang="zh-CN" dirty="0"/>
              <a:t>key</a:t>
            </a:r>
            <a:r>
              <a:rPr lang="zh-CN" altLang="en-US" dirty="0"/>
              <a:t>到</a:t>
            </a:r>
            <a:r>
              <a:rPr lang="en-US" altLang="zh-CN" dirty="0"/>
              <a:t>Value</a:t>
            </a:r>
            <a:r>
              <a:rPr lang="zh-CN" altLang="en-US" dirty="0"/>
              <a:t>的映射。同时它也没有继承</a:t>
            </a:r>
            <a:r>
              <a:rPr lang="en-US" altLang="zh-CN" dirty="0"/>
              <a:t>Collection</a:t>
            </a:r>
            <a:r>
              <a:rPr lang="zh-CN" altLang="en-US" dirty="0"/>
              <a:t>。在</a:t>
            </a:r>
            <a:r>
              <a:rPr lang="en-US" altLang="zh-CN" dirty="0"/>
              <a:t>Map</a:t>
            </a:r>
            <a:r>
              <a:rPr lang="zh-CN" altLang="en-US" dirty="0"/>
              <a:t>中它保证了</a:t>
            </a:r>
            <a:r>
              <a:rPr lang="en-US" altLang="zh-CN" dirty="0"/>
              <a:t>key</a:t>
            </a:r>
            <a:r>
              <a:rPr lang="zh-CN" altLang="en-US" dirty="0"/>
              <a:t>与</a:t>
            </a:r>
            <a:r>
              <a:rPr lang="en-US" altLang="zh-CN" dirty="0"/>
              <a:t>value</a:t>
            </a:r>
            <a:r>
              <a:rPr lang="zh-CN" altLang="en-US" dirty="0"/>
              <a:t>之间的一一对应关系。也就是说一个</a:t>
            </a:r>
            <a:r>
              <a:rPr lang="en-US" altLang="zh-CN" dirty="0"/>
              <a:t>key</a:t>
            </a:r>
            <a:r>
              <a:rPr lang="zh-CN" altLang="en-US" dirty="0"/>
              <a:t>对应一个</a:t>
            </a:r>
            <a:r>
              <a:rPr lang="en-US" altLang="zh-CN" dirty="0"/>
              <a:t>value</a:t>
            </a:r>
            <a:r>
              <a:rPr lang="zh-CN" altLang="en-US" dirty="0"/>
              <a:t>，所以它不能存在相同的</a:t>
            </a:r>
            <a:r>
              <a:rPr lang="en-US" altLang="zh-CN" dirty="0"/>
              <a:t>key</a:t>
            </a:r>
            <a:r>
              <a:rPr lang="zh-CN" altLang="en-US" dirty="0"/>
              <a:t>值，当然</a:t>
            </a:r>
            <a:r>
              <a:rPr lang="en-US" altLang="zh-CN" dirty="0"/>
              <a:t>value</a:t>
            </a:r>
            <a:r>
              <a:rPr lang="zh-CN" altLang="en-US" dirty="0"/>
              <a:t>值可以相同</a:t>
            </a:r>
            <a:endParaRPr lang="en-US" altLang="zh-CN" dirty="0" smtClean="0"/>
          </a:p>
          <a:p>
            <a:endParaRPr lang="en-US" altLang="zh-CN" dirty="0" smtClean="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1869636337"/>
      </p:ext>
    </p:extLst>
  </p:cSld>
  <p:clrMapOvr>
    <a:masterClrMapping/>
  </p:clrMapOvr>
  <p:transition spd="slow">
    <p:push dir="u"/>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5</a:t>
            </a:r>
            <a:r>
              <a:rPr lang="zh-CN" altLang="en-US" dirty="0">
                <a:solidFill>
                  <a:schemeClr val="tx1">
                    <a:lumMod val="75000"/>
                    <a:lumOff val="25000"/>
                  </a:schemeClr>
                </a:solidFill>
              </a:rPr>
              <a:t>节：</a:t>
            </a:r>
            <a:r>
              <a:rPr lang="en-US" altLang="zh-CN" dirty="0" smtClean="0">
                <a:solidFill>
                  <a:schemeClr val="tx1">
                    <a:lumMod val="75000"/>
                    <a:lumOff val="25000"/>
                  </a:schemeClr>
                </a:solidFill>
              </a:rPr>
              <a:t>Iterator</a:t>
            </a:r>
            <a:endParaRPr lang="zh-CN" altLang="en-US" dirty="0"/>
          </a:p>
        </p:txBody>
      </p:sp>
      <p:sp>
        <p:nvSpPr>
          <p:cNvPr id="3" name="内容占位符 2"/>
          <p:cNvSpPr>
            <a:spLocks noGrp="1"/>
          </p:cNvSpPr>
          <p:nvPr>
            <p:ph idx="1"/>
          </p:nvPr>
        </p:nvSpPr>
        <p:spPr/>
        <p:txBody>
          <a:bodyPr/>
          <a:lstStyle/>
          <a:p>
            <a:r>
              <a:rPr lang="zh-CN" altLang="en-US" dirty="0" smtClean="0"/>
              <a:t>知识点</a:t>
            </a:r>
            <a:r>
              <a:rPr lang="en-US" altLang="zh-CN" dirty="0" smtClean="0"/>
              <a:t>1</a:t>
            </a:r>
            <a:r>
              <a:rPr lang="zh-CN" altLang="en-US" dirty="0"/>
              <a:t>：迭代器模式</a:t>
            </a:r>
          </a:p>
          <a:p>
            <a:r>
              <a:rPr lang="zh-CN" altLang="en-US" dirty="0" smtClean="0"/>
              <a:t>知识点</a:t>
            </a:r>
            <a:r>
              <a:rPr lang="en-US" altLang="zh-CN" dirty="0" smtClean="0"/>
              <a:t>2</a:t>
            </a:r>
            <a:r>
              <a:rPr lang="zh-CN" altLang="en-US" dirty="0" smtClean="0"/>
              <a:t>：</a:t>
            </a:r>
            <a:r>
              <a:rPr lang="en-US" altLang="zh-CN" dirty="0" smtClean="0"/>
              <a:t>Iterator</a:t>
            </a:r>
            <a:r>
              <a:rPr lang="zh-CN" altLang="en-US" dirty="0"/>
              <a:t>接口</a:t>
            </a:r>
          </a:p>
          <a:p>
            <a:r>
              <a:rPr lang="zh-CN" altLang="en-US" dirty="0" smtClean="0"/>
              <a:t>知识点</a:t>
            </a:r>
            <a:r>
              <a:rPr lang="en-US" altLang="zh-CN" dirty="0" smtClean="0"/>
              <a:t>3</a:t>
            </a:r>
            <a:r>
              <a:rPr lang="zh-CN" altLang="en-US" dirty="0" smtClean="0"/>
              <a:t>：</a:t>
            </a:r>
            <a:r>
              <a:rPr lang="en-US" altLang="zh-CN" dirty="0" smtClean="0"/>
              <a:t>remove</a:t>
            </a:r>
            <a:endParaRPr lang="zh-CN" altLang="en-US" dirty="0"/>
          </a:p>
        </p:txBody>
      </p:sp>
    </p:spTree>
    <p:extLst>
      <p:ext uri="{BB962C8B-B14F-4D97-AF65-F5344CB8AC3E}">
        <p14:creationId xmlns:p14="http://schemas.microsoft.com/office/powerpoint/2010/main" val="3109195686"/>
      </p:ext>
    </p:extLst>
  </p:cSld>
  <p:clrMapOvr>
    <a:masterClrMapping/>
  </p:clrMapOvr>
  <p:transition spd="slow">
    <p:push dir="u"/>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：迭代器</a:t>
            </a:r>
            <a:r>
              <a:rPr lang="zh-CN" altLang="en-US" dirty="0" smtClean="0"/>
              <a:t>模式</a:t>
            </a:r>
            <a:endParaRPr lang="zh-CN" altLang="en-US" dirty="0"/>
          </a:p>
        </p:txBody>
      </p:sp>
      <p:sp>
        <p:nvSpPr>
          <p:cNvPr id="3" name="内容占位符 2"/>
          <p:cNvSpPr>
            <a:spLocks noGrp="1"/>
          </p:cNvSpPr>
          <p:nvPr>
            <p:ph idx="1"/>
          </p:nvPr>
        </p:nvSpPr>
        <p:spPr/>
        <p:txBody>
          <a:bodyPr>
            <a:normAutofit/>
          </a:bodyPr>
          <a:lstStyle/>
          <a:p>
            <a:r>
              <a:rPr lang="zh-CN" altLang="en-US" dirty="0"/>
              <a:t>在代码开发过程中，集合对象内部结构常常变化各异。但对于这些集合对象，我们希望在不暴露其内部结构的同时，可以让外部客户代码</a:t>
            </a:r>
            <a:r>
              <a:rPr lang="zh-CN" altLang="en-US" b="1" dirty="0">
                <a:solidFill>
                  <a:srgbClr val="C00000"/>
                </a:solidFill>
              </a:rPr>
              <a:t>透明地访问</a:t>
            </a:r>
            <a:r>
              <a:rPr lang="zh-CN" altLang="en-US" dirty="0"/>
              <a:t>其中包含的</a:t>
            </a:r>
            <a:r>
              <a:rPr lang="zh-CN" altLang="en-US" dirty="0" smtClean="0"/>
              <a:t>元素</a:t>
            </a:r>
            <a:endParaRPr lang="en-US" altLang="zh-CN" dirty="0"/>
          </a:p>
          <a:p>
            <a:r>
              <a:rPr lang="zh-CN" altLang="en-US" dirty="0" smtClean="0"/>
              <a:t>同时</a:t>
            </a:r>
            <a:r>
              <a:rPr lang="zh-CN" altLang="en-US" dirty="0"/>
              <a:t>这种“透明遍历”也为</a:t>
            </a:r>
            <a:r>
              <a:rPr lang="zh-CN" altLang="en-US" dirty="0" smtClean="0"/>
              <a:t>“</a:t>
            </a:r>
            <a:r>
              <a:rPr lang="zh-CN" altLang="en-US" b="1" dirty="0" smtClean="0">
                <a:solidFill>
                  <a:srgbClr val="C00000"/>
                </a:solidFill>
              </a:rPr>
              <a:t>同</a:t>
            </a:r>
            <a:r>
              <a:rPr lang="zh-CN" altLang="en-US" b="1" dirty="0">
                <a:solidFill>
                  <a:srgbClr val="C00000"/>
                </a:solidFill>
              </a:rPr>
              <a:t>一种算法在多种集合对象上进行操作</a:t>
            </a:r>
            <a:r>
              <a:rPr lang="zh-CN" altLang="en-US" dirty="0"/>
              <a:t>”提供了可能。使用面向对象技术将这种遍历机制抽象为“</a:t>
            </a:r>
            <a:r>
              <a:rPr lang="zh-CN" altLang="en-US" b="1" dirty="0">
                <a:solidFill>
                  <a:srgbClr val="C00000"/>
                </a:solidFill>
              </a:rPr>
              <a:t>迭代器对象</a:t>
            </a:r>
            <a:r>
              <a:rPr lang="zh-CN" altLang="en-US" dirty="0"/>
              <a:t>”为“应对变化中的集合对象”提供了一种优雅的</a:t>
            </a:r>
            <a:r>
              <a:rPr lang="zh-CN" altLang="en-US" dirty="0" smtClean="0"/>
              <a:t>方法</a:t>
            </a:r>
            <a:endParaRPr lang="en-US" altLang="zh-CN" dirty="0" smtClean="0"/>
          </a:p>
          <a:p>
            <a:r>
              <a:rPr lang="zh-CN" altLang="en-US" dirty="0" smtClean="0"/>
              <a:t>迭代器是一种</a:t>
            </a:r>
            <a:r>
              <a:rPr lang="zh-CN" altLang="en-US" b="1" dirty="0" smtClean="0">
                <a:solidFill>
                  <a:srgbClr val="C00000"/>
                </a:solidFill>
              </a:rPr>
              <a:t>标准的设计模式</a:t>
            </a:r>
            <a:r>
              <a:rPr lang="zh-CN" altLang="en-US" dirty="0" smtClean="0"/>
              <a:t>：</a:t>
            </a:r>
            <a:endParaRPr lang="en-US" altLang="zh-CN" dirty="0" smtClean="0"/>
          </a:p>
          <a:p>
            <a:pPr lvl="1"/>
            <a:r>
              <a:rPr lang="zh-CN" altLang="en-US" dirty="0" smtClean="0"/>
              <a:t>提供</a:t>
            </a:r>
            <a:r>
              <a:rPr lang="zh-CN" altLang="en-US" dirty="0"/>
              <a:t>一种方法顺序访问一个聚合对象中各个元素</a:t>
            </a:r>
            <a:r>
              <a:rPr lang="en-US" altLang="zh-CN" dirty="0"/>
              <a:t>, </a:t>
            </a:r>
            <a:r>
              <a:rPr lang="zh-CN" altLang="en-US" dirty="0"/>
              <a:t>而又不需暴露该对象的内部表示</a:t>
            </a:r>
          </a:p>
        </p:txBody>
      </p:sp>
    </p:spTree>
    <p:extLst>
      <p:ext uri="{BB962C8B-B14F-4D97-AF65-F5344CB8AC3E}">
        <p14:creationId xmlns:p14="http://schemas.microsoft.com/office/powerpoint/2010/main" val="4050001248"/>
      </p:ext>
    </p:extLst>
  </p:cSld>
  <p:clrMapOvr>
    <a:masterClrMapping/>
  </p:clrMapOvr>
  <p:transition spd="slow">
    <p:push dir="u"/>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：迭代器模式</a:t>
            </a:r>
          </a:p>
        </p:txBody>
      </p:sp>
      <p:sp>
        <p:nvSpPr>
          <p:cNvPr id="3" name="内容占位符 2"/>
          <p:cNvSpPr>
            <a:spLocks noGrp="1"/>
          </p:cNvSpPr>
          <p:nvPr>
            <p:ph idx="1"/>
          </p:nvPr>
        </p:nvSpPr>
        <p:spPr/>
        <p:txBody>
          <a:bodyPr>
            <a:normAutofit/>
          </a:bodyPr>
          <a:lstStyle/>
          <a:p>
            <a:r>
              <a:rPr lang="zh-CN" altLang="en-US" dirty="0"/>
              <a:t>迭代器模式角色组成：</a:t>
            </a:r>
          </a:p>
          <a:p>
            <a:pPr lvl="1"/>
            <a:r>
              <a:rPr lang="zh-CN" altLang="en-US" dirty="0" smtClean="0"/>
              <a:t>迭代</a:t>
            </a:r>
            <a:r>
              <a:rPr lang="zh-CN" altLang="en-US" dirty="0"/>
              <a:t>器角色（</a:t>
            </a:r>
            <a:r>
              <a:rPr lang="en-US" altLang="zh-CN" dirty="0"/>
              <a:t>Iterator</a:t>
            </a:r>
            <a:r>
              <a:rPr lang="zh-CN" altLang="en-US" dirty="0"/>
              <a:t>）</a:t>
            </a:r>
            <a:r>
              <a:rPr lang="zh-CN" altLang="en-US" dirty="0" smtClean="0"/>
              <a:t>：</a:t>
            </a:r>
            <a:endParaRPr lang="en-US" altLang="zh-CN" dirty="0" smtClean="0"/>
          </a:p>
          <a:p>
            <a:pPr lvl="2"/>
            <a:r>
              <a:rPr lang="zh-CN" altLang="en-US" dirty="0" smtClean="0"/>
              <a:t>迭代</a:t>
            </a:r>
            <a:r>
              <a:rPr lang="zh-CN" altLang="en-US" dirty="0"/>
              <a:t>器角色负责定义访问和遍历元素的</a:t>
            </a:r>
            <a:r>
              <a:rPr lang="zh-CN" altLang="en-US" dirty="0" smtClean="0"/>
              <a:t>接口</a:t>
            </a:r>
            <a:endParaRPr lang="zh-CN" altLang="en-US" dirty="0"/>
          </a:p>
          <a:p>
            <a:pPr lvl="1"/>
            <a:r>
              <a:rPr lang="zh-CN" altLang="en-US" dirty="0" smtClean="0"/>
              <a:t>具体</a:t>
            </a:r>
            <a:r>
              <a:rPr lang="zh-CN" altLang="en-US" dirty="0"/>
              <a:t>迭代器角色（</a:t>
            </a:r>
            <a:r>
              <a:rPr lang="en-US" altLang="zh-CN" dirty="0"/>
              <a:t>Concrete Iterator</a:t>
            </a:r>
            <a:r>
              <a:rPr lang="zh-CN" altLang="en-US" dirty="0"/>
              <a:t>）</a:t>
            </a:r>
            <a:r>
              <a:rPr lang="zh-CN" altLang="en-US" dirty="0" smtClean="0"/>
              <a:t>：</a:t>
            </a:r>
            <a:endParaRPr lang="en-US" altLang="zh-CN" dirty="0" smtClean="0"/>
          </a:p>
          <a:p>
            <a:pPr lvl="2"/>
            <a:r>
              <a:rPr lang="zh-CN" altLang="en-US" dirty="0" smtClean="0"/>
              <a:t>具体</a:t>
            </a:r>
            <a:r>
              <a:rPr lang="zh-CN" altLang="en-US" dirty="0"/>
              <a:t>迭代器角色要实现迭代器接口，并要记录遍历中的当前</a:t>
            </a:r>
            <a:r>
              <a:rPr lang="zh-CN" altLang="en-US" dirty="0" smtClean="0"/>
              <a:t>位置</a:t>
            </a:r>
            <a:endParaRPr lang="zh-CN" altLang="en-US" dirty="0"/>
          </a:p>
          <a:p>
            <a:pPr lvl="1"/>
            <a:r>
              <a:rPr lang="zh-CN" altLang="en-US" dirty="0" smtClean="0"/>
              <a:t>容器</a:t>
            </a:r>
            <a:r>
              <a:rPr lang="zh-CN" altLang="en-US" dirty="0"/>
              <a:t>角色（</a:t>
            </a:r>
            <a:r>
              <a:rPr lang="en-US" altLang="zh-CN" dirty="0"/>
              <a:t>Container</a:t>
            </a:r>
            <a:r>
              <a:rPr lang="zh-CN" altLang="en-US" dirty="0"/>
              <a:t>）</a:t>
            </a:r>
            <a:r>
              <a:rPr lang="zh-CN" altLang="en-US" dirty="0" smtClean="0"/>
              <a:t>：</a:t>
            </a:r>
            <a:endParaRPr lang="en-US" altLang="zh-CN" dirty="0" smtClean="0"/>
          </a:p>
          <a:p>
            <a:pPr lvl="2"/>
            <a:r>
              <a:rPr lang="zh-CN" altLang="en-US" dirty="0" smtClean="0"/>
              <a:t>容器</a:t>
            </a:r>
            <a:r>
              <a:rPr lang="zh-CN" altLang="en-US" dirty="0"/>
              <a:t>角色负责提供创建具体迭代器角色的</a:t>
            </a:r>
            <a:r>
              <a:rPr lang="zh-CN" altLang="en-US" dirty="0" smtClean="0"/>
              <a:t>接口</a:t>
            </a:r>
            <a:endParaRPr lang="zh-CN" altLang="en-US" dirty="0"/>
          </a:p>
          <a:p>
            <a:pPr lvl="1"/>
            <a:r>
              <a:rPr lang="zh-CN" altLang="en-US" dirty="0" smtClean="0"/>
              <a:t>具体</a:t>
            </a:r>
            <a:r>
              <a:rPr lang="zh-CN" altLang="en-US" dirty="0"/>
              <a:t>容器角色（</a:t>
            </a:r>
            <a:r>
              <a:rPr lang="en-US" altLang="zh-CN" dirty="0"/>
              <a:t>Concrete Container</a:t>
            </a:r>
            <a:r>
              <a:rPr lang="zh-CN" altLang="en-US" dirty="0"/>
              <a:t>）</a:t>
            </a:r>
            <a:r>
              <a:rPr lang="zh-CN" altLang="en-US" dirty="0" smtClean="0"/>
              <a:t>：</a:t>
            </a:r>
            <a:endParaRPr lang="en-US" altLang="zh-CN" dirty="0" smtClean="0"/>
          </a:p>
          <a:p>
            <a:pPr lvl="2"/>
            <a:r>
              <a:rPr lang="zh-CN" altLang="en-US" dirty="0" smtClean="0"/>
              <a:t>具体</a:t>
            </a:r>
            <a:r>
              <a:rPr lang="zh-CN" altLang="en-US" dirty="0"/>
              <a:t>容器角色实现创建具体迭代器角色的接口</a:t>
            </a:r>
            <a:r>
              <a:rPr lang="en-US" altLang="zh-CN" dirty="0"/>
              <a:t>——</a:t>
            </a:r>
            <a:r>
              <a:rPr lang="zh-CN" altLang="en-US" dirty="0"/>
              <a:t>这个具体迭代器角色于该容器的结构</a:t>
            </a:r>
            <a:r>
              <a:rPr lang="zh-CN" altLang="en-US" dirty="0" smtClean="0"/>
              <a:t>相关</a:t>
            </a:r>
            <a:endParaRPr lang="zh-CN" altLang="en-US" dirty="0"/>
          </a:p>
        </p:txBody>
      </p:sp>
    </p:spTree>
    <p:extLst>
      <p:ext uri="{BB962C8B-B14F-4D97-AF65-F5344CB8AC3E}">
        <p14:creationId xmlns:p14="http://schemas.microsoft.com/office/powerpoint/2010/main" val="1353041008"/>
      </p:ext>
    </p:extLst>
  </p:cSld>
  <p:clrMapOvr>
    <a:masterClrMapping/>
  </p:clrMapOvr>
  <p:transition spd="slow">
    <p:push dir="u"/>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zh-CN" altLang="en-US" dirty="0"/>
              <a:t>上了这么多年学</a:t>
            </a:r>
            <a:r>
              <a:rPr lang="zh-CN" altLang="en-US" dirty="0" smtClean="0"/>
              <a:t>，大家都发现</a:t>
            </a:r>
            <a:r>
              <a:rPr lang="zh-CN" altLang="en-US" dirty="0"/>
              <a:t>一个问题</a:t>
            </a:r>
            <a:r>
              <a:rPr lang="zh-CN" altLang="en-US" dirty="0" smtClean="0"/>
              <a:t>，和别人家的老师不同，好象自己的老师</a:t>
            </a:r>
            <a:r>
              <a:rPr lang="zh-CN" altLang="en-US" dirty="0"/>
              <a:t>都很喜欢点名，甚至点名都成了某些老师的嗜好，一日不点名，就饭吃不香，觉睡不好</a:t>
            </a:r>
            <a:r>
              <a:rPr lang="zh-CN" altLang="en-US" dirty="0" smtClean="0"/>
              <a:t>似的</a:t>
            </a:r>
            <a:endParaRPr lang="en-US" altLang="zh-CN" dirty="0" smtClean="0"/>
          </a:p>
          <a:p>
            <a:r>
              <a:rPr lang="zh-CN" altLang="en-US" dirty="0" smtClean="0"/>
              <a:t>那么点名这个逻辑应该如何实现：</a:t>
            </a:r>
            <a:endParaRPr lang="en-US" altLang="zh-CN" dirty="0" smtClean="0"/>
          </a:p>
          <a:p>
            <a:r>
              <a:rPr lang="zh-CN" altLang="en-US" dirty="0" smtClean="0"/>
              <a:t>课堂案例：</a:t>
            </a:r>
            <a:endParaRPr lang="en-US" altLang="zh-CN" dirty="0" smtClean="0"/>
          </a:p>
          <a:p>
            <a:pPr lvl="1"/>
            <a:r>
              <a:rPr lang="en-US" altLang="zh-CN" dirty="0" smtClean="0">
                <a:hlinkClick r:id="rId2" action="ppaction://hlinkfile"/>
              </a:rPr>
              <a:t>Iterator.java</a:t>
            </a:r>
            <a:endParaRPr lang="en-US" altLang="zh-CN" dirty="0" smtClean="0"/>
          </a:p>
          <a:p>
            <a:pPr lvl="1"/>
            <a:r>
              <a:rPr lang="en-US" altLang="zh-CN" dirty="0" smtClean="0">
                <a:hlinkClick r:id="rId3" action="ppaction://hlinkfile"/>
              </a:rPr>
              <a:t>Teacher.java</a:t>
            </a:r>
            <a:endParaRPr lang="en-US" altLang="zh-CN" dirty="0" smtClean="0"/>
          </a:p>
          <a:p>
            <a:pPr lvl="1"/>
            <a:r>
              <a:rPr lang="en-US" altLang="zh-CN" dirty="0" smtClean="0">
                <a:hlinkClick r:id="rId4" action="ppaction://hlinkfile"/>
              </a:rPr>
              <a:t>ConcreteTeacher.java</a:t>
            </a:r>
            <a:endParaRPr lang="en-US" altLang="zh-CN" dirty="0" smtClean="0"/>
          </a:p>
          <a:p>
            <a:pPr lvl="1"/>
            <a:r>
              <a:rPr lang="en-US" altLang="zh-CN" dirty="0" smtClean="0">
                <a:hlinkClick r:id="rId5" action="ppaction://hlinkfile"/>
              </a:rPr>
              <a:t>Test.java</a:t>
            </a:r>
            <a:endParaRPr lang="en-US" altLang="zh-CN" dirty="0" smtClean="0"/>
          </a:p>
          <a:p>
            <a:endParaRPr lang="zh-CN" altLang="en-US" dirty="0"/>
          </a:p>
        </p:txBody>
      </p:sp>
      <p:sp>
        <p:nvSpPr>
          <p:cNvPr id="2" name="标题 1"/>
          <p:cNvSpPr>
            <a:spLocks noGrp="1"/>
          </p:cNvSpPr>
          <p:nvPr>
            <p:ph type="title"/>
          </p:nvPr>
        </p:nvSpPr>
        <p:spPr/>
        <p:txBody>
          <a:bodyPr/>
          <a:lstStyle/>
          <a:p>
            <a:r>
              <a:rPr lang="zh-CN" altLang="en-US" dirty="0"/>
              <a:t>知识点</a:t>
            </a:r>
            <a:r>
              <a:rPr lang="en-US" altLang="zh-CN" dirty="0"/>
              <a:t>1</a:t>
            </a:r>
            <a:r>
              <a:rPr lang="zh-CN" altLang="en-US" dirty="0"/>
              <a:t>：迭代器模式</a:t>
            </a:r>
          </a:p>
        </p:txBody>
      </p:sp>
      <p:sp>
        <p:nvSpPr>
          <p:cNvPr id="8" name="椭圆 7"/>
          <p:cNvSpPr/>
          <p:nvPr/>
        </p:nvSpPr>
        <p:spPr>
          <a:xfrm>
            <a:off x="6727583" y="2355006"/>
            <a:ext cx="4042018" cy="4042018"/>
          </a:xfrm>
          <a:prstGeom prst="ellipse">
            <a:avLst/>
          </a:prstGeom>
          <a:blipFill>
            <a:blip r:embed="rId6"/>
            <a:stretch>
              <a:fillRect/>
            </a:stretch>
          </a:blipFill>
          <a:ln w="1270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6596165" y="3059665"/>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0962622"/>
      </p:ext>
    </p:extLst>
  </p:cSld>
  <p:clrMapOvr>
    <a:masterClrMapping/>
  </p:clrMapOvr>
  <p:transition spd="slow">
    <p:push dir="u"/>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：迭代器模式</a:t>
            </a:r>
          </a:p>
        </p:txBody>
      </p:sp>
      <p:sp>
        <p:nvSpPr>
          <p:cNvPr id="3" name="内容占位符 2"/>
          <p:cNvSpPr>
            <a:spLocks noGrp="1"/>
          </p:cNvSpPr>
          <p:nvPr>
            <p:ph idx="1"/>
          </p:nvPr>
        </p:nvSpPr>
        <p:spPr/>
        <p:txBody>
          <a:bodyPr/>
          <a:lstStyle/>
          <a:p>
            <a:r>
              <a:rPr lang="en-US" altLang="zh-CN" dirty="0" smtClean="0"/>
              <a:t>Iterator</a:t>
            </a:r>
            <a:r>
              <a:rPr lang="zh-CN" altLang="en-US" dirty="0"/>
              <a:t>模式可以顺序的访问一</a:t>
            </a:r>
            <a:r>
              <a:rPr lang="zh-CN" altLang="en-US" dirty="0" smtClean="0"/>
              <a:t>个集合中</a:t>
            </a:r>
            <a:r>
              <a:rPr lang="zh-CN" altLang="en-US" dirty="0"/>
              <a:t>的元素而不必</a:t>
            </a:r>
            <a:r>
              <a:rPr lang="zh-CN" altLang="en-US" dirty="0" smtClean="0"/>
              <a:t>暴露集合的</a:t>
            </a:r>
            <a:r>
              <a:rPr lang="zh-CN" altLang="en-US" dirty="0"/>
              <a:t>内部</a:t>
            </a:r>
            <a:r>
              <a:rPr lang="zh-CN" altLang="en-US" dirty="0" smtClean="0"/>
              <a:t>情况，在</a:t>
            </a:r>
            <a:r>
              <a:rPr lang="zh-CN" altLang="en-US" dirty="0"/>
              <a:t>本例中，老师（</a:t>
            </a:r>
            <a:r>
              <a:rPr lang="en-US" altLang="zh-CN" dirty="0"/>
              <a:t>Teacher</a:t>
            </a:r>
            <a:r>
              <a:rPr lang="zh-CN" altLang="en-US" dirty="0"/>
              <a:t>）给出了创建点名（</a:t>
            </a:r>
            <a:r>
              <a:rPr lang="en-US" altLang="zh-CN" dirty="0"/>
              <a:t>Iterator</a:t>
            </a:r>
            <a:r>
              <a:rPr lang="zh-CN" altLang="en-US" dirty="0"/>
              <a:t>）对象的接口，点名（</a:t>
            </a:r>
            <a:r>
              <a:rPr lang="en-US" altLang="zh-CN" dirty="0"/>
              <a:t>Iterator</a:t>
            </a:r>
            <a:r>
              <a:rPr lang="zh-CN" altLang="en-US" dirty="0"/>
              <a:t>）定义了遍历同学出勤情况所需的</a:t>
            </a:r>
            <a:r>
              <a:rPr lang="zh-CN" altLang="en-US" dirty="0" smtClean="0"/>
              <a:t>接口</a:t>
            </a:r>
            <a:endParaRPr lang="zh-CN" altLang="en-US" dirty="0"/>
          </a:p>
          <a:p>
            <a:r>
              <a:rPr lang="en-US" altLang="zh-CN" dirty="0" smtClean="0"/>
              <a:t>Iterator</a:t>
            </a:r>
            <a:r>
              <a:rPr lang="zh-CN" altLang="en-US" dirty="0"/>
              <a:t>模式的优点是当（</a:t>
            </a:r>
            <a:r>
              <a:rPr lang="en-US" altLang="zh-CN" dirty="0" err="1"/>
              <a:t>ConcreteTeacher</a:t>
            </a:r>
            <a:r>
              <a:rPr lang="zh-CN" altLang="en-US" dirty="0"/>
              <a:t>）对象中有变化是，比如说同学出勤集合中有加入了新的同学，或减少同学时，这种改动对客户端是没有影响</a:t>
            </a:r>
            <a:r>
              <a:rPr lang="zh-CN" altLang="en-US" dirty="0" smtClean="0"/>
              <a:t>的</a:t>
            </a:r>
            <a:endParaRPr lang="zh-CN" altLang="en-US" dirty="0"/>
          </a:p>
          <a:p>
            <a:endParaRPr lang="zh-CN" altLang="en-US" dirty="0"/>
          </a:p>
        </p:txBody>
      </p:sp>
    </p:spTree>
    <p:extLst>
      <p:ext uri="{BB962C8B-B14F-4D97-AF65-F5344CB8AC3E}">
        <p14:creationId xmlns:p14="http://schemas.microsoft.com/office/powerpoint/2010/main" val="1605650085"/>
      </p:ext>
    </p:extLst>
  </p:cSld>
  <p:clrMapOvr>
    <a:masterClrMapping/>
  </p:clrMapOvr>
  <p:transition spd="slow">
    <p:push dir="u"/>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a:t>
            </a:r>
            <a:r>
              <a:rPr lang="en-US" altLang="zh-CN" dirty="0"/>
              <a:t>Iterator</a:t>
            </a:r>
            <a:r>
              <a:rPr lang="zh-CN" altLang="en-US" dirty="0" smtClean="0"/>
              <a:t>接口</a:t>
            </a:r>
            <a:endParaRPr lang="zh-CN" altLang="en-US" dirty="0"/>
          </a:p>
        </p:txBody>
      </p:sp>
      <p:sp>
        <p:nvSpPr>
          <p:cNvPr id="3" name="内容占位符 2"/>
          <p:cNvSpPr>
            <a:spLocks noGrp="1"/>
          </p:cNvSpPr>
          <p:nvPr>
            <p:ph idx="1"/>
          </p:nvPr>
        </p:nvSpPr>
        <p:spPr/>
        <p:txBody>
          <a:bodyPr/>
          <a:lstStyle/>
          <a:p>
            <a:r>
              <a:rPr lang="zh-CN" altLang="en-US" dirty="0"/>
              <a:t>由于</a:t>
            </a:r>
            <a:r>
              <a:rPr lang="en-US" altLang="zh-CN" dirty="0"/>
              <a:t>Java</a:t>
            </a:r>
            <a:r>
              <a:rPr lang="zh-CN" altLang="en-US" dirty="0"/>
              <a:t>中</a:t>
            </a:r>
            <a:r>
              <a:rPr lang="zh-CN" altLang="en-US" dirty="0" smtClean="0"/>
              <a:t>数据集合众多</a:t>
            </a:r>
            <a:r>
              <a:rPr lang="zh-CN" altLang="en-US" dirty="0"/>
              <a:t>，而对</a:t>
            </a:r>
            <a:r>
              <a:rPr lang="zh-CN" altLang="en-US" dirty="0" smtClean="0"/>
              <a:t>数据集合的</a:t>
            </a:r>
            <a:r>
              <a:rPr lang="zh-CN" altLang="en-US" dirty="0"/>
              <a:t>操作在很多时候都具有极大的共性，于是</a:t>
            </a:r>
            <a:r>
              <a:rPr lang="en-US" altLang="zh-CN" b="1" dirty="0">
                <a:solidFill>
                  <a:srgbClr val="C00000"/>
                </a:solidFill>
              </a:rPr>
              <a:t>Java</a:t>
            </a:r>
            <a:r>
              <a:rPr lang="zh-CN" altLang="en-US" b="1" dirty="0">
                <a:solidFill>
                  <a:srgbClr val="C00000"/>
                </a:solidFill>
              </a:rPr>
              <a:t>采用了迭代器为</a:t>
            </a:r>
            <a:r>
              <a:rPr lang="zh-CN" altLang="en-US" b="1" dirty="0" smtClean="0">
                <a:solidFill>
                  <a:srgbClr val="C00000"/>
                </a:solidFill>
              </a:rPr>
              <a:t>各种集合提供</a:t>
            </a:r>
            <a:r>
              <a:rPr lang="zh-CN" altLang="en-US" b="1" dirty="0">
                <a:solidFill>
                  <a:srgbClr val="C00000"/>
                </a:solidFill>
              </a:rPr>
              <a:t>公共的操作</a:t>
            </a:r>
            <a:r>
              <a:rPr lang="zh-CN" altLang="en-US" b="1" dirty="0" smtClean="0">
                <a:solidFill>
                  <a:srgbClr val="C00000"/>
                </a:solidFill>
              </a:rPr>
              <a:t>接口</a:t>
            </a:r>
            <a:endParaRPr lang="zh-CN" altLang="en-US" b="1" dirty="0">
              <a:solidFill>
                <a:srgbClr val="C00000"/>
              </a:solidFill>
            </a:endParaRPr>
          </a:p>
          <a:p>
            <a:r>
              <a:rPr lang="zh-CN" altLang="en-US" dirty="0"/>
              <a:t>使用</a:t>
            </a:r>
            <a:r>
              <a:rPr lang="en-US" altLang="zh-CN" dirty="0"/>
              <a:t>Java</a:t>
            </a:r>
            <a:r>
              <a:rPr lang="zh-CN" altLang="en-US" dirty="0"/>
              <a:t>的迭代器</a:t>
            </a:r>
            <a:r>
              <a:rPr lang="en-US" altLang="zh-CN" dirty="0"/>
              <a:t>iterator</a:t>
            </a:r>
            <a:r>
              <a:rPr lang="zh-CN" altLang="en-US" dirty="0"/>
              <a:t>可以使得</a:t>
            </a:r>
            <a:r>
              <a:rPr lang="zh-CN" altLang="en-US" dirty="0" smtClean="0"/>
              <a:t>对集合容器</a:t>
            </a:r>
            <a:r>
              <a:rPr lang="zh-CN" altLang="en-US" dirty="0"/>
              <a:t>的遍历操作完全与其底层相隔离，可以到达极好的解耦效果</a:t>
            </a:r>
          </a:p>
        </p:txBody>
      </p:sp>
    </p:spTree>
    <p:extLst>
      <p:ext uri="{BB962C8B-B14F-4D97-AF65-F5344CB8AC3E}">
        <p14:creationId xmlns:p14="http://schemas.microsoft.com/office/powerpoint/2010/main" val="41564017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节点的</a:t>
            </a:r>
            <a:r>
              <a:rPr lang="zh-CN" altLang="en-US" dirty="0" smtClean="0"/>
              <a:t>插入思路是找到</a:t>
            </a:r>
            <a:r>
              <a:rPr lang="zh-CN" altLang="en-US" dirty="0"/>
              <a:t>待插入位置</a:t>
            </a:r>
            <a:r>
              <a:rPr lang="en-US" altLang="zh-CN" dirty="0"/>
              <a:t>,</a:t>
            </a:r>
            <a:r>
              <a:rPr lang="zh-CN" altLang="en-US" dirty="0"/>
              <a:t>然后进行插入</a:t>
            </a:r>
            <a:r>
              <a:rPr lang="zh-CN" altLang="en-US" dirty="0" smtClean="0"/>
              <a:t>操作：</a:t>
            </a:r>
            <a:endParaRPr lang="zh-CN" altLang="en-US" dirty="0"/>
          </a:p>
          <a:p>
            <a:pPr lvl="1"/>
            <a:r>
              <a:rPr lang="zh-CN" altLang="en-US" dirty="0" smtClean="0"/>
              <a:t>找到</a:t>
            </a:r>
            <a:r>
              <a:rPr lang="zh-CN" altLang="en-US" dirty="0"/>
              <a:t>待插入位置</a:t>
            </a:r>
            <a:r>
              <a:rPr lang="zh-CN" altLang="en-US" dirty="0" smtClean="0"/>
              <a:t>的前序节点</a:t>
            </a:r>
            <a:r>
              <a:rPr lang="en-US" altLang="zh-CN" dirty="0"/>
              <a:t>parent.</a:t>
            </a:r>
          </a:p>
          <a:p>
            <a:pPr lvl="1"/>
            <a:r>
              <a:rPr lang="zh-CN" altLang="en-US" dirty="0" smtClean="0"/>
              <a:t>将</a:t>
            </a:r>
            <a:r>
              <a:rPr lang="zh-CN" altLang="en-US" dirty="0"/>
              <a:t>待插入节点</a:t>
            </a:r>
            <a:r>
              <a:rPr lang="en-US" altLang="zh-CN" dirty="0" err="1"/>
              <a:t>current.next</a:t>
            </a:r>
            <a:r>
              <a:rPr lang="zh-CN" altLang="en-US" dirty="0"/>
              <a:t>指向</a:t>
            </a:r>
            <a:r>
              <a:rPr lang="en-US" altLang="zh-CN" dirty="0" err="1"/>
              <a:t>parent.next</a:t>
            </a:r>
            <a:r>
              <a:rPr lang="en-US" altLang="zh-CN" dirty="0"/>
              <a:t>.</a:t>
            </a:r>
          </a:p>
          <a:p>
            <a:pPr lvl="1"/>
            <a:r>
              <a:rPr lang="zh-CN" altLang="en-US" dirty="0" smtClean="0"/>
              <a:t>将</a:t>
            </a:r>
            <a:r>
              <a:rPr lang="en-US" altLang="zh-CN" dirty="0" err="1"/>
              <a:t>parent.next</a:t>
            </a:r>
            <a:r>
              <a:rPr lang="zh-CN" altLang="en-US" dirty="0"/>
              <a:t>指向插入节点</a:t>
            </a:r>
            <a:r>
              <a:rPr lang="en-US" altLang="zh-CN" dirty="0"/>
              <a:t>current</a:t>
            </a:r>
            <a:endParaRPr lang="zh-CN" altLang="en-US" dirty="0"/>
          </a:p>
        </p:txBody>
      </p:sp>
      <p:sp>
        <p:nvSpPr>
          <p:cNvPr id="4" name="Rectangle 10"/>
          <p:cNvSpPr>
            <a:spLocks noChangeArrowheads="1"/>
          </p:cNvSpPr>
          <p:nvPr/>
        </p:nvSpPr>
        <p:spPr bwMode="auto">
          <a:xfrm>
            <a:off x="1908376" y="4069915"/>
            <a:ext cx="1426651"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value</a:t>
            </a:r>
          </a:p>
        </p:txBody>
      </p:sp>
      <p:sp>
        <p:nvSpPr>
          <p:cNvPr id="5" name="Rectangle 11"/>
          <p:cNvSpPr>
            <a:spLocks noChangeArrowheads="1"/>
          </p:cNvSpPr>
          <p:nvPr/>
        </p:nvSpPr>
        <p:spPr bwMode="auto">
          <a:xfrm>
            <a:off x="3335027" y="4069915"/>
            <a:ext cx="477299"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6" name="Rectangle 12"/>
          <p:cNvSpPr>
            <a:spLocks noChangeArrowheads="1"/>
          </p:cNvSpPr>
          <p:nvPr/>
        </p:nvSpPr>
        <p:spPr bwMode="auto">
          <a:xfrm>
            <a:off x="838388" y="4069915"/>
            <a:ext cx="1069988"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key</a:t>
            </a:r>
          </a:p>
        </p:txBody>
      </p:sp>
      <p:sp>
        <p:nvSpPr>
          <p:cNvPr id="7" name="Text Box 19"/>
          <p:cNvSpPr txBox="1">
            <a:spLocks noChangeArrowheads="1"/>
          </p:cNvSpPr>
          <p:nvPr/>
        </p:nvSpPr>
        <p:spPr bwMode="auto">
          <a:xfrm>
            <a:off x="-39105" y="420485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b="1"/>
              <a:t>…</a:t>
            </a:r>
          </a:p>
        </p:txBody>
      </p:sp>
      <p:sp>
        <p:nvSpPr>
          <p:cNvPr id="8" name="Text Box 20"/>
          <p:cNvSpPr txBox="1">
            <a:spLocks noChangeArrowheads="1"/>
          </p:cNvSpPr>
          <p:nvPr/>
        </p:nvSpPr>
        <p:spPr bwMode="auto">
          <a:xfrm>
            <a:off x="11801861" y="416949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b="1"/>
              <a:t>…</a:t>
            </a:r>
          </a:p>
        </p:txBody>
      </p:sp>
      <p:sp>
        <p:nvSpPr>
          <p:cNvPr id="9" name="Line 21"/>
          <p:cNvSpPr>
            <a:spLocks noChangeShapeType="1"/>
          </p:cNvSpPr>
          <p:nvPr/>
        </p:nvSpPr>
        <p:spPr bwMode="auto">
          <a:xfrm>
            <a:off x="392695" y="4420753"/>
            <a:ext cx="288925" cy="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anchor="ctr">
            <a:spAutoFit/>
          </a:bodyPr>
          <a:lstStyle/>
          <a:p>
            <a:endParaRPr lang="zh-CN" altLang="en-US"/>
          </a:p>
        </p:txBody>
      </p:sp>
      <p:sp>
        <p:nvSpPr>
          <p:cNvPr id="10" name="Line 22"/>
          <p:cNvSpPr>
            <a:spLocks noChangeShapeType="1"/>
          </p:cNvSpPr>
          <p:nvPr/>
        </p:nvSpPr>
        <p:spPr bwMode="auto">
          <a:xfrm>
            <a:off x="3679574" y="4367571"/>
            <a:ext cx="4679921" cy="0"/>
          </a:xfrm>
          <a:prstGeom prst="line">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11" name="Line 24"/>
          <p:cNvSpPr>
            <a:spLocks noChangeShapeType="1"/>
          </p:cNvSpPr>
          <p:nvPr/>
        </p:nvSpPr>
        <p:spPr bwMode="auto">
          <a:xfrm>
            <a:off x="11512936" y="4385395"/>
            <a:ext cx="288925" cy="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anchor="ctr">
            <a:spAutoFit/>
          </a:bodyPr>
          <a:lstStyle/>
          <a:p>
            <a:endParaRPr lang="zh-CN" altLang="en-US"/>
          </a:p>
        </p:txBody>
      </p:sp>
      <p:sp>
        <p:nvSpPr>
          <p:cNvPr id="12" name="Rectangle 10"/>
          <p:cNvSpPr>
            <a:spLocks noChangeArrowheads="1"/>
          </p:cNvSpPr>
          <p:nvPr/>
        </p:nvSpPr>
        <p:spPr bwMode="auto">
          <a:xfrm>
            <a:off x="9429483" y="4069950"/>
            <a:ext cx="1426651"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value</a:t>
            </a:r>
          </a:p>
        </p:txBody>
      </p:sp>
      <p:sp>
        <p:nvSpPr>
          <p:cNvPr id="13" name="Rectangle 11"/>
          <p:cNvSpPr>
            <a:spLocks noChangeArrowheads="1"/>
          </p:cNvSpPr>
          <p:nvPr/>
        </p:nvSpPr>
        <p:spPr bwMode="auto">
          <a:xfrm>
            <a:off x="10856134" y="4069950"/>
            <a:ext cx="477299"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4" name="Rectangle 12"/>
          <p:cNvSpPr>
            <a:spLocks noChangeArrowheads="1"/>
          </p:cNvSpPr>
          <p:nvPr/>
        </p:nvSpPr>
        <p:spPr bwMode="auto">
          <a:xfrm>
            <a:off x="8359495" y="4069950"/>
            <a:ext cx="1069988" cy="59531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key</a:t>
            </a:r>
          </a:p>
        </p:txBody>
      </p:sp>
      <p:sp>
        <p:nvSpPr>
          <p:cNvPr id="15" name="Rectangle 10"/>
          <p:cNvSpPr>
            <a:spLocks noChangeArrowheads="1"/>
          </p:cNvSpPr>
          <p:nvPr/>
        </p:nvSpPr>
        <p:spPr bwMode="auto">
          <a:xfrm>
            <a:off x="5833760" y="5440213"/>
            <a:ext cx="1426651" cy="595313"/>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value</a:t>
            </a:r>
          </a:p>
        </p:txBody>
      </p:sp>
      <p:sp>
        <p:nvSpPr>
          <p:cNvPr id="16" name="Rectangle 11"/>
          <p:cNvSpPr>
            <a:spLocks noChangeArrowheads="1"/>
          </p:cNvSpPr>
          <p:nvPr/>
        </p:nvSpPr>
        <p:spPr bwMode="auto">
          <a:xfrm>
            <a:off x="7260411" y="5440213"/>
            <a:ext cx="477299" cy="595313"/>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7" name="Rectangle 12"/>
          <p:cNvSpPr>
            <a:spLocks noChangeArrowheads="1"/>
          </p:cNvSpPr>
          <p:nvPr/>
        </p:nvSpPr>
        <p:spPr bwMode="auto">
          <a:xfrm>
            <a:off x="4763772" y="5440213"/>
            <a:ext cx="1069988" cy="595313"/>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key</a:t>
            </a:r>
          </a:p>
        </p:txBody>
      </p:sp>
      <p:cxnSp>
        <p:nvCxnSpPr>
          <p:cNvPr id="18" name="肘形连接符 17"/>
          <p:cNvCxnSpPr>
            <a:stCxn id="5" idx="2"/>
            <a:endCxn id="17" idx="1"/>
          </p:cNvCxnSpPr>
          <p:nvPr/>
        </p:nvCxnSpPr>
        <p:spPr>
          <a:xfrm rot="16200000" flipH="1">
            <a:off x="3632403" y="4606501"/>
            <a:ext cx="1072642" cy="1190095"/>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019534" y="4140842"/>
            <a:ext cx="293915" cy="375557"/>
          </a:xfrm>
          <a:prstGeom prst="rect">
            <a:avLst/>
          </a:prstGeom>
          <a:solidFill>
            <a:schemeClr val="bg1"/>
          </a:solidFill>
          <a:ln>
            <a:solidFill>
              <a:srgbClr val="C00000"/>
            </a:solidFill>
          </a:ln>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X</a:t>
            </a:r>
            <a:endParaRPr lang="zh-CN" altLang="en-US" dirty="0">
              <a:latin typeface="微软雅黑" panose="020B0503020204020204" pitchFamily="34" charset="-122"/>
              <a:ea typeface="微软雅黑" panose="020B0503020204020204" pitchFamily="34" charset="-122"/>
            </a:endParaRPr>
          </a:p>
        </p:txBody>
      </p:sp>
      <p:cxnSp>
        <p:nvCxnSpPr>
          <p:cNvPr id="23" name="肘形连接符 22"/>
          <p:cNvCxnSpPr>
            <a:stCxn id="16" idx="3"/>
            <a:endCxn id="14" idx="2"/>
          </p:cNvCxnSpPr>
          <p:nvPr/>
        </p:nvCxnSpPr>
        <p:spPr>
          <a:xfrm flipV="1">
            <a:off x="7737710" y="4665263"/>
            <a:ext cx="1156779" cy="1072607"/>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 Box 26"/>
          <p:cNvSpPr txBox="1">
            <a:spLocks noChangeArrowheads="1"/>
          </p:cNvSpPr>
          <p:nvPr/>
        </p:nvSpPr>
        <p:spPr bwMode="auto">
          <a:xfrm>
            <a:off x="5115526" y="5046361"/>
            <a:ext cx="2270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800" b="1" dirty="0" smtClean="0">
                <a:solidFill>
                  <a:srgbClr val="C00000"/>
                </a:solidFill>
                <a:latin typeface="微软雅黑" panose="020B0503020204020204" pitchFamily="34" charset="-122"/>
                <a:ea typeface="微软雅黑" panose="020B0503020204020204" pitchFamily="34" charset="-122"/>
              </a:rPr>
              <a:t>current-</a:t>
            </a:r>
            <a:r>
              <a:rPr lang="zh-CN" altLang="en-US" sz="1800" b="1" dirty="0" smtClean="0">
                <a:solidFill>
                  <a:srgbClr val="C00000"/>
                </a:solidFill>
                <a:latin typeface="微软雅黑" panose="020B0503020204020204" pitchFamily="34" charset="-122"/>
                <a:ea typeface="微软雅黑" panose="020B0503020204020204" pitchFamily="34" charset="-122"/>
              </a:rPr>
              <a:t>待插入节点</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27" name="Text Box 25"/>
          <p:cNvSpPr txBox="1">
            <a:spLocks noChangeArrowheads="1"/>
          </p:cNvSpPr>
          <p:nvPr/>
        </p:nvSpPr>
        <p:spPr bwMode="auto">
          <a:xfrm>
            <a:off x="681620" y="3638758"/>
            <a:ext cx="33433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800" b="1" dirty="0" smtClean="0">
                <a:solidFill>
                  <a:srgbClr val="C00000"/>
                </a:solidFill>
                <a:latin typeface="微软雅黑" panose="020B0503020204020204" pitchFamily="34" charset="-122"/>
                <a:ea typeface="微软雅黑" panose="020B0503020204020204" pitchFamily="34" charset="-122"/>
              </a:rPr>
              <a:t>parent-</a:t>
            </a:r>
            <a:r>
              <a:rPr lang="zh-CN" altLang="en-US" sz="1800" b="1" dirty="0" smtClean="0">
                <a:solidFill>
                  <a:srgbClr val="C00000"/>
                </a:solidFill>
                <a:latin typeface="微软雅黑" panose="020B0503020204020204" pitchFamily="34" charset="-122"/>
                <a:ea typeface="微软雅黑" panose="020B0503020204020204" pitchFamily="34" charset="-122"/>
              </a:rPr>
              <a:t>待插入位置的前序节点</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4003626"/>
      </p:ext>
    </p:extLst>
  </p:cSld>
  <p:clrMapOvr>
    <a:masterClrMapping/>
  </p:clrMapOvr>
  <p:transition spd="slow">
    <p:push dir="u"/>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Iterator</a:t>
            </a:r>
            <a:r>
              <a:rPr lang="zh-CN" altLang="en-US" dirty="0"/>
              <a:t>接口</a:t>
            </a:r>
          </a:p>
        </p:txBody>
      </p:sp>
      <p:sp>
        <p:nvSpPr>
          <p:cNvPr id="3" name="内容占位符 2"/>
          <p:cNvSpPr>
            <a:spLocks noGrp="1"/>
          </p:cNvSpPr>
          <p:nvPr>
            <p:ph idx="1"/>
          </p:nvPr>
        </p:nvSpPr>
        <p:spPr/>
        <p:txBody>
          <a:bodyPr>
            <a:normAutofit fontScale="92500"/>
          </a:bodyPr>
          <a:lstStyle/>
          <a:p>
            <a:r>
              <a:rPr lang="zh-CN" altLang="en-US" dirty="0" smtClean="0"/>
              <a:t>从之前对迭代器模式的描述上来看，对于能够被迭代器遍历的集合而言（例如</a:t>
            </a:r>
            <a:r>
              <a:rPr lang="en-US" altLang="zh-CN" dirty="0" smtClean="0"/>
              <a:t>Collection</a:t>
            </a:r>
            <a:r>
              <a:rPr lang="zh-CN" altLang="en-US" dirty="0" smtClean="0"/>
              <a:t>），需要能够生成特定的迭代器，因此，</a:t>
            </a:r>
            <a:r>
              <a:rPr lang="en-US" altLang="zh-CN" dirty="0" smtClean="0"/>
              <a:t>JDK</a:t>
            </a:r>
            <a:r>
              <a:rPr lang="zh-CN" altLang="en-US" dirty="0" smtClean="0"/>
              <a:t>提供了</a:t>
            </a:r>
            <a:r>
              <a:rPr lang="en-US" altLang="zh-CN" dirty="0" err="1" smtClean="0"/>
              <a:t>Iterable</a:t>
            </a:r>
            <a:r>
              <a:rPr lang="zh-CN" altLang="en-US" dirty="0" smtClean="0"/>
              <a:t>接口，来声明构建迭代器的行为：</a:t>
            </a:r>
            <a:endParaRPr lang="en-US" altLang="zh-CN" dirty="0" smtClean="0"/>
          </a:p>
          <a:p>
            <a:endParaRPr lang="en-US" altLang="zh-CN" dirty="0"/>
          </a:p>
          <a:p>
            <a:r>
              <a:rPr lang="en-US" altLang="zh-CN" dirty="0"/>
              <a:t>Collection</a:t>
            </a:r>
            <a:r>
              <a:rPr lang="zh-CN" altLang="en-US" dirty="0"/>
              <a:t>接口拓展了接口</a:t>
            </a:r>
            <a:r>
              <a:rPr lang="en-US" altLang="zh-CN" dirty="0" err="1"/>
              <a:t>Iterable</a:t>
            </a:r>
            <a:r>
              <a:rPr lang="zh-CN" altLang="en-US" dirty="0"/>
              <a:t>，根据以上的对</a:t>
            </a:r>
            <a:r>
              <a:rPr lang="en-US" altLang="zh-CN" dirty="0" err="1"/>
              <a:t>Iterable</a:t>
            </a:r>
            <a:r>
              <a:rPr lang="zh-CN" altLang="en-US" dirty="0"/>
              <a:t>接口的定义可以发现，其要求实现其的类都提供一个返回迭代器</a:t>
            </a:r>
            <a:r>
              <a:rPr lang="en-US" altLang="zh-CN" dirty="0"/>
              <a:t>Iterator&lt;T&gt;</a:t>
            </a:r>
            <a:r>
              <a:rPr lang="zh-CN" altLang="en-US" dirty="0"/>
              <a:t>对象的</a:t>
            </a:r>
            <a:r>
              <a:rPr lang="zh-CN" altLang="en-US" dirty="0" smtClean="0"/>
              <a:t>方法</a:t>
            </a:r>
            <a:endParaRPr lang="en-US" altLang="zh-CN" dirty="0" smtClean="0"/>
          </a:p>
          <a:p>
            <a:r>
              <a:rPr lang="zh-CN" altLang="en-US" dirty="0" smtClean="0"/>
              <a:t>自定义的集合类实现了</a:t>
            </a:r>
            <a:r>
              <a:rPr lang="en-US" altLang="zh-CN" dirty="0" err="1" smtClean="0"/>
              <a:t>Iterable</a:t>
            </a:r>
            <a:r>
              <a:rPr lang="zh-CN" altLang="en-US" dirty="0" smtClean="0"/>
              <a:t>接口并实现自定义的迭代器后也可以使用增强型</a:t>
            </a:r>
            <a:r>
              <a:rPr lang="en-US" altLang="zh-CN" dirty="0" smtClean="0"/>
              <a:t>for</a:t>
            </a:r>
            <a:r>
              <a:rPr lang="zh-CN" altLang="en-US" dirty="0" smtClean="0"/>
              <a:t>循环进行遍历</a:t>
            </a:r>
            <a:endParaRPr lang="zh-CN" altLang="en-US" dirty="0"/>
          </a:p>
          <a:p>
            <a:endParaRPr lang="zh-CN" altLang="en-US" dirty="0"/>
          </a:p>
        </p:txBody>
      </p:sp>
      <p:pic>
        <p:nvPicPr>
          <p:cNvPr id="5" name="图片 4"/>
          <p:cNvPicPr>
            <a:picLocks noChangeAspect="1"/>
          </p:cNvPicPr>
          <p:nvPr/>
        </p:nvPicPr>
        <p:blipFill>
          <a:blip r:embed="rId2"/>
          <a:stretch>
            <a:fillRect/>
          </a:stretch>
        </p:blipFill>
        <p:spPr>
          <a:xfrm>
            <a:off x="654989" y="2855167"/>
            <a:ext cx="10610850" cy="6667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633080474"/>
      </p:ext>
    </p:extLst>
  </p:cSld>
  <p:clrMapOvr>
    <a:masterClrMapping/>
  </p:clrMapOvr>
  <p:transition spd="slow">
    <p:push dir="u"/>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Iterator</a:t>
            </a:r>
            <a:r>
              <a:rPr lang="zh-CN" altLang="en-US" dirty="0"/>
              <a:t>接口</a:t>
            </a:r>
          </a:p>
        </p:txBody>
      </p:sp>
      <p:sp>
        <p:nvSpPr>
          <p:cNvPr id="3" name="内容占位符 2"/>
          <p:cNvSpPr>
            <a:spLocks noGrp="1"/>
          </p:cNvSpPr>
          <p:nvPr>
            <p:ph idx="1"/>
          </p:nvPr>
        </p:nvSpPr>
        <p:spPr/>
        <p:txBody>
          <a:bodyPr>
            <a:normAutofit/>
          </a:bodyPr>
          <a:lstStyle/>
          <a:p>
            <a:r>
              <a:rPr lang="zh-CN" altLang="en-US" dirty="0" smtClean="0"/>
              <a:t>迭代器接口的声明如下：</a:t>
            </a:r>
            <a:endParaRPr lang="en-US" altLang="zh-CN" dirty="0" smtClean="0"/>
          </a:p>
          <a:p>
            <a:endParaRPr lang="en-US" altLang="zh-CN" dirty="0"/>
          </a:p>
          <a:p>
            <a:endParaRPr lang="en-US" altLang="zh-CN" dirty="0" smtClean="0"/>
          </a:p>
          <a:p>
            <a:r>
              <a:rPr lang="zh-CN" altLang="en-US" dirty="0"/>
              <a:t>对 </a:t>
            </a:r>
            <a:r>
              <a:rPr lang="en-US" altLang="zh-CN" dirty="0"/>
              <a:t>collection </a:t>
            </a:r>
            <a:r>
              <a:rPr lang="zh-CN" altLang="en-US" dirty="0"/>
              <a:t>进行迭代的迭代器。迭代器取代了 </a:t>
            </a:r>
            <a:r>
              <a:rPr lang="en-US" altLang="zh-CN" dirty="0"/>
              <a:t>Java Collections Framework </a:t>
            </a:r>
            <a:r>
              <a:rPr lang="zh-CN" altLang="en-US" dirty="0"/>
              <a:t>中的 </a:t>
            </a:r>
            <a:r>
              <a:rPr lang="en-US" altLang="zh-CN" dirty="0"/>
              <a:t>Enumeration</a:t>
            </a:r>
            <a:r>
              <a:rPr lang="zh-CN" altLang="en-US" dirty="0"/>
              <a:t>。迭代器与枚举有两点不同</a:t>
            </a:r>
            <a:r>
              <a:rPr lang="zh-CN" altLang="en-US" dirty="0" smtClean="0"/>
              <a:t>：</a:t>
            </a:r>
            <a:endParaRPr lang="zh-CN" altLang="en-US" dirty="0"/>
          </a:p>
          <a:p>
            <a:pPr lvl="1"/>
            <a:r>
              <a:rPr lang="zh-CN" altLang="en-US" dirty="0"/>
              <a:t>迭代器允许调用者利用定义良好的语义</a:t>
            </a:r>
            <a:r>
              <a:rPr lang="zh-CN" altLang="en-US" b="1" dirty="0">
                <a:solidFill>
                  <a:srgbClr val="C00000"/>
                </a:solidFill>
              </a:rPr>
              <a:t>在迭代期间从迭代器所指向的 </a:t>
            </a:r>
            <a:r>
              <a:rPr lang="en-US" altLang="zh-CN" b="1" dirty="0">
                <a:solidFill>
                  <a:srgbClr val="C00000"/>
                </a:solidFill>
              </a:rPr>
              <a:t>collection </a:t>
            </a:r>
            <a:r>
              <a:rPr lang="zh-CN" altLang="en-US" b="1" dirty="0">
                <a:solidFill>
                  <a:srgbClr val="C00000"/>
                </a:solidFill>
              </a:rPr>
              <a:t>移除</a:t>
            </a:r>
            <a:r>
              <a:rPr lang="zh-CN" altLang="en-US" b="1" dirty="0" smtClean="0">
                <a:solidFill>
                  <a:srgbClr val="C00000"/>
                </a:solidFill>
              </a:rPr>
              <a:t>元素</a:t>
            </a:r>
            <a:endParaRPr lang="zh-CN" altLang="en-US" b="1" dirty="0">
              <a:solidFill>
                <a:srgbClr val="C00000"/>
              </a:solidFill>
            </a:endParaRPr>
          </a:p>
          <a:p>
            <a:pPr lvl="1"/>
            <a:r>
              <a:rPr lang="zh-CN" altLang="en-US" dirty="0"/>
              <a:t>方法名称得到了改进</a:t>
            </a:r>
          </a:p>
        </p:txBody>
      </p:sp>
      <p:pic>
        <p:nvPicPr>
          <p:cNvPr id="4" name="图片 3"/>
          <p:cNvPicPr>
            <a:picLocks noChangeAspect="1"/>
          </p:cNvPicPr>
          <p:nvPr/>
        </p:nvPicPr>
        <p:blipFill>
          <a:blip r:embed="rId2"/>
          <a:stretch>
            <a:fillRect/>
          </a:stretch>
        </p:blipFill>
        <p:spPr>
          <a:xfrm>
            <a:off x="535517" y="1613430"/>
            <a:ext cx="10477500" cy="13620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661450452"/>
      </p:ext>
    </p:extLst>
  </p:cSld>
  <p:clrMapOvr>
    <a:masterClrMapping/>
  </p:clrMapOvr>
  <p:transition spd="slow">
    <p:push dir="u"/>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Iterator</a:t>
            </a:r>
            <a:r>
              <a:rPr lang="zh-CN" altLang="en-US" dirty="0"/>
              <a:t>接口</a:t>
            </a:r>
          </a:p>
        </p:txBody>
      </p:sp>
      <p:sp>
        <p:nvSpPr>
          <p:cNvPr id="3" name="内容占位符 2"/>
          <p:cNvSpPr>
            <a:spLocks noGrp="1"/>
          </p:cNvSpPr>
          <p:nvPr>
            <p:ph idx="1"/>
          </p:nvPr>
        </p:nvSpPr>
        <p:spPr/>
        <p:txBody>
          <a:bodyPr/>
          <a:lstStyle/>
          <a:p>
            <a:r>
              <a:rPr lang="zh-CN" altLang="en-US" dirty="0"/>
              <a:t>迭代器</a:t>
            </a:r>
            <a:r>
              <a:rPr lang="zh-CN" altLang="en-US" dirty="0" smtClean="0"/>
              <a:t>接口的方法声明：</a:t>
            </a:r>
            <a:endParaRPr lang="en-US" altLang="zh-CN" dirty="0" smtClean="0"/>
          </a:p>
          <a:p>
            <a:endParaRPr lang="en-US" altLang="zh-CN" dirty="0"/>
          </a:p>
          <a:p>
            <a:endParaRPr lang="en-US" altLang="zh-CN"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794848760"/>
              </p:ext>
            </p:extLst>
          </p:nvPr>
        </p:nvGraphicFramePr>
        <p:xfrm>
          <a:off x="367757" y="1571194"/>
          <a:ext cx="11429695" cy="2475873"/>
        </p:xfrm>
        <a:graphic>
          <a:graphicData uri="http://schemas.openxmlformats.org/drawingml/2006/table">
            <a:tbl>
              <a:tblPr firstRow="1" bandRow="1">
                <a:tableStyleId>{93296810-A885-4BE3-A3E7-6D5BEEA58F35}</a:tableStyleId>
              </a:tblPr>
              <a:tblGrid>
                <a:gridCol w="4044859"/>
                <a:gridCol w="7384836"/>
              </a:tblGrid>
              <a:tr h="545473">
                <a:tc>
                  <a:txBody>
                    <a:bodyPr/>
                    <a:lstStyle/>
                    <a:p>
                      <a:pPr algn="ctr"/>
                      <a:r>
                        <a:rPr lang="zh-CN" altLang="en-US" sz="2400" dirty="0" smtClean="0">
                          <a:latin typeface="微软雅黑" panose="020B0503020204020204" pitchFamily="34" charset="-122"/>
                          <a:ea typeface="微软雅黑" panose="020B0503020204020204" pitchFamily="34" charset="-122"/>
                        </a:rPr>
                        <a:t>方法</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功能</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en-US" altLang="zh-CN" dirty="0" err="1" smtClean="0">
                          <a:latin typeface="微软雅黑" panose="020B0503020204020204" pitchFamily="34" charset="-122"/>
                          <a:ea typeface="微软雅黑" panose="020B0503020204020204" pitchFamily="34" charset="-122"/>
                        </a:rPr>
                        <a:t>boolean</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hasNext</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如果仍有元素可以迭代，则返回 </a:t>
                      </a:r>
                      <a:r>
                        <a:rPr lang="en-US" altLang="zh-CN" dirty="0" smtClean="0">
                          <a:latin typeface="微软雅黑" panose="020B0503020204020204" pitchFamily="34" charset="-122"/>
                          <a:ea typeface="微软雅黑" panose="020B0503020204020204" pitchFamily="34" charset="-122"/>
                        </a:rPr>
                        <a:t>true</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E next()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返回迭代的下一个元素</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void remove()</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从迭代器指向的</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中移除迭代器返回的最后一个元素，每次调用 </a:t>
                      </a:r>
                      <a:r>
                        <a:rPr lang="en-US" altLang="zh-CN" dirty="0" smtClean="0">
                          <a:latin typeface="微软雅黑" panose="020B0503020204020204" pitchFamily="34" charset="-122"/>
                          <a:ea typeface="微软雅黑" panose="020B0503020204020204" pitchFamily="34" charset="-122"/>
                        </a:rPr>
                        <a:t>next </a:t>
                      </a:r>
                      <a:r>
                        <a:rPr lang="zh-CN" altLang="en-US" dirty="0" smtClean="0">
                          <a:latin typeface="微软雅黑" panose="020B0503020204020204" pitchFamily="34" charset="-122"/>
                          <a:ea typeface="微软雅黑" panose="020B0503020204020204" pitchFamily="34" charset="-122"/>
                        </a:rPr>
                        <a:t>只能调用一次此方法。如果进行迭代时用调用此方法之外的其他方式修改了该迭代器所指向的</a:t>
                      </a:r>
                      <a:r>
                        <a:rPr lang="en-US" altLang="zh-CN" dirty="0" smtClean="0">
                          <a:latin typeface="微软雅黑" panose="020B0503020204020204" pitchFamily="34" charset="-122"/>
                          <a:ea typeface="微软雅黑" panose="020B0503020204020204" pitchFamily="34" charset="-122"/>
                        </a:rPr>
                        <a:t>collection</a:t>
                      </a:r>
                      <a:r>
                        <a:rPr lang="zh-CN" altLang="en-US" dirty="0" smtClean="0">
                          <a:latin typeface="微软雅黑" panose="020B0503020204020204" pitchFamily="34" charset="-122"/>
                          <a:ea typeface="微软雅黑" panose="020B0503020204020204" pitchFamily="34" charset="-122"/>
                        </a:rPr>
                        <a:t>，则迭代器的行为是不确定的</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3912019679"/>
      </p:ext>
    </p:extLst>
  </p:cSld>
  <p:clrMapOvr>
    <a:masterClrMapping/>
  </p:clrMapOvr>
  <p:transition spd="slow">
    <p:push dir="u"/>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Iterator</a:t>
            </a:r>
            <a:r>
              <a:rPr lang="zh-CN" altLang="en-US" dirty="0"/>
              <a:t>接口</a:t>
            </a:r>
          </a:p>
        </p:txBody>
      </p:sp>
      <p:sp>
        <p:nvSpPr>
          <p:cNvPr id="3" name="内容占位符 2"/>
          <p:cNvSpPr>
            <a:spLocks noGrp="1"/>
          </p:cNvSpPr>
          <p:nvPr>
            <p:ph idx="1"/>
          </p:nvPr>
        </p:nvSpPr>
        <p:spPr/>
        <p:txBody>
          <a:bodyPr/>
          <a:lstStyle/>
          <a:p>
            <a:r>
              <a:rPr lang="zh-CN" altLang="en-US" dirty="0" smtClean="0"/>
              <a:t>迭代器使用示例（课堂案例：</a:t>
            </a:r>
            <a:r>
              <a:rPr lang="en-US" altLang="zh-CN" dirty="0">
                <a:hlinkClick r:id="rId2" action="ppaction://hlinkfile"/>
              </a:rPr>
              <a:t>TestIterator.java</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506941" y="1715028"/>
            <a:ext cx="10229850" cy="3190875"/>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6082605" y="3788130"/>
            <a:ext cx="3714750" cy="2333625"/>
          </a:xfrm>
          <a:prstGeom prst="rect">
            <a:avLst/>
          </a:prstGeom>
          <a:blipFill>
            <a:blip r:embed="rId4"/>
            <a:stretch>
              <a:fillRect/>
            </a:stretch>
          </a:blipFill>
          <a:ln w="101600">
            <a:solidFill>
              <a:srgbClr val="339933">
                <a:alpha val="96000"/>
              </a:srgbClr>
            </a:solidFill>
          </a:ln>
        </p:spPr>
      </p:pic>
      <p:sp>
        <p:nvSpPr>
          <p:cNvPr id="6" name="右箭头 5"/>
          <p:cNvSpPr/>
          <p:nvPr/>
        </p:nvSpPr>
        <p:spPr>
          <a:xfrm rot="5400000">
            <a:off x="8817111" y="359008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655815" y="3158801"/>
            <a:ext cx="131545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6737836"/>
      </p:ext>
    </p:extLst>
  </p:cSld>
  <p:clrMapOvr>
    <a:masterClrMapping/>
  </p:clrMapOvr>
  <p:transition spd="slow">
    <p:push dir="u"/>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en-US" altLang="zh-CN" dirty="0" smtClean="0"/>
              <a:t>remove</a:t>
            </a:r>
            <a:endParaRPr lang="zh-CN" altLang="en-US" dirty="0"/>
          </a:p>
        </p:txBody>
      </p:sp>
      <p:sp>
        <p:nvSpPr>
          <p:cNvPr id="3" name="内容占位符 2"/>
          <p:cNvSpPr>
            <a:spLocks noGrp="1"/>
          </p:cNvSpPr>
          <p:nvPr>
            <p:ph idx="1"/>
          </p:nvPr>
        </p:nvSpPr>
        <p:spPr/>
        <p:txBody>
          <a:bodyPr/>
          <a:lstStyle/>
          <a:p>
            <a:r>
              <a:rPr lang="zh-CN" altLang="en-US" dirty="0" smtClean="0"/>
              <a:t>需要注意，如果针对集合构建了迭代器，在使用该迭代器完成迭代之前对原始集合元素结构进行了修改（如删除了某一个元素），那么在迭代器的后续迭代过程中将抛出异常：</a:t>
            </a:r>
            <a:endParaRPr lang="zh-CN" altLang="en-US" dirty="0"/>
          </a:p>
        </p:txBody>
      </p:sp>
      <p:pic>
        <p:nvPicPr>
          <p:cNvPr id="4" name="图片 3"/>
          <p:cNvPicPr>
            <a:picLocks noChangeAspect="1"/>
          </p:cNvPicPr>
          <p:nvPr/>
        </p:nvPicPr>
        <p:blipFill>
          <a:blip r:embed="rId2"/>
          <a:stretch>
            <a:fillRect/>
          </a:stretch>
        </p:blipFill>
        <p:spPr>
          <a:xfrm>
            <a:off x="504295" y="3014234"/>
            <a:ext cx="9896475" cy="3333750"/>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3657449" y="468255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450789" y="4718767"/>
            <a:ext cx="5031877"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构建迭代器后对原始集合结构做出了修改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圆角矩形 6"/>
          <p:cNvSpPr/>
          <p:nvPr/>
        </p:nvSpPr>
        <p:spPr>
          <a:xfrm>
            <a:off x="1246685" y="4765774"/>
            <a:ext cx="2461715" cy="229638"/>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307885" y="5005427"/>
            <a:ext cx="3142904" cy="921240"/>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4329874" y="526800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56838" y="5277470"/>
            <a:ext cx="5031877"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仍然使用这个迭代器迭代</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4"/>
          <a:srcRect r="7467" b="32554"/>
          <a:stretch/>
        </p:blipFill>
        <p:spPr>
          <a:xfrm>
            <a:off x="4956838" y="5768221"/>
            <a:ext cx="7095067" cy="931517"/>
          </a:xfrm>
          <a:prstGeom prst="rect">
            <a:avLst/>
          </a:prstGeom>
          <a:blipFill>
            <a:blip r:embed="rId3"/>
            <a:stretch>
              <a:fillRect/>
            </a:stretch>
          </a:blipFill>
          <a:ln w="101600">
            <a:solidFill>
              <a:srgbClr val="339933">
                <a:alpha val="96000"/>
              </a:srgbClr>
            </a:solidFill>
          </a:ln>
        </p:spPr>
      </p:pic>
      <p:sp>
        <p:nvSpPr>
          <p:cNvPr id="12" name="Line 21"/>
          <p:cNvSpPr>
            <a:spLocks noChangeShapeType="1"/>
          </p:cNvSpPr>
          <p:nvPr/>
        </p:nvSpPr>
        <p:spPr bwMode="auto">
          <a:xfrm>
            <a:off x="4450789" y="5713128"/>
            <a:ext cx="551510" cy="53641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13" name="圆角矩形 12"/>
          <p:cNvSpPr/>
          <p:nvPr/>
        </p:nvSpPr>
        <p:spPr>
          <a:xfrm>
            <a:off x="5002300" y="6134721"/>
            <a:ext cx="7049606" cy="262302"/>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5655055"/>
      </p:ext>
    </p:extLst>
  </p:cSld>
  <p:clrMapOvr>
    <a:masterClrMapping/>
  </p:clrMapOvr>
  <p:transition spd="slow">
    <p:push dir="u"/>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remove</a:t>
            </a:r>
            <a:endParaRPr lang="zh-CN" altLang="en-US" dirty="0"/>
          </a:p>
        </p:txBody>
      </p:sp>
      <p:sp>
        <p:nvSpPr>
          <p:cNvPr id="3" name="内容占位符 2"/>
          <p:cNvSpPr>
            <a:spLocks noGrp="1"/>
          </p:cNvSpPr>
          <p:nvPr>
            <p:ph idx="1"/>
          </p:nvPr>
        </p:nvSpPr>
        <p:spPr/>
        <p:txBody>
          <a:bodyPr/>
          <a:lstStyle/>
          <a:p>
            <a:r>
              <a:rPr lang="zh-CN" altLang="en-US" dirty="0" smtClean="0"/>
              <a:t>在这种情况下，需要使用迭代器自身提供的</a:t>
            </a:r>
            <a:r>
              <a:rPr lang="en-US" altLang="zh-CN" dirty="0" smtClean="0"/>
              <a:t>remove</a:t>
            </a:r>
            <a:r>
              <a:rPr lang="zh-CN" altLang="en-US" dirty="0" smtClean="0"/>
              <a:t>方法移出元素：</a:t>
            </a:r>
            <a:endParaRPr lang="zh-CN" altLang="en-US" dirty="0"/>
          </a:p>
        </p:txBody>
      </p:sp>
      <p:pic>
        <p:nvPicPr>
          <p:cNvPr id="12" name="图片 11"/>
          <p:cNvPicPr>
            <a:picLocks noChangeAspect="1"/>
          </p:cNvPicPr>
          <p:nvPr/>
        </p:nvPicPr>
        <p:blipFill>
          <a:blip r:embed="rId2"/>
          <a:stretch>
            <a:fillRect/>
          </a:stretch>
        </p:blipFill>
        <p:spPr>
          <a:xfrm>
            <a:off x="705431" y="1720249"/>
            <a:ext cx="7639050" cy="4676775"/>
          </a:xfrm>
          <a:prstGeom prst="rect">
            <a:avLst/>
          </a:prstGeom>
          <a:blipFill>
            <a:blip r:embed="rId3"/>
            <a:stretch>
              <a:fillRect/>
            </a:stretch>
          </a:blipFill>
          <a:ln w="101600">
            <a:solidFill>
              <a:srgbClr val="339933">
                <a:alpha val="96000"/>
              </a:srgbClr>
            </a:solidFill>
          </a:ln>
        </p:spPr>
      </p:pic>
      <p:pic>
        <p:nvPicPr>
          <p:cNvPr id="13" name="图片 12"/>
          <p:cNvPicPr>
            <a:picLocks noChangeAspect="1"/>
          </p:cNvPicPr>
          <p:nvPr/>
        </p:nvPicPr>
        <p:blipFill>
          <a:blip r:embed="rId4"/>
          <a:stretch>
            <a:fillRect/>
          </a:stretch>
        </p:blipFill>
        <p:spPr>
          <a:xfrm>
            <a:off x="7452501" y="4523421"/>
            <a:ext cx="4019550" cy="2133600"/>
          </a:xfrm>
          <a:prstGeom prst="rect">
            <a:avLst/>
          </a:prstGeom>
          <a:blipFill>
            <a:blip r:embed="rId3"/>
            <a:stretch>
              <a:fillRect/>
            </a:stretch>
          </a:blipFill>
          <a:ln w="101600">
            <a:solidFill>
              <a:srgbClr val="339933">
                <a:alpha val="96000"/>
              </a:srgbClr>
            </a:solidFill>
          </a:ln>
        </p:spPr>
      </p:pic>
      <p:sp>
        <p:nvSpPr>
          <p:cNvPr id="6" name="右箭头 5"/>
          <p:cNvSpPr/>
          <p:nvPr/>
        </p:nvSpPr>
        <p:spPr>
          <a:xfrm rot="5400000">
            <a:off x="10533365" y="423364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372069" y="3802359"/>
            <a:ext cx="131545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5129323" y="3788713"/>
            <a:ext cx="3417374" cy="1477328"/>
          </a:xfrm>
          <a:prstGeom prst="rect">
            <a:avLst/>
          </a:prstGeom>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迭代器的remove操作删除的是最近一次由next操作获取的元素，而不是当前游标所指向的</a:t>
            </a:r>
            <a:r>
              <a:rPr lang="zh-CN" altLang="en-US" b="1" dirty="0" smtClean="0">
                <a:solidFill>
                  <a:srgbClr val="C00000"/>
                </a:solidFill>
                <a:latin typeface="微软雅黑" panose="020B0503020204020204" pitchFamily="34" charset="-122"/>
                <a:ea typeface="微软雅黑" panose="020B0503020204020204" pitchFamily="34" charset="-122"/>
              </a:rPr>
              <a:t>元素，因此要删除元素，一定要在</a:t>
            </a:r>
            <a:r>
              <a:rPr lang="en-US" altLang="zh-CN" b="1" dirty="0" smtClean="0">
                <a:solidFill>
                  <a:srgbClr val="C00000"/>
                </a:solidFill>
                <a:latin typeface="微软雅黑" panose="020B0503020204020204" pitchFamily="34" charset="-122"/>
                <a:ea typeface="微软雅黑" panose="020B0503020204020204" pitchFamily="34" charset="-122"/>
              </a:rPr>
              <a:t>next()</a:t>
            </a:r>
            <a:r>
              <a:rPr lang="zh-CN" altLang="en-US" b="1" dirty="0" smtClean="0">
                <a:solidFill>
                  <a:srgbClr val="C00000"/>
                </a:solidFill>
                <a:latin typeface="微软雅黑" panose="020B0503020204020204" pitchFamily="34" charset="-122"/>
                <a:ea typeface="微软雅黑" panose="020B0503020204020204" pitchFamily="34" charset="-122"/>
              </a:rPr>
              <a:t>方法之后</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右箭头 8"/>
          <p:cNvSpPr/>
          <p:nvPr/>
        </p:nvSpPr>
        <p:spPr>
          <a:xfrm rot="10800000">
            <a:off x="4498617" y="410898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195617" y="4159240"/>
            <a:ext cx="2461715" cy="229638"/>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564654"/>
      </p:ext>
    </p:extLst>
  </p:cSld>
  <p:clrMapOvr>
    <a:masterClrMapping/>
  </p:clrMapOvr>
  <p:transition spd="slow">
    <p:push dir="u"/>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a:t>【Iterator</a:t>
            </a:r>
            <a:r>
              <a:rPr lang="zh-CN" altLang="en-US" dirty="0"/>
              <a:t>接口</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迭代器模式有什么好处？</a:t>
            </a:r>
            <a:endParaRPr lang="en-US" altLang="zh-CN" dirty="0"/>
          </a:p>
        </p:txBody>
      </p:sp>
    </p:spTree>
    <p:extLst>
      <p:ext uri="{BB962C8B-B14F-4D97-AF65-F5344CB8AC3E}">
        <p14:creationId xmlns:p14="http://schemas.microsoft.com/office/powerpoint/2010/main" val="1482044155"/>
      </p:ext>
    </p:extLst>
  </p:cSld>
  <p:clrMapOvr>
    <a:masterClrMapping/>
  </p:clrMapOvr>
  <p:transition spd="slow">
    <p:push dir="u"/>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a:t>【Iterator</a:t>
            </a:r>
            <a:r>
              <a:rPr lang="zh-CN" altLang="en-US" dirty="0"/>
              <a:t>接口</a:t>
            </a:r>
            <a:r>
              <a:rPr lang="en-US" altLang="zh-CN" dirty="0" smtClean="0"/>
              <a:t>】</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smtClean="0"/>
              <a:t>迭代</a:t>
            </a:r>
            <a:r>
              <a:rPr lang="zh-CN" altLang="en-US" dirty="0"/>
              <a:t>器</a:t>
            </a:r>
            <a:r>
              <a:rPr lang="zh-CN" altLang="en-US" dirty="0" smtClean="0"/>
              <a:t>模式简化</a:t>
            </a:r>
            <a:r>
              <a:rPr lang="zh-CN" altLang="en-US" dirty="0"/>
              <a:t>了遍历方式，对于对象集合的遍历，还是比较麻烦的，对于数组或者有序列表，我们尚可以通过游标来取得，但用户需要在对集合了解很清楚的前提下，自行遍历对象，但是对于</a:t>
            </a:r>
            <a:r>
              <a:rPr lang="en-US" altLang="zh-CN" dirty="0"/>
              <a:t>hash</a:t>
            </a:r>
            <a:r>
              <a:rPr lang="zh-CN" altLang="en-US" dirty="0"/>
              <a:t>表来说，用户遍历起来就比较麻烦了。而引入了迭代器方法后，用户用起来就简单的多</a:t>
            </a:r>
            <a:r>
              <a:rPr lang="zh-CN" altLang="en-US" dirty="0" smtClean="0"/>
              <a:t>了</a:t>
            </a:r>
            <a:endParaRPr lang="zh-CN" altLang="en-US" dirty="0"/>
          </a:p>
          <a:p>
            <a:r>
              <a:rPr lang="zh-CN" altLang="en-US" dirty="0" smtClean="0"/>
              <a:t>迭代器可以</a:t>
            </a:r>
            <a:r>
              <a:rPr lang="zh-CN" altLang="en-US" dirty="0"/>
              <a:t>提供多种遍历方式，比如说对有序列表，我们可以根据需要提供正序遍历，倒序遍历两种迭代器，用户用起来只需要得到我们实现好的迭代器，就可以方便的对集合进行遍历了</a:t>
            </a:r>
            <a:r>
              <a:rPr lang="zh-CN" altLang="en-US" dirty="0" smtClean="0"/>
              <a:t>。迭代器封装</a:t>
            </a:r>
            <a:r>
              <a:rPr lang="zh-CN" altLang="en-US" dirty="0"/>
              <a:t>性良好，用户只需要得到迭代器就可以遍历，而对于遍历算法则不用去</a:t>
            </a:r>
            <a:r>
              <a:rPr lang="zh-CN" altLang="en-US" dirty="0" smtClean="0"/>
              <a:t>关心，对于</a:t>
            </a:r>
            <a:r>
              <a:rPr lang="zh-CN" altLang="en-US" dirty="0"/>
              <a:t>比较简单的遍历（像数组或者有序列表），使用迭代器方式遍历较为繁琐，大家可能都有感觉，像</a:t>
            </a:r>
            <a:r>
              <a:rPr lang="en-US" altLang="zh-CN" dirty="0" err="1"/>
              <a:t>ArrayList</a:t>
            </a:r>
            <a:r>
              <a:rPr lang="zh-CN" altLang="en-US" dirty="0"/>
              <a:t>，我们宁可愿意使用</a:t>
            </a:r>
            <a:r>
              <a:rPr lang="en-US" altLang="zh-CN" dirty="0"/>
              <a:t>for</a:t>
            </a:r>
            <a:r>
              <a:rPr lang="zh-CN" altLang="en-US" dirty="0"/>
              <a:t>循环和</a:t>
            </a:r>
            <a:r>
              <a:rPr lang="en-US" altLang="zh-CN" dirty="0"/>
              <a:t>get</a:t>
            </a:r>
            <a:r>
              <a:rPr lang="zh-CN" altLang="en-US" dirty="0"/>
              <a:t>方法来遍历集合。</a:t>
            </a:r>
          </a:p>
          <a:p>
            <a:r>
              <a:rPr lang="zh-CN" altLang="en-US" dirty="0" smtClean="0"/>
              <a:t>迭代</a:t>
            </a:r>
            <a:r>
              <a:rPr lang="zh-CN" altLang="en-US" dirty="0"/>
              <a:t>器模式是与集合共生共死的，一般来说，我们只要实现一个集合，就需要同时提供这个集合的迭代器，就像</a:t>
            </a:r>
            <a:r>
              <a:rPr lang="en-US" altLang="zh-CN" dirty="0"/>
              <a:t>java</a:t>
            </a:r>
            <a:r>
              <a:rPr lang="zh-CN" altLang="en-US" dirty="0"/>
              <a:t>中的</a:t>
            </a:r>
            <a:r>
              <a:rPr lang="en-US" altLang="zh-CN" dirty="0"/>
              <a:t>Collection</a:t>
            </a:r>
            <a:r>
              <a:rPr lang="zh-CN" altLang="en-US" dirty="0"/>
              <a:t>，</a:t>
            </a:r>
            <a:r>
              <a:rPr lang="en-US" altLang="zh-CN" dirty="0"/>
              <a:t>List</a:t>
            </a:r>
            <a:r>
              <a:rPr lang="zh-CN" altLang="en-US" dirty="0"/>
              <a:t>、</a:t>
            </a:r>
            <a:r>
              <a:rPr lang="en-US" altLang="zh-CN" dirty="0"/>
              <a:t>Set</a:t>
            </a:r>
            <a:r>
              <a:rPr lang="zh-CN" altLang="en-US" dirty="0"/>
              <a:t>、</a:t>
            </a:r>
            <a:r>
              <a:rPr lang="en-US" altLang="zh-CN" dirty="0"/>
              <a:t>Map</a:t>
            </a:r>
            <a:r>
              <a:rPr lang="zh-CN" altLang="en-US" dirty="0"/>
              <a:t>等，这些集合都有自己的迭代器。假如我们要实现一个这样的新的容器，当然也需要引入迭代器模式，给我们的容器实现一个迭代器</a:t>
            </a:r>
            <a:r>
              <a:rPr lang="zh-CN" altLang="en-US" dirty="0" smtClean="0"/>
              <a:t>。 </a:t>
            </a:r>
            <a:r>
              <a:rPr lang="zh-CN" altLang="en-US" dirty="0"/>
              <a:t>但是，由于容器与迭代器的关系太密切了，所以大多数语言在实现容器的时候都给提供了迭代器，并且这些语言提供的容器和迭代器在绝大多数情况下就可以满足我们的需要，所以现在需要我们自己去实践迭代器模式的场景还是比较少见的，我们只需要使用语言中已有的容器和迭代器就可以了</a:t>
            </a:r>
            <a:r>
              <a:rPr lang="zh-CN" altLang="en-US" dirty="0" smtClean="0"/>
              <a:t>。 </a:t>
            </a:r>
            <a:endParaRPr lang="en-US" altLang="zh-CN" dirty="0" smtClean="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455855794"/>
      </p:ext>
    </p:extLst>
  </p:cSld>
  <p:clrMapOvr>
    <a:masterClrMapping/>
  </p:clrMapOvr>
  <p:transition spd="slow">
    <p:push dir="u"/>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6</a:t>
            </a:r>
            <a:r>
              <a:rPr lang="zh-CN" altLang="en-US" dirty="0" smtClean="0">
                <a:solidFill>
                  <a:schemeClr val="tx1">
                    <a:lumMod val="75000"/>
                    <a:lumOff val="25000"/>
                  </a:schemeClr>
                </a:solidFill>
              </a:rPr>
              <a:t>节：</a:t>
            </a:r>
            <a:r>
              <a:rPr lang="en-US" altLang="zh-CN" dirty="0">
                <a:solidFill>
                  <a:schemeClr val="tx1">
                    <a:lumMod val="75000"/>
                    <a:lumOff val="25000"/>
                  </a:schemeClr>
                </a:solidFill>
              </a:rPr>
              <a:t>Collections</a:t>
            </a:r>
            <a:r>
              <a:rPr lang="zh-CN" altLang="en-US" dirty="0">
                <a:solidFill>
                  <a:schemeClr val="tx1">
                    <a:lumMod val="75000"/>
                    <a:lumOff val="25000"/>
                  </a:schemeClr>
                </a:solidFill>
              </a:rPr>
              <a:t>工具类</a:t>
            </a:r>
            <a:endParaRPr lang="zh-CN" altLang="en-US" dirty="0"/>
          </a:p>
        </p:txBody>
      </p:sp>
      <p:sp>
        <p:nvSpPr>
          <p:cNvPr id="3" name="内容占位符 2"/>
          <p:cNvSpPr>
            <a:spLocks noGrp="1"/>
          </p:cNvSpPr>
          <p:nvPr>
            <p:ph idx="1"/>
          </p:nvPr>
        </p:nvSpPr>
        <p:spPr/>
        <p:txBody>
          <a:bodyPr/>
          <a:lstStyle/>
          <a:p>
            <a:r>
              <a:rPr lang="zh-CN" altLang="en-US" dirty="0" smtClean="0"/>
              <a:t>知识点</a:t>
            </a:r>
            <a:r>
              <a:rPr lang="en-US" altLang="zh-CN" dirty="0" smtClean="0"/>
              <a:t>1</a:t>
            </a:r>
            <a:r>
              <a:rPr lang="zh-CN" altLang="en-US" dirty="0"/>
              <a:t>：对象集合排序</a:t>
            </a:r>
          </a:p>
          <a:p>
            <a:r>
              <a:rPr lang="zh-CN" altLang="en-US" dirty="0"/>
              <a:t>知识</a:t>
            </a:r>
            <a:r>
              <a:rPr lang="zh-CN" altLang="en-US" dirty="0" smtClean="0"/>
              <a:t>点</a:t>
            </a:r>
            <a:r>
              <a:rPr lang="en-US" altLang="zh-CN" dirty="0" smtClean="0"/>
              <a:t>2</a:t>
            </a:r>
            <a:r>
              <a:rPr lang="zh-CN" altLang="en-US" dirty="0" smtClean="0"/>
              <a:t>：线程</a:t>
            </a:r>
            <a:r>
              <a:rPr lang="zh-CN" altLang="en-US" dirty="0"/>
              <a:t>安全的集合版本</a:t>
            </a:r>
          </a:p>
        </p:txBody>
      </p:sp>
    </p:spTree>
    <p:extLst>
      <p:ext uri="{BB962C8B-B14F-4D97-AF65-F5344CB8AC3E}">
        <p14:creationId xmlns:p14="http://schemas.microsoft.com/office/powerpoint/2010/main" val="4259914943"/>
      </p:ext>
    </p:extLst>
  </p:cSld>
  <p:clrMapOvr>
    <a:masterClrMapping/>
  </p:clrMapOvr>
  <p:transition spd="slow">
    <p:push dir="u"/>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：对象集合</a:t>
            </a:r>
            <a:r>
              <a:rPr lang="zh-CN" altLang="en-US" dirty="0" smtClean="0"/>
              <a:t>排序</a:t>
            </a:r>
            <a:endParaRPr lang="zh-CN" altLang="en-US" dirty="0"/>
          </a:p>
        </p:txBody>
      </p:sp>
      <p:sp>
        <p:nvSpPr>
          <p:cNvPr id="3" name="内容占位符 2"/>
          <p:cNvSpPr>
            <a:spLocks noGrp="1"/>
          </p:cNvSpPr>
          <p:nvPr>
            <p:ph idx="1"/>
          </p:nvPr>
        </p:nvSpPr>
        <p:spPr/>
        <p:txBody>
          <a:bodyPr/>
          <a:lstStyle/>
          <a:p>
            <a:r>
              <a:rPr lang="zh-CN" altLang="en-US" dirty="0" smtClean="0"/>
              <a:t>和</a:t>
            </a:r>
            <a:r>
              <a:rPr lang="en-US" altLang="zh-CN" dirty="0" err="1" smtClean="0"/>
              <a:t>Arrays.sort</a:t>
            </a:r>
            <a:r>
              <a:rPr lang="en-US" altLang="zh-CN" dirty="0" smtClean="0"/>
              <a:t>()</a:t>
            </a:r>
            <a:r>
              <a:rPr lang="zh-CN" altLang="en-US" dirty="0" smtClean="0"/>
              <a:t>方法一样，</a:t>
            </a:r>
            <a:r>
              <a:rPr lang="en-US" altLang="zh-CN" dirty="0" smtClean="0"/>
              <a:t>Collections</a:t>
            </a:r>
            <a:r>
              <a:rPr lang="zh-CN" altLang="en-US" dirty="0" smtClean="0"/>
              <a:t>类也提供了</a:t>
            </a:r>
            <a:r>
              <a:rPr lang="en-US" altLang="zh-CN" dirty="0" smtClean="0"/>
              <a:t>sort()</a:t>
            </a:r>
            <a:r>
              <a:rPr lang="zh-CN" altLang="en-US" dirty="0" smtClean="0"/>
              <a:t>方法对集合内部中的元素按照元素的自然排序方式进行排序：</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516607294"/>
              </p:ext>
            </p:extLst>
          </p:nvPr>
        </p:nvGraphicFramePr>
        <p:xfrm>
          <a:off x="367757" y="2248527"/>
          <a:ext cx="11429695" cy="1825633"/>
        </p:xfrm>
        <a:graphic>
          <a:graphicData uri="http://schemas.openxmlformats.org/drawingml/2006/table">
            <a:tbl>
              <a:tblPr firstRow="1" bandRow="1">
                <a:tableStyleId>{93296810-A885-4BE3-A3E7-6D5BEEA58F35}</a:tableStyleId>
              </a:tblPr>
              <a:tblGrid>
                <a:gridCol w="4044859"/>
                <a:gridCol w="7384836"/>
              </a:tblGrid>
              <a:tr h="545473">
                <a:tc>
                  <a:txBody>
                    <a:bodyPr/>
                    <a:lstStyle/>
                    <a:p>
                      <a:pPr algn="ctr"/>
                      <a:r>
                        <a:rPr lang="zh-CN" altLang="en-US" sz="2400" dirty="0" smtClean="0">
                          <a:latin typeface="微软雅黑" panose="020B0503020204020204" pitchFamily="34" charset="-122"/>
                          <a:ea typeface="微软雅黑" panose="020B0503020204020204" pitchFamily="34" charset="-122"/>
                        </a:rPr>
                        <a:t>方法</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功能</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fr-FR" altLang="zh-CN" dirty="0" smtClean="0">
                          <a:latin typeface="微软雅黑" panose="020B0503020204020204" pitchFamily="34" charset="-122"/>
                          <a:ea typeface="微软雅黑" panose="020B0503020204020204" pitchFamily="34" charset="-122"/>
                        </a:rPr>
                        <a:t>static &lt;T extends Comparable&lt;? super T&gt;&gt; void sort(List&lt;T&gt; list)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根据元素的自然顺序对指定列表按升序进行排序</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fr-FR" altLang="zh-CN" dirty="0" smtClean="0">
                          <a:latin typeface="微软雅黑" panose="020B0503020204020204" pitchFamily="34" charset="-122"/>
                          <a:ea typeface="微软雅黑" panose="020B0503020204020204" pitchFamily="34" charset="-122"/>
                        </a:rPr>
                        <a:t>static &lt;T&gt; void	sort(List&lt;T&gt; list, Comparator&lt;? super T&gt; c)</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根据指定比较器产生的顺序对指定列表进行排序</a:t>
                      </a:r>
                    </a:p>
                  </a:txBody>
                  <a:tcPr/>
                </a:tc>
              </a:tr>
            </a:tbl>
          </a:graphicData>
        </a:graphic>
      </p:graphicFrame>
    </p:spTree>
    <p:extLst>
      <p:ext uri="{BB962C8B-B14F-4D97-AF65-F5344CB8AC3E}">
        <p14:creationId xmlns:p14="http://schemas.microsoft.com/office/powerpoint/2010/main" val="250835166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节点插入示例：</a:t>
            </a:r>
            <a:endParaRPr lang="zh-CN" altLang="en-US" dirty="0"/>
          </a:p>
        </p:txBody>
      </p:sp>
      <p:pic>
        <p:nvPicPr>
          <p:cNvPr id="4" name="图片 3"/>
          <p:cNvPicPr>
            <a:picLocks noChangeAspect="1"/>
          </p:cNvPicPr>
          <p:nvPr/>
        </p:nvPicPr>
        <p:blipFill>
          <a:blip r:embed="rId2"/>
          <a:stretch>
            <a:fillRect/>
          </a:stretch>
        </p:blipFill>
        <p:spPr>
          <a:xfrm>
            <a:off x="474889" y="1724705"/>
            <a:ext cx="10458450" cy="33432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428300687"/>
      </p:ext>
    </p:extLst>
  </p:cSld>
  <p:clrMapOvr>
    <a:masterClrMapping/>
  </p:clrMapOvr>
  <p:transition spd="slow">
    <p:push dir="u"/>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：对象集合排序</a:t>
            </a:r>
          </a:p>
        </p:txBody>
      </p:sp>
      <p:sp>
        <p:nvSpPr>
          <p:cNvPr id="3" name="内容占位符 2"/>
          <p:cNvSpPr>
            <a:spLocks noGrp="1"/>
          </p:cNvSpPr>
          <p:nvPr>
            <p:ph idx="1"/>
          </p:nvPr>
        </p:nvSpPr>
        <p:spPr/>
        <p:txBody>
          <a:bodyPr/>
          <a:lstStyle/>
          <a:p>
            <a:r>
              <a:rPr lang="zh-CN" altLang="en-US" dirty="0" smtClean="0"/>
              <a:t>对象集合排序示例（课堂案例：</a:t>
            </a:r>
            <a:r>
              <a:rPr lang="en-US" altLang="zh-CN" dirty="0">
                <a:hlinkClick r:id="rId3" action="ppaction://hlinkfile"/>
              </a:rPr>
              <a:t>TestCollectionSort.java</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当然，我们也可以在调用</a:t>
            </a:r>
            <a:r>
              <a:rPr lang="en-US" altLang="zh-CN" dirty="0" smtClean="0"/>
              <a:t>sort</a:t>
            </a:r>
            <a:r>
              <a:rPr lang="zh-CN" altLang="en-US" dirty="0" smtClean="0"/>
              <a:t>方法时指定比较器</a:t>
            </a:r>
            <a:endParaRPr lang="zh-CN" altLang="en-US" dirty="0"/>
          </a:p>
        </p:txBody>
      </p:sp>
      <p:pic>
        <p:nvPicPr>
          <p:cNvPr id="4" name="图片 3"/>
          <p:cNvPicPr>
            <a:picLocks noChangeAspect="1"/>
          </p:cNvPicPr>
          <p:nvPr/>
        </p:nvPicPr>
        <p:blipFill>
          <a:blip r:embed="rId4"/>
          <a:stretch>
            <a:fillRect/>
          </a:stretch>
        </p:blipFill>
        <p:spPr>
          <a:xfrm>
            <a:off x="396346" y="1716617"/>
            <a:ext cx="8486775" cy="3086100"/>
          </a:xfrm>
          <a:prstGeom prst="rect">
            <a:avLst/>
          </a:prstGeom>
          <a:blipFill>
            <a:blip r:embed="rId5"/>
            <a:stretch>
              <a:fillRect/>
            </a:stretch>
          </a:blipFill>
          <a:ln w="101600">
            <a:solidFill>
              <a:srgbClr val="339933">
                <a:alpha val="96000"/>
              </a:srgbClr>
            </a:solidFill>
          </a:ln>
        </p:spPr>
      </p:pic>
      <p:pic>
        <p:nvPicPr>
          <p:cNvPr id="5" name="图片 4"/>
          <p:cNvPicPr>
            <a:picLocks noChangeAspect="1"/>
          </p:cNvPicPr>
          <p:nvPr/>
        </p:nvPicPr>
        <p:blipFill>
          <a:blip r:embed="rId6"/>
          <a:stretch>
            <a:fillRect/>
          </a:stretch>
        </p:blipFill>
        <p:spPr>
          <a:xfrm>
            <a:off x="5038725" y="2370977"/>
            <a:ext cx="6381750" cy="2505075"/>
          </a:xfrm>
          <a:prstGeom prst="rect">
            <a:avLst/>
          </a:prstGeom>
          <a:blipFill>
            <a:blip r:embed="rId5"/>
            <a:stretch>
              <a:fillRect/>
            </a:stretch>
          </a:blipFill>
          <a:ln w="101600">
            <a:solidFill>
              <a:srgbClr val="339933">
                <a:alpha val="96000"/>
              </a:srgbClr>
            </a:solidFill>
          </a:ln>
        </p:spPr>
      </p:pic>
      <p:pic>
        <p:nvPicPr>
          <p:cNvPr id="6" name="图片 5"/>
          <p:cNvPicPr>
            <a:picLocks noChangeAspect="1"/>
          </p:cNvPicPr>
          <p:nvPr/>
        </p:nvPicPr>
        <p:blipFill>
          <a:blip r:embed="rId7"/>
          <a:stretch>
            <a:fillRect/>
          </a:stretch>
        </p:blipFill>
        <p:spPr>
          <a:xfrm>
            <a:off x="8147869" y="4621999"/>
            <a:ext cx="3800475" cy="1809750"/>
          </a:xfrm>
          <a:prstGeom prst="rect">
            <a:avLst/>
          </a:prstGeom>
          <a:blipFill>
            <a:blip r:embed="rId5"/>
            <a:stretch>
              <a:fillRect/>
            </a:stretch>
          </a:blipFill>
          <a:ln w="101600">
            <a:solidFill>
              <a:srgbClr val="339933">
                <a:alpha val="96000"/>
              </a:srgbClr>
            </a:solidFill>
          </a:ln>
        </p:spPr>
      </p:pic>
      <p:sp>
        <p:nvSpPr>
          <p:cNvPr id="7" name="右箭头 6"/>
          <p:cNvSpPr/>
          <p:nvPr/>
        </p:nvSpPr>
        <p:spPr>
          <a:xfrm rot="5400000">
            <a:off x="9909936" y="439083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48640" y="3959551"/>
            <a:ext cx="1315453"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6909418" y="1672314"/>
            <a:ext cx="3417374"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实现自然排序比较器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4086542" y="256646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840017" y="1716616"/>
            <a:ext cx="4493050" cy="264371"/>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0800000">
            <a:off x="6243134" y="162104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677992" y="2408608"/>
            <a:ext cx="3640008" cy="639392"/>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19808" y="2475391"/>
            <a:ext cx="943837" cy="646331"/>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排序比较规则</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115657" y="3722769"/>
            <a:ext cx="4493050" cy="264371"/>
          </a:xfrm>
          <a:prstGeom prst="roundRect">
            <a:avLst>
              <a:gd name="adj" fmla="val 4839"/>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4445178" y="365964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820334" y="3664417"/>
            <a:ext cx="943837" cy="369332"/>
          </a:xfrm>
          <a:prstGeom prst="rect">
            <a:avLst/>
          </a:prstGeom>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排序</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8738843"/>
      </p:ext>
    </p:extLst>
  </p:cSld>
  <p:clrMapOvr>
    <a:masterClrMapping/>
  </p:clrMapOvr>
  <p:transition spd="slow">
    <p:push dir="u"/>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：线程安全的集合</a:t>
            </a:r>
            <a:r>
              <a:rPr lang="zh-CN" altLang="en-US" dirty="0" smtClean="0"/>
              <a:t>版本</a:t>
            </a:r>
            <a:endParaRPr lang="zh-CN" altLang="en-US" dirty="0"/>
          </a:p>
        </p:txBody>
      </p:sp>
      <p:sp>
        <p:nvSpPr>
          <p:cNvPr id="3" name="内容占位符 2"/>
          <p:cNvSpPr>
            <a:spLocks noGrp="1"/>
          </p:cNvSpPr>
          <p:nvPr>
            <p:ph idx="1"/>
          </p:nvPr>
        </p:nvSpPr>
        <p:spPr/>
        <p:txBody>
          <a:bodyPr/>
          <a:lstStyle/>
          <a:p>
            <a:r>
              <a:rPr lang="zh-CN" altLang="en-US" dirty="0" smtClean="0"/>
              <a:t>集合框架中的新工具大多是非同步的，如果在并发环境中直接访问可能会导致各种问题，而</a:t>
            </a:r>
            <a:r>
              <a:rPr lang="en-US" altLang="zh-CN" dirty="0" smtClean="0"/>
              <a:t>Vector</a:t>
            </a:r>
            <a:r>
              <a:rPr lang="zh-CN" altLang="en-US" dirty="0" smtClean="0"/>
              <a:t>、</a:t>
            </a:r>
            <a:r>
              <a:rPr lang="en-US" altLang="zh-CN" dirty="0" err="1" smtClean="0"/>
              <a:t>Hashtable</a:t>
            </a:r>
            <a:r>
              <a:rPr lang="zh-CN" altLang="en-US" dirty="0" smtClean="0"/>
              <a:t>等老旧工具还继续保留的主要原因是维持向下兼容，因此我们希望能够获取新的集合工具的线程安全版本，而</a:t>
            </a:r>
            <a:r>
              <a:rPr lang="en-US" altLang="zh-CN" dirty="0" smtClean="0"/>
              <a:t>Collections</a:t>
            </a:r>
            <a:r>
              <a:rPr lang="zh-CN" altLang="en-US" dirty="0" smtClean="0"/>
              <a:t>工具类则为我们提供了这方面的支持</a:t>
            </a:r>
            <a:endParaRPr lang="zh-CN" altLang="en-US" dirty="0"/>
          </a:p>
        </p:txBody>
      </p:sp>
    </p:spTree>
    <p:extLst>
      <p:ext uri="{BB962C8B-B14F-4D97-AF65-F5344CB8AC3E}">
        <p14:creationId xmlns:p14="http://schemas.microsoft.com/office/powerpoint/2010/main" val="1563473005"/>
      </p:ext>
    </p:extLst>
  </p:cSld>
  <p:clrMapOvr>
    <a:masterClrMapping/>
  </p:clrMapOvr>
  <p:transition spd="slow">
    <p:push dir="u"/>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：线程安全的集合版本</a:t>
            </a:r>
          </a:p>
        </p:txBody>
      </p:sp>
      <p:sp>
        <p:nvSpPr>
          <p:cNvPr id="3" name="内容占位符 2"/>
          <p:cNvSpPr>
            <a:spLocks noGrp="1"/>
          </p:cNvSpPr>
          <p:nvPr>
            <p:ph idx="1"/>
          </p:nvPr>
        </p:nvSpPr>
        <p:spPr/>
        <p:txBody>
          <a:bodyPr/>
          <a:lstStyle/>
          <a:p>
            <a:r>
              <a:rPr lang="en-US" altLang="zh-CN" dirty="0" smtClean="0"/>
              <a:t>Collections</a:t>
            </a:r>
            <a:r>
              <a:rPr lang="zh-CN" altLang="en-US" dirty="0" smtClean="0"/>
              <a:t>获取线程安全集合的重要方法：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59130594"/>
              </p:ext>
            </p:extLst>
          </p:nvPr>
        </p:nvGraphicFramePr>
        <p:xfrm>
          <a:off x="245566" y="1591515"/>
          <a:ext cx="11733074" cy="3847473"/>
        </p:xfrm>
        <a:graphic>
          <a:graphicData uri="http://schemas.openxmlformats.org/drawingml/2006/table">
            <a:tbl>
              <a:tblPr firstRow="1" bandRow="1">
                <a:tableStyleId>{93296810-A885-4BE3-A3E7-6D5BEEA58F35}</a:tableStyleId>
              </a:tblPr>
              <a:tblGrid>
                <a:gridCol w="5850434"/>
                <a:gridCol w="5882640"/>
              </a:tblGrid>
              <a:tr h="545473">
                <a:tc>
                  <a:txBody>
                    <a:bodyPr/>
                    <a:lstStyle/>
                    <a:p>
                      <a:pPr algn="ctr"/>
                      <a:r>
                        <a:rPr lang="zh-CN" altLang="en-US" sz="2400" dirty="0" smtClean="0">
                          <a:latin typeface="微软雅黑" panose="020B0503020204020204" pitchFamily="34" charset="-122"/>
                          <a:ea typeface="微软雅黑" panose="020B0503020204020204" pitchFamily="34" charset="-122"/>
                        </a:rPr>
                        <a:t>方法</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功能</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fr-FR" altLang="zh-CN" dirty="0" smtClean="0">
                          <a:latin typeface="微软雅黑" panose="020B0503020204020204" pitchFamily="34" charset="-122"/>
                          <a:ea typeface="微软雅黑" panose="020B0503020204020204" pitchFamily="34" charset="-122"/>
                        </a:rPr>
                        <a:t>static &lt;T&gt; Collection&lt;T&gt; synchronizedCollection(Collection&lt;T&gt; c)</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返回指定 </a:t>
                      </a:r>
                      <a:r>
                        <a:rPr lang="en-US" altLang="zh-CN" dirty="0" smtClean="0">
                          <a:latin typeface="微软雅黑" panose="020B0503020204020204" pitchFamily="34" charset="-122"/>
                          <a:ea typeface="微软雅黑" panose="020B0503020204020204" pitchFamily="34" charset="-122"/>
                        </a:rPr>
                        <a:t>collection </a:t>
                      </a:r>
                      <a:r>
                        <a:rPr lang="zh-CN" altLang="en-US" dirty="0" smtClean="0">
                          <a:latin typeface="微软雅黑" panose="020B0503020204020204" pitchFamily="34" charset="-122"/>
                          <a:ea typeface="微软雅黑" panose="020B0503020204020204" pitchFamily="34" charset="-122"/>
                        </a:rPr>
                        <a:t>支持的同步（线程安全的）</a:t>
                      </a:r>
                      <a:r>
                        <a:rPr lang="en-US" altLang="zh-CN" dirty="0" smtClean="0">
                          <a:latin typeface="微软雅黑" panose="020B0503020204020204" pitchFamily="34" charset="-122"/>
                          <a:ea typeface="微软雅黑" panose="020B0503020204020204" pitchFamily="34" charset="-122"/>
                        </a:rPr>
                        <a:t>collection</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fr-FR" altLang="zh-CN" dirty="0" smtClean="0">
                          <a:latin typeface="微软雅黑" panose="020B0503020204020204" pitchFamily="34" charset="-122"/>
                          <a:ea typeface="微软雅黑" panose="020B0503020204020204" pitchFamily="34" charset="-122"/>
                        </a:rPr>
                        <a:t>static &lt;T&gt; List&lt;T&gt; synchronizedList(List&lt;T&gt; list)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返回指定列表支持的同步（线程安全的）列表 </a:t>
                      </a: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static &lt;K,V&gt; Map&lt;K,V&gt; </a:t>
                      </a:r>
                      <a:r>
                        <a:rPr lang="en-US" altLang="zh-CN" dirty="0" err="1" smtClean="0">
                          <a:latin typeface="微软雅黑" panose="020B0503020204020204" pitchFamily="34" charset="-122"/>
                          <a:ea typeface="微软雅黑" panose="020B0503020204020204" pitchFamily="34" charset="-122"/>
                        </a:rPr>
                        <a:t>synchronizedMap</a:t>
                      </a:r>
                      <a:r>
                        <a:rPr lang="en-US" altLang="zh-CN" dirty="0" smtClean="0">
                          <a:latin typeface="微软雅黑" panose="020B0503020204020204" pitchFamily="34" charset="-122"/>
                          <a:ea typeface="微软雅黑" panose="020B0503020204020204" pitchFamily="34" charset="-122"/>
                        </a:rPr>
                        <a:t>(Map&lt;K,V&gt; m)</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返回由指定映射支持的同步（线程安全的）映射</a:t>
                      </a: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static &lt;T&gt; Set&lt;T&gt; </a:t>
                      </a:r>
                      <a:r>
                        <a:rPr lang="en-US" altLang="zh-CN" dirty="0" err="1" smtClean="0">
                          <a:latin typeface="微软雅黑" panose="020B0503020204020204" pitchFamily="34" charset="-122"/>
                          <a:ea typeface="微软雅黑" panose="020B0503020204020204" pitchFamily="34" charset="-122"/>
                        </a:rPr>
                        <a:t>synchronizedSet</a:t>
                      </a:r>
                      <a:r>
                        <a:rPr lang="en-US" altLang="zh-CN" dirty="0" smtClean="0">
                          <a:latin typeface="微软雅黑" panose="020B0503020204020204" pitchFamily="34" charset="-122"/>
                          <a:ea typeface="微软雅黑" panose="020B0503020204020204" pitchFamily="34" charset="-122"/>
                        </a:rPr>
                        <a:t>(Set&lt;T&gt; s) </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返回指定</a:t>
                      </a:r>
                      <a:r>
                        <a:rPr lang="en-US" altLang="zh-CN" dirty="0" smtClean="0">
                          <a:latin typeface="微软雅黑" panose="020B0503020204020204" pitchFamily="34" charset="-122"/>
                          <a:ea typeface="微软雅黑" panose="020B0503020204020204" pitchFamily="34" charset="-122"/>
                        </a:rPr>
                        <a:t>set</a:t>
                      </a:r>
                      <a:r>
                        <a:rPr lang="zh-CN" altLang="en-US" dirty="0" smtClean="0">
                          <a:latin typeface="微软雅黑" panose="020B0503020204020204" pitchFamily="34" charset="-122"/>
                          <a:ea typeface="微软雅黑" panose="020B0503020204020204" pitchFamily="34" charset="-122"/>
                        </a:rPr>
                        <a:t>支持的同步（线程安全的）</a:t>
                      </a:r>
                      <a:r>
                        <a:rPr lang="en-US" altLang="zh-CN" dirty="0" smtClean="0">
                          <a:latin typeface="微软雅黑" panose="020B0503020204020204" pitchFamily="34" charset="-122"/>
                          <a:ea typeface="微软雅黑" panose="020B0503020204020204" pitchFamily="34" charset="-122"/>
                        </a:rPr>
                        <a:t>set</a:t>
                      </a:r>
                      <a:endParaRPr lang="zh-CN" altLang="en-US" dirty="0" smtClean="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static &lt;K,V&gt; </a:t>
                      </a:r>
                      <a:r>
                        <a:rPr lang="en-US" altLang="zh-CN" dirty="0" err="1" smtClean="0">
                          <a:latin typeface="微软雅黑" panose="020B0503020204020204" pitchFamily="34" charset="-122"/>
                          <a:ea typeface="微软雅黑" panose="020B0503020204020204" pitchFamily="34" charset="-122"/>
                        </a:rPr>
                        <a:t>SortedMap</a:t>
                      </a:r>
                      <a:r>
                        <a:rPr lang="en-US" altLang="zh-CN" dirty="0" smtClean="0">
                          <a:latin typeface="微软雅黑" panose="020B0503020204020204" pitchFamily="34" charset="-122"/>
                          <a:ea typeface="微软雅黑" panose="020B0503020204020204" pitchFamily="34" charset="-122"/>
                        </a:rPr>
                        <a:t>&lt;K,V&gt; </a:t>
                      </a:r>
                      <a:r>
                        <a:rPr lang="en-US" altLang="zh-CN" dirty="0" err="1" smtClean="0">
                          <a:latin typeface="微软雅黑" panose="020B0503020204020204" pitchFamily="34" charset="-122"/>
                          <a:ea typeface="微软雅黑" panose="020B0503020204020204" pitchFamily="34" charset="-122"/>
                        </a:rPr>
                        <a:t>synchronizedSortedMap</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SortedMap</a:t>
                      </a:r>
                      <a:r>
                        <a:rPr lang="en-US" altLang="zh-CN" dirty="0" smtClean="0">
                          <a:latin typeface="微软雅黑" panose="020B0503020204020204" pitchFamily="34" charset="-122"/>
                          <a:ea typeface="微软雅黑" panose="020B0503020204020204" pitchFamily="34" charset="-122"/>
                        </a:rPr>
                        <a:t>&lt;K,V&gt; m) </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返回指定有序映射支持的同步（线程安全的）有序映射</a:t>
                      </a: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static &lt;T&gt; </a:t>
                      </a:r>
                      <a:r>
                        <a:rPr lang="en-US" altLang="zh-CN" dirty="0" err="1" smtClean="0">
                          <a:latin typeface="微软雅黑" panose="020B0503020204020204" pitchFamily="34" charset="-122"/>
                          <a:ea typeface="微软雅黑" panose="020B0503020204020204" pitchFamily="34" charset="-122"/>
                        </a:rPr>
                        <a:t>SortedSet</a:t>
                      </a:r>
                      <a:r>
                        <a:rPr lang="en-US" altLang="zh-CN" dirty="0" smtClean="0">
                          <a:latin typeface="微软雅黑" panose="020B0503020204020204" pitchFamily="34" charset="-122"/>
                          <a:ea typeface="微软雅黑" panose="020B0503020204020204" pitchFamily="34" charset="-122"/>
                        </a:rPr>
                        <a:t>&lt;T&gt; </a:t>
                      </a:r>
                      <a:r>
                        <a:rPr lang="en-US" altLang="zh-CN" dirty="0" err="1" smtClean="0">
                          <a:latin typeface="微软雅黑" panose="020B0503020204020204" pitchFamily="34" charset="-122"/>
                          <a:ea typeface="微软雅黑" panose="020B0503020204020204" pitchFamily="34" charset="-122"/>
                        </a:rPr>
                        <a:t>synchronizedSortedSet</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SortedSet</a:t>
                      </a:r>
                      <a:r>
                        <a:rPr lang="en-US" altLang="zh-CN" dirty="0" smtClean="0">
                          <a:latin typeface="微软雅黑" panose="020B0503020204020204" pitchFamily="34" charset="-122"/>
                          <a:ea typeface="微软雅黑" panose="020B0503020204020204" pitchFamily="34" charset="-122"/>
                        </a:rPr>
                        <a:t>&lt;T&gt; s)</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返回指定有序</a:t>
                      </a:r>
                      <a:r>
                        <a:rPr lang="en-US" altLang="zh-CN" dirty="0" smtClean="0">
                          <a:latin typeface="微软雅黑" panose="020B0503020204020204" pitchFamily="34" charset="-122"/>
                          <a:ea typeface="微软雅黑" panose="020B0503020204020204" pitchFamily="34" charset="-122"/>
                        </a:rPr>
                        <a:t>set</a:t>
                      </a:r>
                      <a:r>
                        <a:rPr lang="zh-CN" altLang="en-US" dirty="0" smtClean="0">
                          <a:latin typeface="微软雅黑" panose="020B0503020204020204" pitchFamily="34" charset="-122"/>
                          <a:ea typeface="微软雅黑" panose="020B0503020204020204" pitchFamily="34" charset="-122"/>
                        </a:rPr>
                        <a:t>支持的同步（线程安全的）有序</a:t>
                      </a:r>
                      <a:r>
                        <a:rPr lang="en-US" altLang="zh-CN" dirty="0" smtClean="0">
                          <a:latin typeface="微软雅黑" panose="020B0503020204020204" pitchFamily="34" charset="-122"/>
                          <a:ea typeface="微软雅黑" panose="020B0503020204020204" pitchFamily="34" charset="-122"/>
                        </a:rPr>
                        <a:t>set</a:t>
                      </a:r>
                      <a:endParaRPr lang="zh-CN" altLang="en-US" dirty="0" smtClean="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3853858175"/>
      </p:ext>
    </p:extLst>
  </p:cSld>
  <p:clrMapOvr>
    <a:masterClrMapping/>
  </p:clrMapOvr>
  <p:transition spd="slow">
    <p:push dir="u"/>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en-US" altLang="zh-CN" dirty="0">
                <a:solidFill>
                  <a:schemeClr val="tx1">
                    <a:lumMod val="75000"/>
                    <a:lumOff val="25000"/>
                  </a:schemeClr>
                </a:solidFill>
              </a:rPr>
              <a:t>Collections</a:t>
            </a:r>
            <a:r>
              <a:rPr lang="zh-CN" altLang="en-US" dirty="0">
                <a:solidFill>
                  <a:schemeClr val="tx1">
                    <a:lumMod val="75000"/>
                    <a:lumOff val="25000"/>
                  </a:schemeClr>
                </a:solidFill>
              </a:rPr>
              <a:t>工具类</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Collection</a:t>
            </a:r>
            <a:r>
              <a:rPr lang="zh-CN" altLang="en-US" dirty="0" smtClean="0"/>
              <a:t>和</a:t>
            </a:r>
            <a:r>
              <a:rPr lang="en-US" altLang="zh-CN" dirty="0" smtClean="0"/>
              <a:t>Collections</a:t>
            </a:r>
            <a:r>
              <a:rPr lang="zh-CN" altLang="en-US" dirty="0" smtClean="0"/>
              <a:t>有什么区别，</a:t>
            </a:r>
            <a:r>
              <a:rPr lang="en-US" altLang="zh-CN" dirty="0" smtClean="0"/>
              <a:t>Array</a:t>
            </a:r>
            <a:r>
              <a:rPr lang="zh-CN" altLang="en-US" dirty="0" smtClean="0"/>
              <a:t>和</a:t>
            </a:r>
            <a:r>
              <a:rPr lang="en-US" altLang="zh-CN" dirty="0" smtClean="0"/>
              <a:t>Arrays</a:t>
            </a:r>
            <a:r>
              <a:rPr lang="zh-CN" altLang="en-US" dirty="0" smtClean="0"/>
              <a:t>有什么区别？</a:t>
            </a:r>
            <a:endParaRPr lang="en-US" altLang="zh-CN" dirty="0"/>
          </a:p>
        </p:txBody>
      </p:sp>
    </p:spTree>
    <p:extLst>
      <p:ext uri="{BB962C8B-B14F-4D97-AF65-F5344CB8AC3E}">
        <p14:creationId xmlns:p14="http://schemas.microsoft.com/office/powerpoint/2010/main" val="3336002920"/>
      </p:ext>
    </p:extLst>
  </p:cSld>
  <p:clrMapOvr>
    <a:masterClrMapping/>
  </p:clrMapOvr>
  <p:transition spd="slow">
    <p:push dir="u"/>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en-US" altLang="zh-CN" dirty="0">
                <a:solidFill>
                  <a:schemeClr val="tx1">
                    <a:lumMod val="75000"/>
                    <a:lumOff val="25000"/>
                  </a:schemeClr>
                </a:solidFill>
              </a:rPr>
              <a:t>Collections</a:t>
            </a:r>
            <a:r>
              <a:rPr lang="zh-CN" altLang="en-US" dirty="0">
                <a:solidFill>
                  <a:schemeClr val="tx1">
                    <a:lumMod val="75000"/>
                    <a:lumOff val="25000"/>
                  </a:schemeClr>
                </a:solidFill>
              </a:rPr>
              <a:t>工具类</a:t>
            </a:r>
            <a:r>
              <a:rPr lang="en-US" altLang="zh-CN" dirty="0" smtClean="0"/>
              <a: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err="1"/>
              <a:t>java.util.Collection</a:t>
            </a:r>
            <a:r>
              <a:rPr lang="en-US" altLang="zh-CN" dirty="0"/>
              <a:t> </a:t>
            </a:r>
            <a:r>
              <a:rPr lang="zh-CN" altLang="en-US" dirty="0"/>
              <a:t>是一个集合接口。它提供了对集合对象进行基本操作的通用接口方法。</a:t>
            </a:r>
            <a:r>
              <a:rPr lang="en-US" altLang="zh-CN" dirty="0"/>
              <a:t>Collection</a:t>
            </a:r>
            <a:r>
              <a:rPr lang="zh-CN" altLang="en-US" dirty="0"/>
              <a:t>接口在</a:t>
            </a:r>
            <a:r>
              <a:rPr lang="en-US" altLang="zh-CN" dirty="0"/>
              <a:t>Java </a:t>
            </a:r>
            <a:r>
              <a:rPr lang="zh-CN" altLang="en-US" dirty="0"/>
              <a:t>类库中有很多具体的</a:t>
            </a:r>
            <a:r>
              <a:rPr lang="zh-CN" altLang="en-US" dirty="0" smtClean="0"/>
              <a:t>实现</a:t>
            </a:r>
            <a:r>
              <a:rPr lang="en-US" altLang="zh-CN" dirty="0" smtClean="0"/>
              <a:t>Collection</a:t>
            </a:r>
            <a:r>
              <a:rPr lang="zh-CN" altLang="en-US" dirty="0"/>
              <a:t>接口的意义是为各种具体的集合提供了最大化的统一操作方式。</a:t>
            </a:r>
            <a:r>
              <a:rPr lang="en-US" altLang="zh-CN" dirty="0"/>
              <a:t>Collections</a:t>
            </a:r>
            <a:r>
              <a:rPr lang="zh-CN" altLang="en-US" dirty="0"/>
              <a:t>是针对集合类的一个帮助类，他提供一系列静态方法实现对各种集合的搜索、排序、线程安全化等</a:t>
            </a:r>
            <a:r>
              <a:rPr lang="zh-CN" altLang="en-US" dirty="0" smtClean="0"/>
              <a:t>操作</a:t>
            </a:r>
            <a:endParaRPr lang="zh-CN" altLang="en-US" dirty="0"/>
          </a:p>
          <a:p>
            <a:r>
              <a:rPr lang="en-US" altLang="zh-CN" dirty="0"/>
              <a:t>Array</a:t>
            </a:r>
            <a:r>
              <a:rPr lang="zh-CN" altLang="en-US" dirty="0"/>
              <a:t>类提供了动态创建和访问 </a:t>
            </a:r>
            <a:r>
              <a:rPr lang="en-US" altLang="zh-CN" dirty="0"/>
              <a:t>Java </a:t>
            </a:r>
            <a:r>
              <a:rPr lang="zh-CN" altLang="en-US" dirty="0"/>
              <a:t>数组的</a:t>
            </a:r>
            <a:r>
              <a:rPr lang="zh-CN" altLang="en-US" dirty="0" smtClean="0"/>
              <a:t>方法</a:t>
            </a:r>
            <a:endParaRPr lang="zh-CN" altLang="en-US" dirty="0"/>
          </a:p>
          <a:p>
            <a:r>
              <a:rPr lang="en-US" altLang="zh-CN" dirty="0"/>
              <a:t>Arrays</a:t>
            </a:r>
            <a:r>
              <a:rPr lang="zh-CN" altLang="en-US" dirty="0"/>
              <a:t>包含用来操作数组（比如排序和搜索）的各种方法。此类还包含一个允许将数组作为列表来查看的静态</a:t>
            </a:r>
            <a:r>
              <a:rPr lang="zh-CN" altLang="en-US" dirty="0" smtClean="0"/>
              <a:t>工厂</a:t>
            </a:r>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614615242"/>
      </p:ext>
    </p:extLst>
  </p:cSld>
  <p:clrMapOvr>
    <a:masterClrMapping/>
  </p:clrMapOvr>
  <p:transition spd="slow">
    <p:push dir="u"/>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本章作业</a:t>
            </a:r>
            <a:endParaRPr lang="zh-CN" altLang="en-US" dirty="0"/>
          </a:p>
        </p:txBody>
      </p:sp>
      <p:sp>
        <p:nvSpPr>
          <p:cNvPr id="3" name="内容占位符 2"/>
          <p:cNvSpPr>
            <a:spLocks noGrp="1"/>
          </p:cNvSpPr>
          <p:nvPr>
            <p:ph idx="1"/>
          </p:nvPr>
        </p:nvSpPr>
        <p:spPr/>
        <p:txBody>
          <a:bodyPr>
            <a:normAutofit/>
          </a:bodyPr>
          <a:lstStyle/>
          <a:p>
            <a:r>
              <a:rPr lang="en-US" altLang="zh-CN" dirty="0" smtClean="0"/>
              <a:t>1</a:t>
            </a:r>
            <a:r>
              <a:rPr lang="zh-CN" altLang="en-US" dirty="0" smtClean="0"/>
              <a:t>、</a:t>
            </a:r>
            <a:r>
              <a:rPr lang="en-US" altLang="zh-CN" dirty="0"/>
              <a:t>54</a:t>
            </a:r>
            <a:r>
              <a:rPr lang="zh-CN" altLang="en-US" dirty="0" smtClean="0"/>
              <a:t>张扑克牌</a:t>
            </a:r>
            <a:r>
              <a:rPr lang="zh-CN" altLang="en-US" dirty="0"/>
              <a:t>去掉大小王</a:t>
            </a:r>
            <a:r>
              <a:rPr lang="en-US" altLang="zh-CN" dirty="0"/>
              <a:t>2</a:t>
            </a:r>
            <a:r>
              <a:rPr lang="zh-CN" altLang="en-US" dirty="0"/>
              <a:t>张牌，剩余</a:t>
            </a:r>
            <a:r>
              <a:rPr lang="en-US" altLang="zh-CN" dirty="0"/>
              <a:t>52</a:t>
            </a:r>
            <a:r>
              <a:rPr lang="zh-CN" altLang="en-US" dirty="0"/>
              <a:t>张。任意发</a:t>
            </a:r>
            <a:r>
              <a:rPr lang="en-US" altLang="zh-CN" dirty="0"/>
              <a:t>1</a:t>
            </a:r>
            <a:r>
              <a:rPr lang="zh-CN" altLang="en-US" dirty="0"/>
              <a:t>－</a:t>
            </a:r>
            <a:r>
              <a:rPr lang="en-US" altLang="zh-CN" dirty="0"/>
              <a:t>K</a:t>
            </a:r>
            <a:r>
              <a:rPr lang="zh-CN" altLang="en-US" dirty="0"/>
              <a:t>之间的</a:t>
            </a:r>
            <a:r>
              <a:rPr lang="en-US" altLang="zh-CN" dirty="0"/>
              <a:t>4</a:t>
            </a:r>
            <a:r>
              <a:rPr lang="zh-CN" altLang="en-US" dirty="0"/>
              <a:t>个张牌</a:t>
            </a:r>
            <a:r>
              <a:rPr lang="en-US" altLang="zh-CN" dirty="0"/>
              <a:t>(</a:t>
            </a:r>
            <a:r>
              <a:rPr lang="zh-CN" altLang="en-US" dirty="0"/>
              <a:t>也就是有</a:t>
            </a:r>
            <a:r>
              <a:rPr lang="en-US" altLang="zh-CN" dirty="0"/>
              <a:t>1-13</a:t>
            </a:r>
            <a:r>
              <a:rPr lang="zh-CN" altLang="en-US" dirty="0"/>
              <a:t>的四个数字</a:t>
            </a:r>
            <a:r>
              <a:rPr lang="en-US" altLang="zh-CN" dirty="0"/>
              <a:t>)</a:t>
            </a:r>
            <a:r>
              <a:rPr lang="zh-CN" altLang="en-US" dirty="0"/>
              <a:t>，用＋－＊／（）连结成算式，使得式子的计算结果为</a:t>
            </a:r>
            <a:r>
              <a:rPr lang="en-US" altLang="zh-CN" dirty="0" smtClean="0"/>
              <a:t>24</a:t>
            </a:r>
          </a:p>
          <a:p>
            <a:r>
              <a:rPr lang="en-US" altLang="zh-CN" dirty="0" smtClean="0"/>
              <a:t>2</a:t>
            </a:r>
            <a:r>
              <a:rPr lang="zh-CN" altLang="en-US" dirty="0"/>
              <a:t>、读取文本文件中的用户列表数据，保存为</a:t>
            </a:r>
            <a:r>
              <a:rPr lang="en-US" altLang="zh-CN" dirty="0"/>
              <a:t>Java</a:t>
            </a:r>
            <a:r>
              <a:rPr lang="zh-CN" altLang="en-US" dirty="0"/>
              <a:t>中的集合元素，根据用户的年龄排序后依次</a:t>
            </a:r>
            <a:r>
              <a:rPr lang="zh-CN" altLang="en-US" dirty="0" smtClean="0"/>
              <a:t>输出</a:t>
            </a:r>
            <a:endParaRPr lang="en-US" altLang="zh-CN" smtClean="0"/>
          </a:p>
          <a:p>
            <a:pPr marL="0" indent="0">
              <a:buNone/>
            </a:pPr>
            <a:endParaRPr lang="zh-CN" altLang="en-US" dirty="0"/>
          </a:p>
        </p:txBody>
      </p:sp>
    </p:spTree>
    <p:extLst>
      <p:ext uri="{BB962C8B-B14F-4D97-AF65-F5344CB8AC3E}">
        <p14:creationId xmlns:p14="http://schemas.microsoft.com/office/powerpoint/2010/main" val="1503585679"/>
      </p:ext>
    </p:extLst>
  </p:cSld>
  <p:clrMapOvr>
    <a:masterClrMapping/>
  </p:clrMapOvr>
  <p:transition spd="slow">
    <p:push dir="u"/>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normAutofit lnSpcReduction="10000"/>
          </a:bodyPr>
          <a:lstStyle/>
          <a:p>
            <a:r>
              <a:rPr lang="zh-CN" altLang="en-US" dirty="0" smtClean="0"/>
              <a:t>对于线性表而言，如果给它规定一些特殊的访问规则，那么就能实现一些特殊的功能要求，例如</a:t>
            </a:r>
            <a:r>
              <a:rPr lang="en-US" altLang="zh-CN" dirty="0" smtClean="0"/>
              <a:t>FILO</a:t>
            </a:r>
            <a:r>
              <a:rPr lang="zh-CN" altLang="en-US" dirty="0" smtClean="0"/>
              <a:t>的栈和</a:t>
            </a:r>
            <a:r>
              <a:rPr lang="en-US" altLang="zh-CN" dirty="0" smtClean="0"/>
              <a:t>FIFO</a:t>
            </a:r>
            <a:r>
              <a:rPr lang="zh-CN" altLang="en-US" dirty="0" smtClean="0"/>
              <a:t>的队列</a:t>
            </a:r>
            <a:endParaRPr lang="en-US" altLang="zh-CN" dirty="0" smtClean="0"/>
          </a:p>
          <a:p>
            <a:r>
              <a:rPr lang="zh-CN" altLang="en-US" b="1" dirty="0">
                <a:solidFill>
                  <a:srgbClr val="AE0B0B"/>
                </a:solidFill>
              </a:rPr>
              <a:t>栈</a:t>
            </a:r>
            <a:r>
              <a:rPr lang="zh-CN" altLang="en-US" dirty="0"/>
              <a:t>只允许访问一个数据项：即最后插入的数据项。移除这个数据项后才能访问倒数第二个插入的数据项，</a:t>
            </a:r>
            <a:r>
              <a:rPr lang="zh-CN" altLang="en-US" dirty="0" smtClean="0"/>
              <a:t>依此类推</a:t>
            </a:r>
            <a:endParaRPr lang="en-US" altLang="zh-CN" dirty="0" smtClean="0"/>
          </a:p>
          <a:p>
            <a:r>
              <a:rPr lang="zh-CN" altLang="en-US" dirty="0"/>
              <a:t>栈提供了一种“</a:t>
            </a:r>
            <a:r>
              <a:rPr lang="zh-CN" altLang="en-US" b="1" dirty="0">
                <a:solidFill>
                  <a:srgbClr val="AE0B0B"/>
                </a:solidFill>
              </a:rPr>
              <a:t>后入先出</a:t>
            </a:r>
            <a:r>
              <a:rPr lang="zh-CN" altLang="en-US" dirty="0"/>
              <a:t>”的一种数据结构</a:t>
            </a:r>
            <a:endParaRPr lang="en-US" altLang="zh-CN" dirty="0"/>
          </a:p>
          <a:p>
            <a:r>
              <a:rPr kumimoji="1" lang="zh-CN" altLang="en-US" dirty="0"/>
              <a:t>栈</a:t>
            </a:r>
            <a:r>
              <a:rPr kumimoji="1" lang="zh-CN" altLang="en-US" dirty="0" smtClean="0"/>
              <a:t>是一个线性表</a:t>
            </a:r>
            <a:r>
              <a:rPr kumimoji="1" lang="en-US" altLang="zh-CN" dirty="0" smtClean="0"/>
              <a:t>(</a:t>
            </a:r>
            <a:r>
              <a:rPr kumimoji="1" lang="zh-CN" altLang="en-US" dirty="0" smtClean="0"/>
              <a:t>物理或逻辑连续的</a:t>
            </a:r>
            <a:r>
              <a:rPr kumimoji="1" lang="en-US" altLang="zh-CN" dirty="0" smtClean="0"/>
              <a:t>).</a:t>
            </a:r>
            <a:r>
              <a:rPr kumimoji="1" lang="zh-CN" altLang="en-US" dirty="0"/>
              <a:t>有两个标识标志出栈的两个</a:t>
            </a:r>
            <a:r>
              <a:rPr kumimoji="1" lang="zh-CN" altLang="en-US" dirty="0" smtClean="0"/>
              <a:t>端点</a:t>
            </a:r>
            <a:r>
              <a:rPr kumimoji="1" lang="en-US" altLang="zh-CN" dirty="0" smtClean="0"/>
              <a:t>–</a:t>
            </a:r>
            <a:r>
              <a:rPr kumimoji="1" lang="zh-CN" altLang="en-US" b="1" dirty="0">
                <a:solidFill>
                  <a:srgbClr val="AE0B0B"/>
                </a:solidFill>
              </a:rPr>
              <a:t>栈底和栈顶</a:t>
            </a:r>
            <a:endParaRPr lang="en-US" altLang="zh-CN" b="1" dirty="0" smtClean="0">
              <a:solidFill>
                <a:srgbClr val="AE0B0B"/>
              </a:solidFill>
            </a:endParaRPr>
          </a:p>
          <a:p>
            <a:r>
              <a:rPr lang="zh-CN" altLang="en-US" dirty="0"/>
              <a:t>栈需要提供</a:t>
            </a:r>
            <a:r>
              <a:rPr lang="en-US" altLang="zh-CN" dirty="0"/>
              <a:t>2</a:t>
            </a:r>
            <a:r>
              <a:rPr lang="zh-CN" altLang="en-US" dirty="0"/>
              <a:t>个最基本的操作</a:t>
            </a:r>
            <a:r>
              <a:rPr lang="zh-CN" altLang="en-US" b="1" dirty="0">
                <a:solidFill>
                  <a:srgbClr val="AE0B0B"/>
                </a:solidFill>
              </a:rPr>
              <a:t>压入</a:t>
            </a:r>
            <a:r>
              <a:rPr lang="en-US" altLang="zh-CN" b="1" dirty="0">
                <a:solidFill>
                  <a:srgbClr val="AE0B0B"/>
                </a:solidFill>
              </a:rPr>
              <a:t>(push)</a:t>
            </a:r>
            <a:r>
              <a:rPr lang="zh-CN" altLang="en-US" b="1" dirty="0">
                <a:solidFill>
                  <a:srgbClr val="AE0B0B"/>
                </a:solidFill>
              </a:rPr>
              <a:t>和弹出</a:t>
            </a:r>
            <a:r>
              <a:rPr lang="en-US" altLang="zh-CN" b="1" dirty="0">
                <a:solidFill>
                  <a:srgbClr val="AE0B0B"/>
                </a:solidFill>
              </a:rPr>
              <a:t>(pop)</a:t>
            </a:r>
            <a:endParaRPr lang="zh-CN" altLang="en-US" b="1" dirty="0">
              <a:solidFill>
                <a:srgbClr val="AE0B0B"/>
              </a:solidFill>
            </a:endParaRPr>
          </a:p>
        </p:txBody>
      </p:sp>
    </p:spTree>
    <p:extLst>
      <p:ext uri="{BB962C8B-B14F-4D97-AF65-F5344CB8AC3E}">
        <p14:creationId xmlns:p14="http://schemas.microsoft.com/office/powerpoint/2010/main" val="88218160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normAutofit/>
          </a:bodyPr>
          <a:lstStyle/>
          <a:p>
            <a:r>
              <a:rPr lang="zh-CN" altLang="en-US" dirty="0" smtClean="0"/>
              <a:t>接下来我们使用数组来模拟一个最简单的栈的操作（课堂案例：</a:t>
            </a:r>
            <a:r>
              <a:rPr lang="en-US" altLang="zh-CN" dirty="0" smtClean="0">
                <a:hlinkClick r:id="rId2" action="ppaction://hlinkfile"/>
              </a:rPr>
              <a:t>MyStack.java</a:t>
            </a:r>
            <a:r>
              <a:rPr lang="zh-CN" altLang="en-US" dirty="0" smtClean="0"/>
              <a:t>）：</a:t>
            </a:r>
            <a:endParaRPr lang="en-US" altLang="zh-CN" dirty="0" smtClean="0"/>
          </a:p>
          <a:p>
            <a:endParaRPr lang="en-US" altLang="zh-CN" dirty="0"/>
          </a:p>
          <a:p>
            <a:endParaRPr lang="en-US" altLang="zh-CN" dirty="0" smtClean="0"/>
          </a:p>
          <a:p>
            <a:r>
              <a:rPr lang="en-US" altLang="zh-CN" dirty="0"/>
              <a:t>SIZE</a:t>
            </a:r>
            <a:r>
              <a:rPr lang="zh-CN" altLang="en-US" dirty="0"/>
              <a:t>是</a:t>
            </a:r>
            <a:r>
              <a:rPr lang="zh-CN" altLang="en-US" dirty="0" smtClean="0"/>
              <a:t>数组的大小</a:t>
            </a:r>
            <a:r>
              <a:rPr lang="en-US" altLang="zh-CN" dirty="0" smtClean="0"/>
              <a:t>,</a:t>
            </a:r>
            <a:r>
              <a:rPr lang="zh-CN" altLang="en-US" dirty="0" smtClean="0"/>
              <a:t>，当</a:t>
            </a:r>
            <a:r>
              <a:rPr lang="zh-CN" altLang="en-US" dirty="0"/>
              <a:t>这个栈被创建后其大小不会改变</a:t>
            </a:r>
            <a:r>
              <a:rPr lang="en-US" altLang="zh-CN" dirty="0"/>
              <a:t>,</a:t>
            </a:r>
            <a:r>
              <a:rPr lang="zh-CN" altLang="en-US" dirty="0"/>
              <a:t>所以我们定义它为</a:t>
            </a:r>
            <a:r>
              <a:rPr lang="en-US" altLang="zh-CN" dirty="0" smtClean="0"/>
              <a:t>final</a:t>
            </a:r>
            <a:r>
              <a:rPr lang="zh-CN" altLang="en-US" dirty="0" smtClean="0"/>
              <a:t>，</a:t>
            </a:r>
            <a:r>
              <a:rPr lang="en-US" altLang="zh-CN" dirty="0" smtClean="0"/>
              <a:t>BOTTOM</a:t>
            </a:r>
            <a:r>
              <a:rPr lang="zh-CN" altLang="en-US" dirty="0"/>
              <a:t>标识着这个栈得栈底</a:t>
            </a:r>
            <a:r>
              <a:rPr lang="en-US" altLang="zh-CN" dirty="0"/>
              <a:t>,</a:t>
            </a:r>
            <a:r>
              <a:rPr lang="zh-CN" altLang="en-US" dirty="0"/>
              <a:t>它始终为数组得第一个</a:t>
            </a:r>
            <a:r>
              <a:rPr lang="zh-CN" altLang="en-US" dirty="0" smtClean="0"/>
              <a:t>元素，所以</a:t>
            </a:r>
            <a:r>
              <a:rPr lang="zh-CN" altLang="en-US" dirty="0"/>
              <a:t>为</a:t>
            </a:r>
            <a:r>
              <a:rPr lang="en-US" altLang="zh-CN" dirty="0" smtClean="0"/>
              <a:t>final</a:t>
            </a:r>
            <a:r>
              <a:rPr lang="zh-CN" altLang="en-US" dirty="0" smtClean="0"/>
              <a:t>的</a:t>
            </a:r>
            <a:r>
              <a:rPr lang="en-US" altLang="zh-CN" dirty="0" smtClean="0"/>
              <a:t>0</a:t>
            </a:r>
            <a:r>
              <a:rPr lang="zh-CN" altLang="en-US" dirty="0" smtClean="0"/>
              <a:t>，</a:t>
            </a:r>
            <a:r>
              <a:rPr lang="en-US" altLang="zh-CN" dirty="0" smtClean="0"/>
              <a:t>top</a:t>
            </a:r>
            <a:r>
              <a:rPr lang="zh-CN" altLang="en-US" dirty="0"/>
              <a:t>标识着这个栈得栈顶</a:t>
            </a:r>
            <a:r>
              <a:rPr lang="en-US" altLang="zh-CN" dirty="0"/>
              <a:t>,</a:t>
            </a:r>
            <a:r>
              <a:rPr lang="zh-CN" altLang="en-US" dirty="0"/>
              <a:t>它会随着栈得使用变化</a:t>
            </a:r>
            <a:endParaRPr lang="en-US" altLang="zh-CN" dirty="0"/>
          </a:p>
          <a:p>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495300" y="2526178"/>
            <a:ext cx="5715000" cy="923925"/>
          </a:xfrm>
          <a:prstGeom prst="rect">
            <a:avLst/>
          </a:prstGeom>
          <a:blipFill>
            <a:blip r:embed="rId4"/>
            <a:stretch>
              <a:fillRect/>
            </a:stretch>
          </a:blipFill>
          <a:ln w="101600">
            <a:solidFill>
              <a:srgbClr val="339933">
                <a:alpha val="96000"/>
              </a:srgbClr>
            </a:solidFill>
          </a:ln>
        </p:spPr>
      </p:pic>
      <p:sp>
        <p:nvSpPr>
          <p:cNvPr id="8" name="矩形 7"/>
          <p:cNvSpPr/>
          <p:nvPr/>
        </p:nvSpPr>
        <p:spPr>
          <a:xfrm>
            <a:off x="5481153" y="2477138"/>
            <a:ext cx="2031325"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存放栈数据的数组</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495300" y="2477138"/>
            <a:ext cx="4369357" cy="26607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4808727" y="291915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10800000">
            <a:off x="4808728" y="241213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95300" y="2762549"/>
            <a:ext cx="4369357" cy="66363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81152" y="2935231"/>
            <a:ext cx="3647152"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栈顶和栈底的标识以及数组的大小</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831100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初始化栈：</a:t>
            </a:r>
            <a:endParaRPr lang="en-US" altLang="zh-CN" dirty="0" smtClean="0"/>
          </a:p>
          <a:p>
            <a:endParaRPr lang="en-US" altLang="zh-CN" dirty="0"/>
          </a:p>
          <a:p>
            <a:endParaRPr lang="en-US" altLang="zh-CN" dirty="0" smtClean="0"/>
          </a:p>
          <a:p>
            <a:r>
              <a:rPr lang="zh-CN" altLang="en-US" dirty="0"/>
              <a:t>当这个栈被初始化之后</a:t>
            </a:r>
            <a:r>
              <a:rPr lang="en-US" altLang="zh-CN" dirty="0"/>
              <a:t>,</a:t>
            </a:r>
            <a:r>
              <a:rPr lang="zh-CN" altLang="en-US" dirty="0"/>
              <a:t>如</a:t>
            </a:r>
            <a:r>
              <a:rPr lang="zh-CN" altLang="en-US" dirty="0" smtClean="0"/>
              <a:t>图</a:t>
            </a:r>
            <a:r>
              <a:rPr lang="en-US" altLang="zh-CN" dirty="0" smtClean="0"/>
              <a:t>:</a:t>
            </a:r>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545647" y="1644422"/>
            <a:ext cx="5810250" cy="1152525"/>
          </a:xfrm>
          <a:prstGeom prst="rect">
            <a:avLst/>
          </a:prstGeom>
          <a:blipFill>
            <a:blip r:embed="rId3"/>
            <a:stretch>
              <a:fillRect/>
            </a:stretch>
          </a:blipFill>
          <a:ln w="101600">
            <a:solidFill>
              <a:srgbClr val="339933">
                <a:alpha val="96000"/>
              </a:srgbClr>
            </a:solidFill>
          </a:ln>
        </p:spPr>
      </p:pic>
      <p:sp>
        <p:nvSpPr>
          <p:cNvPr id="5" name="Text Box 2"/>
          <p:cNvSpPr txBox="1">
            <a:spLocks noChangeArrowheads="1"/>
          </p:cNvSpPr>
          <p:nvPr/>
        </p:nvSpPr>
        <p:spPr bwMode="auto">
          <a:xfrm>
            <a:off x="6517232" y="6347984"/>
            <a:ext cx="2312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初始化后的栈</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7013198" y="1803877"/>
            <a:ext cx="674913" cy="4000678"/>
            <a:chOff x="7704592" y="2717750"/>
            <a:chExt cx="520700" cy="2927350"/>
          </a:xfrm>
        </p:grpSpPr>
        <p:sp>
          <p:nvSpPr>
            <p:cNvPr id="6"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7"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8"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9"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0"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1"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3"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grpSp>
      <p:sp>
        <p:nvSpPr>
          <p:cNvPr id="14" name="Text Box 11"/>
          <p:cNvSpPr txBox="1">
            <a:spLocks noChangeArrowheads="1"/>
          </p:cNvSpPr>
          <p:nvPr/>
        </p:nvSpPr>
        <p:spPr bwMode="auto">
          <a:xfrm>
            <a:off x="5285998" y="5614055"/>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15" name="Line 12"/>
          <p:cNvSpPr>
            <a:spLocks noChangeShapeType="1"/>
          </p:cNvSpPr>
          <p:nvPr/>
        </p:nvSpPr>
        <p:spPr bwMode="auto">
          <a:xfrm>
            <a:off x="6517232" y="5614055"/>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Text Box 13"/>
          <p:cNvSpPr txBox="1">
            <a:spLocks noChangeArrowheads="1"/>
          </p:cNvSpPr>
          <p:nvPr/>
        </p:nvSpPr>
        <p:spPr bwMode="auto">
          <a:xfrm>
            <a:off x="5933698" y="5344180"/>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17" name="Text Box 18"/>
          <p:cNvSpPr txBox="1">
            <a:spLocks noChangeArrowheads="1"/>
          </p:cNvSpPr>
          <p:nvPr/>
        </p:nvSpPr>
        <p:spPr bwMode="auto">
          <a:xfrm>
            <a:off x="7130899" y="5853323"/>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18" name="Text Box 19"/>
          <p:cNvSpPr txBox="1">
            <a:spLocks noChangeArrowheads="1"/>
          </p:cNvSpPr>
          <p:nvPr/>
        </p:nvSpPr>
        <p:spPr bwMode="auto">
          <a:xfrm>
            <a:off x="7004579" y="1437165"/>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19" name="矩形 18"/>
          <p:cNvSpPr/>
          <p:nvPr/>
        </p:nvSpPr>
        <p:spPr>
          <a:xfrm>
            <a:off x="6714974" y="1404777"/>
            <a:ext cx="1191986" cy="494320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ine 20"/>
          <p:cNvSpPr>
            <a:spLocks noChangeShapeType="1"/>
          </p:cNvSpPr>
          <p:nvPr/>
        </p:nvSpPr>
        <p:spPr bwMode="auto">
          <a:xfrm>
            <a:off x="5425006" y="2820393"/>
            <a:ext cx="1283378" cy="122205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2" name="椭圆 21"/>
          <p:cNvSpPr/>
          <p:nvPr/>
        </p:nvSpPr>
        <p:spPr>
          <a:xfrm>
            <a:off x="5207286" y="2571493"/>
            <a:ext cx="342900" cy="3429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85962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从上面的示意图可以看出，栈被初始化时</a:t>
            </a:r>
            <a:r>
              <a:rPr lang="zh-CN" altLang="en-US" dirty="0" smtClean="0"/>
              <a:t>有以下几</a:t>
            </a:r>
            <a:r>
              <a:rPr lang="zh-CN" altLang="en-US" dirty="0"/>
              <a:t>点</a:t>
            </a:r>
            <a:r>
              <a:rPr lang="en-US" altLang="zh-CN" dirty="0"/>
              <a:t>:</a:t>
            </a:r>
          </a:p>
          <a:p>
            <a:pPr lvl="1"/>
            <a:r>
              <a:rPr lang="zh-CN" altLang="en-US" dirty="0" smtClean="0"/>
              <a:t>存储空间需要初始化</a:t>
            </a:r>
            <a:r>
              <a:rPr lang="en-US" altLang="zh-CN" dirty="0"/>
              <a:t>.</a:t>
            </a:r>
            <a:r>
              <a:rPr lang="zh-CN" altLang="en-US" dirty="0"/>
              <a:t>如果是动态的仅仅需要得到其大小及初始</a:t>
            </a:r>
            <a:r>
              <a:rPr lang="zh-CN" altLang="en-US" dirty="0" smtClean="0"/>
              <a:t>空间的创建</a:t>
            </a:r>
            <a:endParaRPr lang="zh-CN" altLang="en-US" dirty="0"/>
          </a:p>
          <a:p>
            <a:pPr lvl="1"/>
            <a:r>
              <a:rPr lang="zh-CN" altLang="en-US" dirty="0"/>
              <a:t>栈底通常定义于存储空间得一段</a:t>
            </a:r>
            <a:r>
              <a:rPr lang="en-US" altLang="zh-CN" dirty="0"/>
              <a:t>,</a:t>
            </a:r>
            <a:r>
              <a:rPr lang="zh-CN" altLang="en-US" dirty="0"/>
              <a:t>而且通常是固定得</a:t>
            </a:r>
          </a:p>
          <a:p>
            <a:pPr lvl="1"/>
            <a:r>
              <a:rPr lang="zh-CN" altLang="en-US" dirty="0"/>
              <a:t>令栈顶指向栈底</a:t>
            </a:r>
            <a:r>
              <a:rPr lang="en-US" altLang="zh-CN" dirty="0"/>
              <a:t>.</a:t>
            </a:r>
            <a:r>
              <a:rPr lang="zh-CN" altLang="en-US" dirty="0"/>
              <a:t>这里我们只需令</a:t>
            </a:r>
            <a:r>
              <a:rPr lang="en-US" altLang="zh-CN" dirty="0" smtClean="0"/>
              <a:t>top=BOTTOM</a:t>
            </a:r>
            <a:endParaRPr lang="en-US" altLang="zh-CN" dirty="0"/>
          </a:p>
          <a:p>
            <a:r>
              <a:rPr lang="zh-CN" altLang="en-US" dirty="0"/>
              <a:t>此时</a:t>
            </a:r>
            <a:r>
              <a:rPr lang="en-US" altLang="zh-CN" dirty="0"/>
              <a:t>,</a:t>
            </a:r>
            <a:r>
              <a:rPr lang="zh-CN" altLang="en-US" dirty="0"/>
              <a:t>一个</a:t>
            </a:r>
            <a:r>
              <a:rPr lang="zh-CN" altLang="en-US" b="1" dirty="0">
                <a:solidFill>
                  <a:srgbClr val="AE0B0B"/>
                </a:solidFill>
              </a:rPr>
              <a:t>空栈</a:t>
            </a:r>
            <a:r>
              <a:rPr lang="zh-CN" altLang="en-US" dirty="0"/>
              <a:t>被创建</a:t>
            </a:r>
          </a:p>
        </p:txBody>
      </p:sp>
    </p:spTree>
    <p:extLst>
      <p:ext uri="{BB962C8B-B14F-4D97-AF65-F5344CB8AC3E}">
        <p14:creationId xmlns:p14="http://schemas.microsoft.com/office/powerpoint/2010/main" val="225937805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一个栈被建立</a:t>
            </a:r>
            <a:r>
              <a:rPr lang="en-US" altLang="zh-CN" dirty="0"/>
              <a:t>,</a:t>
            </a:r>
            <a:r>
              <a:rPr lang="zh-CN" altLang="en-US" dirty="0"/>
              <a:t>我们需要在任意时刻需要了解到它得情况</a:t>
            </a:r>
            <a:r>
              <a:rPr lang="en-US" altLang="zh-CN" dirty="0"/>
              <a:t>,</a:t>
            </a:r>
            <a:r>
              <a:rPr lang="zh-CN" altLang="en-US" dirty="0"/>
              <a:t>比如是否为</a:t>
            </a:r>
            <a:r>
              <a:rPr lang="zh-CN" altLang="en-US" dirty="0" smtClean="0"/>
              <a:t>空：</a:t>
            </a:r>
            <a:endParaRPr lang="en-US" altLang="zh-CN" dirty="0" smtClean="0"/>
          </a:p>
          <a:p>
            <a:endParaRPr lang="en-US" altLang="zh-CN" dirty="0"/>
          </a:p>
          <a:p>
            <a:r>
              <a:rPr lang="zh-CN" altLang="en-US" dirty="0" smtClean="0"/>
              <a:t>判断的依据是</a:t>
            </a:r>
            <a:r>
              <a:rPr lang="en-US" altLang="zh-CN" dirty="0" smtClean="0"/>
              <a:t>top</a:t>
            </a:r>
            <a:r>
              <a:rPr lang="zh-CN" altLang="en-US" dirty="0"/>
              <a:t>与</a:t>
            </a:r>
            <a:r>
              <a:rPr lang="en-US" altLang="zh-CN" dirty="0"/>
              <a:t>BOTTOM</a:t>
            </a:r>
            <a:r>
              <a:rPr lang="zh-CN" altLang="en-US" dirty="0"/>
              <a:t>的关系，当</a:t>
            </a:r>
            <a:r>
              <a:rPr lang="en-US" altLang="zh-CN" dirty="0" smtClean="0"/>
              <a:t>top==BOTTOM</a:t>
            </a:r>
            <a:r>
              <a:rPr lang="zh-CN" altLang="en-US" dirty="0"/>
              <a:t>时</a:t>
            </a:r>
            <a:r>
              <a:rPr lang="en-US" altLang="zh-CN" dirty="0"/>
              <a:t>,</a:t>
            </a:r>
            <a:r>
              <a:rPr lang="zh-CN" altLang="en-US" dirty="0"/>
              <a:t>此时栈为空</a:t>
            </a:r>
            <a:r>
              <a:rPr lang="en-US" altLang="zh-CN" dirty="0"/>
              <a:t>,</a:t>
            </a:r>
            <a:r>
              <a:rPr lang="zh-CN" altLang="en-US" dirty="0"/>
              <a:t>否则栈非</a:t>
            </a:r>
            <a:r>
              <a:rPr lang="zh-CN" altLang="en-US" dirty="0" smtClean="0"/>
              <a:t>空：</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449715" y="1663472"/>
            <a:ext cx="10182225" cy="885825"/>
          </a:xfrm>
          <a:prstGeom prst="rect">
            <a:avLst/>
          </a:prstGeom>
          <a:blipFill>
            <a:blip r:embed="rId3"/>
            <a:stretch>
              <a:fillRect/>
            </a:stretch>
          </a:blipFill>
          <a:ln w="101600">
            <a:solidFill>
              <a:srgbClr val="339933">
                <a:alpha val="96000"/>
              </a:srgbClr>
            </a:solidFill>
          </a:ln>
        </p:spPr>
      </p:pic>
      <p:grpSp>
        <p:nvGrpSpPr>
          <p:cNvPr id="6" name="组合 5"/>
          <p:cNvGrpSpPr/>
          <p:nvPr/>
        </p:nvGrpSpPr>
        <p:grpSpPr>
          <a:xfrm>
            <a:off x="3437238" y="3535551"/>
            <a:ext cx="474155" cy="2810645"/>
            <a:chOff x="7704592" y="2717750"/>
            <a:chExt cx="520700" cy="2927350"/>
          </a:xfrm>
        </p:grpSpPr>
        <p:sp>
          <p:nvSpPr>
            <p:cNvPr id="7"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9"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1"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2"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3"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grpSp>
      <p:sp>
        <p:nvSpPr>
          <p:cNvPr id="15" name="Text Box 11"/>
          <p:cNvSpPr txBox="1">
            <a:spLocks noChangeArrowheads="1"/>
          </p:cNvSpPr>
          <p:nvPr/>
        </p:nvSpPr>
        <p:spPr bwMode="auto">
          <a:xfrm>
            <a:off x="1710037" y="6155697"/>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16" name="Line 12"/>
          <p:cNvSpPr>
            <a:spLocks noChangeShapeType="1"/>
          </p:cNvSpPr>
          <p:nvPr/>
        </p:nvSpPr>
        <p:spPr bwMode="auto">
          <a:xfrm>
            <a:off x="2941271" y="6155697"/>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Text Box 13"/>
          <p:cNvSpPr txBox="1">
            <a:spLocks noChangeArrowheads="1"/>
          </p:cNvSpPr>
          <p:nvPr/>
        </p:nvSpPr>
        <p:spPr bwMode="auto">
          <a:xfrm>
            <a:off x="2357737" y="5885822"/>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18" name="Text Box 18"/>
          <p:cNvSpPr txBox="1">
            <a:spLocks noChangeArrowheads="1"/>
          </p:cNvSpPr>
          <p:nvPr/>
        </p:nvSpPr>
        <p:spPr bwMode="auto">
          <a:xfrm>
            <a:off x="3554938" y="6394965"/>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19" name="Text Box 19"/>
          <p:cNvSpPr txBox="1">
            <a:spLocks noChangeArrowheads="1"/>
          </p:cNvSpPr>
          <p:nvPr/>
        </p:nvSpPr>
        <p:spPr bwMode="auto">
          <a:xfrm>
            <a:off x="3372530" y="3117331"/>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20" name="矩形 19"/>
          <p:cNvSpPr/>
          <p:nvPr/>
        </p:nvSpPr>
        <p:spPr>
          <a:xfrm>
            <a:off x="3139013" y="3117330"/>
            <a:ext cx="925667" cy="362636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Box 19"/>
          <p:cNvSpPr txBox="1">
            <a:spLocks noChangeArrowheads="1"/>
          </p:cNvSpPr>
          <p:nvPr/>
        </p:nvSpPr>
        <p:spPr bwMode="auto">
          <a:xfrm>
            <a:off x="4064680" y="401843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空栈</a:t>
            </a:r>
            <a:endParaRPr lang="en-US" altLang="zh-CN" b="1" dirty="0">
              <a:solidFill>
                <a:srgbClr val="C0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6216896" y="3570827"/>
            <a:ext cx="474155" cy="2810645"/>
            <a:chOff x="7704592" y="2717750"/>
            <a:chExt cx="520700" cy="2927350"/>
          </a:xfrm>
        </p:grpSpPr>
        <p:sp>
          <p:nvSpPr>
            <p:cNvPr id="40"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1"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2"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43"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44"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45"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46"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47"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grpSp>
      <p:sp>
        <p:nvSpPr>
          <p:cNvPr id="48" name="Text Box 11"/>
          <p:cNvSpPr txBox="1">
            <a:spLocks noChangeArrowheads="1"/>
          </p:cNvSpPr>
          <p:nvPr/>
        </p:nvSpPr>
        <p:spPr bwMode="auto">
          <a:xfrm>
            <a:off x="4505029" y="6060909"/>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49" name="Line 12"/>
          <p:cNvSpPr>
            <a:spLocks noChangeShapeType="1"/>
          </p:cNvSpPr>
          <p:nvPr/>
        </p:nvSpPr>
        <p:spPr bwMode="auto">
          <a:xfrm>
            <a:off x="5720929" y="6190973"/>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0" name="Text Box 13"/>
          <p:cNvSpPr txBox="1">
            <a:spLocks noChangeArrowheads="1"/>
          </p:cNvSpPr>
          <p:nvPr/>
        </p:nvSpPr>
        <p:spPr bwMode="auto">
          <a:xfrm>
            <a:off x="5179390" y="5296870"/>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51" name="Text Box 18"/>
          <p:cNvSpPr txBox="1">
            <a:spLocks noChangeArrowheads="1"/>
          </p:cNvSpPr>
          <p:nvPr/>
        </p:nvSpPr>
        <p:spPr bwMode="auto">
          <a:xfrm>
            <a:off x="6334596" y="6430241"/>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52" name="Text Box 19"/>
          <p:cNvSpPr txBox="1">
            <a:spLocks noChangeArrowheads="1"/>
          </p:cNvSpPr>
          <p:nvPr/>
        </p:nvSpPr>
        <p:spPr bwMode="auto">
          <a:xfrm>
            <a:off x="6152188" y="3152607"/>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53" name="矩形 52"/>
          <p:cNvSpPr/>
          <p:nvPr/>
        </p:nvSpPr>
        <p:spPr>
          <a:xfrm>
            <a:off x="5918671" y="3152606"/>
            <a:ext cx="925667" cy="362636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 Box 19"/>
          <p:cNvSpPr txBox="1">
            <a:spLocks noChangeArrowheads="1"/>
          </p:cNvSpPr>
          <p:nvPr/>
        </p:nvSpPr>
        <p:spPr bwMode="auto">
          <a:xfrm>
            <a:off x="6844338" y="4053709"/>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非空栈</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55" name="Line 12"/>
          <p:cNvSpPr>
            <a:spLocks noChangeShapeType="1"/>
          </p:cNvSpPr>
          <p:nvPr/>
        </p:nvSpPr>
        <p:spPr bwMode="auto">
          <a:xfrm>
            <a:off x="5720929" y="5489352"/>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00065269"/>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同样</a:t>
            </a:r>
            <a:r>
              <a:rPr lang="en-US" altLang="zh-CN" dirty="0"/>
              <a:t>,</a:t>
            </a:r>
            <a:r>
              <a:rPr lang="zh-CN" altLang="en-US" dirty="0"/>
              <a:t>我们还需要在任何时刻需要判断栈是否为满</a:t>
            </a:r>
            <a:r>
              <a:rPr lang="zh-CN" altLang="en-US" dirty="0" smtClean="0"/>
              <a:t>栈：</a:t>
            </a:r>
            <a:endParaRPr lang="en-US" altLang="zh-CN" dirty="0" smtClean="0"/>
          </a:p>
          <a:p>
            <a:endParaRPr lang="en-US" altLang="zh-CN" dirty="0"/>
          </a:p>
          <a:p>
            <a:r>
              <a:rPr lang="zh-CN" altLang="en-US" dirty="0"/>
              <a:t>当</a:t>
            </a:r>
            <a:r>
              <a:rPr lang="en-US" altLang="zh-CN" dirty="0" smtClean="0"/>
              <a:t>top==</a:t>
            </a:r>
            <a:r>
              <a:rPr lang="en-US" altLang="zh-CN" dirty="0"/>
              <a:t>SIZE</a:t>
            </a:r>
            <a:r>
              <a:rPr lang="zh-CN" altLang="en-US" dirty="0"/>
              <a:t>时</a:t>
            </a:r>
            <a:r>
              <a:rPr lang="en-US" altLang="zh-CN" dirty="0"/>
              <a:t>,</a:t>
            </a:r>
            <a:r>
              <a:rPr lang="zh-CN" altLang="en-US" dirty="0"/>
              <a:t>此时栈为满</a:t>
            </a:r>
            <a:r>
              <a:rPr lang="en-US" altLang="zh-CN" dirty="0"/>
              <a:t>,</a:t>
            </a:r>
            <a:r>
              <a:rPr lang="zh-CN" altLang="en-US" dirty="0"/>
              <a:t>否则栈</a:t>
            </a:r>
            <a:r>
              <a:rPr lang="zh-CN" altLang="en-US" dirty="0" smtClean="0"/>
              <a:t>不满：</a:t>
            </a:r>
            <a:endParaRPr lang="zh-CN" altLang="en-US" dirty="0"/>
          </a:p>
        </p:txBody>
      </p:sp>
      <p:pic>
        <p:nvPicPr>
          <p:cNvPr id="4" name="图片 3"/>
          <p:cNvPicPr>
            <a:picLocks noChangeAspect="1"/>
          </p:cNvPicPr>
          <p:nvPr/>
        </p:nvPicPr>
        <p:blipFill>
          <a:blip r:embed="rId2"/>
          <a:stretch>
            <a:fillRect/>
          </a:stretch>
        </p:blipFill>
        <p:spPr>
          <a:xfrm>
            <a:off x="483053" y="1641022"/>
            <a:ext cx="9429750" cy="800100"/>
          </a:xfrm>
          <a:prstGeom prst="rect">
            <a:avLst/>
          </a:prstGeom>
          <a:blipFill>
            <a:blip r:embed="rId3"/>
            <a:stretch>
              <a:fillRect/>
            </a:stretch>
          </a:blipFill>
          <a:ln w="101600">
            <a:solidFill>
              <a:srgbClr val="339933">
                <a:alpha val="96000"/>
              </a:srgbClr>
            </a:solidFill>
          </a:ln>
        </p:spPr>
      </p:pic>
      <p:grpSp>
        <p:nvGrpSpPr>
          <p:cNvPr id="5" name="组合 4"/>
          <p:cNvGrpSpPr/>
          <p:nvPr/>
        </p:nvGrpSpPr>
        <p:grpSpPr>
          <a:xfrm>
            <a:off x="4106709" y="3566042"/>
            <a:ext cx="474155" cy="2810645"/>
            <a:chOff x="7704592" y="2717750"/>
            <a:chExt cx="520700" cy="2927350"/>
          </a:xfrm>
        </p:grpSpPr>
        <p:sp>
          <p:nvSpPr>
            <p:cNvPr id="6"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7"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8"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3</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9"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4</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0"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5</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1"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6</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7</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3"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8</a:t>
              </a:r>
              <a:endParaRPr lang="zh-CN" altLang="zh-CN" sz="2000" dirty="0">
                <a:solidFill>
                  <a:schemeClr val="lt1"/>
                </a:solidFill>
                <a:latin typeface="微软雅黑" panose="020B0503020204020204" pitchFamily="34" charset="-122"/>
                <a:ea typeface="微软雅黑" panose="020B0503020204020204" pitchFamily="34" charset="-122"/>
              </a:endParaRPr>
            </a:p>
          </p:txBody>
        </p:sp>
      </p:grpSp>
      <p:sp>
        <p:nvSpPr>
          <p:cNvPr id="14" name="Text Box 11"/>
          <p:cNvSpPr txBox="1">
            <a:spLocks noChangeArrowheads="1"/>
          </p:cNvSpPr>
          <p:nvPr/>
        </p:nvSpPr>
        <p:spPr bwMode="auto">
          <a:xfrm>
            <a:off x="2379508" y="6186188"/>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15" name="Line 12"/>
          <p:cNvSpPr>
            <a:spLocks noChangeShapeType="1"/>
          </p:cNvSpPr>
          <p:nvPr/>
        </p:nvSpPr>
        <p:spPr bwMode="auto">
          <a:xfrm>
            <a:off x="3610742" y="6186188"/>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Text Box 18"/>
          <p:cNvSpPr txBox="1">
            <a:spLocks noChangeArrowheads="1"/>
          </p:cNvSpPr>
          <p:nvPr/>
        </p:nvSpPr>
        <p:spPr bwMode="auto">
          <a:xfrm>
            <a:off x="4224409" y="6425456"/>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18" name="Text Box 19"/>
          <p:cNvSpPr txBox="1">
            <a:spLocks noChangeArrowheads="1"/>
          </p:cNvSpPr>
          <p:nvPr/>
        </p:nvSpPr>
        <p:spPr bwMode="auto">
          <a:xfrm>
            <a:off x="4042001" y="3147822"/>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19" name="矩形 18"/>
          <p:cNvSpPr/>
          <p:nvPr/>
        </p:nvSpPr>
        <p:spPr>
          <a:xfrm>
            <a:off x="3808484" y="3147821"/>
            <a:ext cx="925667" cy="362636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 Box 19"/>
          <p:cNvSpPr txBox="1">
            <a:spLocks noChangeArrowheads="1"/>
          </p:cNvSpPr>
          <p:nvPr/>
        </p:nvSpPr>
        <p:spPr bwMode="auto">
          <a:xfrm>
            <a:off x="4734151" y="404892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满栈</a:t>
            </a:r>
            <a:endParaRPr lang="en-US" altLang="zh-CN" b="1" dirty="0">
              <a:solidFill>
                <a:srgbClr val="C00000"/>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886367" y="3601318"/>
            <a:ext cx="474155" cy="2810645"/>
            <a:chOff x="7704592" y="2717750"/>
            <a:chExt cx="520700" cy="2927350"/>
          </a:xfrm>
        </p:grpSpPr>
        <p:sp>
          <p:nvSpPr>
            <p:cNvPr id="22"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23"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24"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25"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26"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27"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28"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sp>
          <p:nvSpPr>
            <p:cNvPr id="29"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lt1"/>
                </a:solidFill>
                <a:latin typeface="微软雅黑" panose="020B0503020204020204" pitchFamily="34" charset="-122"/>
                <a:ea typeface="微软雅黑" panose="020B0503020204020204" pitchFamily="34" charset="-122"/>
              </a:endParaRPr>
            </a:p>
          </p:txBody>
        </p:sp>
      </p:grpSp>
      <p:sp>
        <p:nvSpPr>
          <p:cNvPr id="30" name="Text Box 11"/>
          <p:cNvSpPr txBox="1">
            <a:spLocks noChangeArrowheads="1"/>
          </p:cNvSpPr>
          <p:nvPr/>
        </p:nvSpPr>
        <p:spPr bwMode="auto">
          <a:xfrm>
            <a:off x="5174500" y="6091400"/>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31" name="Line 12"/>
          <p:cNvSpPr>
            <a:spLocks noChangeShapeType="1"/>
          </p:cNvSpPr>
          <p:nvPr/>
        </p:nvSpPr>
        <p:spPr bwMode="auto">
          <a:xfrm>
            <a:off x="6390400" y="6221464"/>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2" name="Text Box 13"/>
          <p:cNvSpPr txBox="1">
            <a:spLocks noChangeArrowheads="1"/>
          </p:cNvSpPr>
          <p:nvPr/>
        </p:nvSpPr>
        <p:spPr bwMode="auto">
          <a:xfrm>
            <a:off x="5848861" y="5327361"/>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33" name="Text Box 18"/>
          <p:cNvSpPr txBox="1">
            <a:spLocks noChangeArrowheads="1"/>
          </p:cNvSpPr>
          <p:nvPr/>
        </p:nvSpPr>
        <p:spPr bwMode="auto">
          <a:xfrm>
            <a:off x="7004067" y="6460732"/>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34" name="Text Box 19"/>
          <p:cNvSpPr txBox="1">
            <a:spLocks noChangeArrowheads="1"/>
          </p:cNvSpPr>
          <p:nvPr/>
        </p:nvSpPr>
        <p:spPr bwMode="auto">
          <a:xfrm>
            <a:off x="6821659" y="3183098"/>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35" name="矩形 34"/>
          <p:cNvSpPr/>
          <p:nvPr/>
        </p:nvSpPr>
        <p:spPr>
          <a:xfrm>
            <a:off x="6588142" y="3183097"/>
            <a:ext cx="925667" cy="362636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 Box 19"/>
          <p:cNvSpPr txBox="1">
            <a:spLocks noChangeArrowheads="1"/>
          </p:cNvSpPr>
          <p:nvPr/>
        </p:nvSpPr>
        <p:spPr bwMode="auto">
          <a:xfrm>
            <a:off x="7513809" y="4084200"/>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非满栈</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37" name="Line 12"/>
          <p:cNvSpPr>
            <a:spLocks noChangeShapeType="1"/>
          </p:cNvSpPr>
          <p:nvPr/>
        </p:nvSpPr>
        <p:spPr bwMode="auto">
          <a:xfrm>
            <a:off x="6390400" y="5519843"/>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8" name="Text Box 13"/>
          <p:cNvSpPr txBox="1">
            <a:spLocks noChangeArrowheads="1"/>
          </p:cNvSpPr>
          <p:nvPr/>
        </p:nvSpPr>
        <p:spPr bwMode="auto">
          <a:xfrm>
            <a:off x="2995125" y="3183097"/>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39" name="Line 12"/>
          <p:cNvSpPr>
            <a:spLocks noChangeShapeType="1"/>
          </p:cNvSpPr>
          <p:nvPr/>
        </p:nvSpPr>
        <p:spPr bwMode="auto">
          <a:xfrm>
            <a:off x="3610742" y="3366454"/>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317668130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本章目标</a:t>
            </a:r>
            <a:endParaRPr lang="en-US" dirty="0"/>
          </a:p>
        </p:txBody>
      </p:sp>
      <p:sp>
        <p:nvSpPr>
          <p:cNvPr id="3" name="Content Placeholder 2"/>
          <p:cNvSpPr>
            <a:spLocks noGrp="1"/>
          </p:cNvSpPr>
          <p:nvPr>
            <p:ph idx="1"/>
          </p:nvPr>
        </p:nvSpPr>
        <p:spPr>
          <a:xfrm>
            <a:off x="838200" y="982133"/>
            <a:ext cx="10515600" cy="5309130"/>
          </a:xfrm>
        </p:spPr>
        <p:txBody>
          <a:bodyPr>
            <a:normAutofit/>
          </a:bodyPr>
          <a:lstStyle/>
          <a:p>
            <a:r>
              <a:rPr lang="zh-CN" altLang="en-US" dirty="0" smtClean="0"/>
              <a:t>掌握基础的数据结构</a:t>
            </a:r>
            <a:endParaRPr lang="en-US" altLang="zh-CN" dirty="0" smtClean="0"/>
          </a:p>
          <a:p>
            <a:r>
              <a:rPr lang="zh-CN" altLang="en-US" dirty="0" smtClean="0"/>
              <a:t>了解常见的基础算法</a:t>
            </a:r>
            <a:endParaRPr lang="en-US" altLang="zh-CN" dirty="0" smtClean="0"/>
          </a:p>
          <a:p>
            <a:r>
              <a:rPr lang="zh-CN" altLang="en-US" dirty="0" smtClean="0"/>
              <a:t>掌握</a:t>
            </a:r>
            <a:r>
              <a:rPr lang="en-US" altLang="zh-CN" dirty="0" smtClean="0"/>
              <a:t>Java</a:t>
            </a:r>
            <a:r>
              <a:rPr lang="zh-CN" altLang="en-US" dirty="0" smtClean="0"/>
              <a:t>中的集合框架</a:t>
            </a:r>
            <a:endParaRPr lang="en-US" dirty="0"/>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栈是要用来存储数据的</a:t>
            </a:r>
            <a:r>
              <a:rPr lang="en-US" altLang="zh-CN" dirty="0"/>
              <a:t>,</a:t>
            </a:r>
            <a:r>
              <a:rPr lang="zh-CN" altLang="en-US" dirty="0"/>
              <a:t>数据被存储到栈中</a:t>
            </a:r>
            <a:r>
              <a:rPr lang="en-US" altLang="zh-CN" dirty="0"/>
              <a:t>,</a:t>
            </a:r>
            <a:r>
              <a:rPr lang="zh-CN" altLang="en-US" dirty="0"/>
              <a:t>这个动作叫入栈或者压栈，下面是压栈的简单</a:t>
            </a:r>
            <a:r>
              <a:rPr lang="zh-CN" altLang="en-US" dirty="0" smtClean="0"/>
              <a:t>实现：</a:t>
            </a:r>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459726" y="2371725"/>
            <a:ext cx="11001375" cy="16573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86563100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这里我们要注意入栈的步骤：</a:t>
            </a:r>
          </a:p>
          <a:p>
            <a:pPr lvl="1"/>
            <a:r>
              <a:rPr lang="zh-CN" altLang="en-US" dirty="0"/>
              <a:t>需要判断栈是否是满栈</a:t>
            </a:r>
            <a:r>
              <a:rPr lang="en-US" altLang="zh-CN" dirty="0"/>
              <a:t>,</a:t>
            </a:r>
            <a:r>
              <a:rPr lang="zh-CN" altLang="en-US" dirty="0"/>
              <a:t>如果栈满</a:t>
            </a:r>
            <a:r>
              <a:rPr lang="en-US" altLang="zh-CN" dirty="0"/>
              <a:t>,</a:t>
            </a:r>
            <a:r>
              <a:rPr lang="zh-CN" altLang="en-US" dirty="0"/>
              <a:t>那么返回一个异常说明栈已经满了</a:t>
            </a:r>
            <a:r>
              <a:rPr lang="en-US" altLang="zh-CN" dirty="0"/>
              <a:t>.</a:t>
            </a:r>
            <a:r>
              <a:rPr lang="zh-CN" altLang="en-US" dirty="0"/>
              <a:t>无法在使其它元素入栈</a:t>
            </a:r>
            <a:r>
              <a:rPr lang="en-US" altLang="zh-CN" dirty="0"/>
              <a:t>.</a:t>
            </a:r>
            <a:r>
              <a:rPr lang="zh-CN" altLang="en-US" dirty="0"/>
              <a:t>如果栈非满</a:t>
            </a:r>
            <a:r>
              <a:rPr lang="en-US" altLang="zh-CN" dirty="0"/>
              <a:t>,</a:t>
            </a:r>
            <a:r>
              <a:rPr lang="zh-CN" altLang="en-US" dirty="0"/>
              <a:t>那么继续</a:t>
            </a:r>
          </a:p>
          <a:p>
            <a:pPr lvl="1"/>
            <a:r>
              <a:rPr lang="zh-CN" altLang="en-US" dirty="0"/>
              <a:t>将数据存储到</a:t>
            </a:r>
            <a:r>
              <a:rPr lang="en-US" altLang="zh-CN" dirty="0"/>
              <a:t>top</a:t>
            </a:r>
            <a:r>
              <a:rPr lang="zh-CN" altLang="en-US" dirty="0"/>
              <a:t>指向的空间</a:t>
            </a:r>
            <a:r>
              <a:rPr lang="en-US" altLang="zh-CN" dirty="0"/>
              <a:t>.</a:t>
            </a:r>
            <a:r>
              <a:rPr lang="zh-CN" altLang="en-US" dirty="0"/>
              <a:t>由于</a:t>
            </a:r>
            <a:r>
              <a:rPr lang="en-US" altLang="zh-CN" dirty="0"/>
              <a:t>top</a:t>
            </a:r>
            <a:r>
              <a:rPr lang="zh-CN" altLang="en-US" dirty="0"/>
              <a:t>始终指向第一个未使用的空间</a:t>
            </a:r>
            <a:r>
              <a:rPr lang="en-US" altLang="zh-CN" dirty="0"/>
              <a:t>.</a:t>
            </a:r>
            <a:r>
              <a:rPr lang="zh-CN" altLang="en-US" dirty="0"/>
              <a:t>所以可以将数据存储进去</a:t>
            </a:r>
          </a:p>
          <a:p>
            <a:pPr lvl="1"/>
            <a:r>
              <a:rPr lang="zh-CN" altLang="en-US" dirty="0"/>
              <a:t>将</a:t>
            </a:r>
            <a:r>
              <a:rPr lang="en-US" altLang="zh-CN" dirty="0"/>
              <a:t>top</a:t>
            </a:r>
            <a:r>
              <a:rPr lang="zh-CN" altLang="en-US" dirty="0"/>
              <a:t>向栈底反向移动一个单位</a:t>
            </a:r>
          </a:p>
          <a:p>
            <a:r>
              <a:rPr lang="zh-CN" altLang="en-US" dirty="0"/>
              <a:t>注意</a:t>
            </a:r>
            <a:r>
              <a:rPr lang="en-US" altLang="zh-CN" dirty="0"/>
              <a:t>,</a:t>
            </a:r>
            <a:r>
              <a:rPr lang="zh-CN" altLang="en-US" dirty="0"/>
              <a:t>第</a:t>
            </a:r>
            <a:r>
              <a:rPr lang="en-US" altLang="zh-CN" dirty="0"/>
              <a:t>2</a:t>
            </a:r>
            <a:r>
              <a:rPr lang="zh-CN" altLang="en-US" dirty="0"/>
              <a:t>步与第</a:t>
            </a:r>
            <a:r>
              <a:rPr lang="en-US" altLang="zh-CN" dirty="0"/>
              <a:t>3</a:t>
            </a:r>
            <a:r>
              <a:rPr lang="zh-CN" altLang="en-US" dirty="0"/>
              <a:t>步千万不能颠倒</a:t>
            </a:r>
            <a:r>
              <a:rPr lang="en-US" altLang="zh-CN" dirty="0"/>
              <a:t>.</a:t>
            </a:r>
            <a:r>
              <a:rPr lang="zh-CN" altLang="en-US" dirty="0"/>
              <a:t>否则会引起栈的存储异常</a:t>
            </a:r>
          </a:p>
        </p:txBody>
      </p:sp>
    </p:spTree>
    <p:extLst>
      <p:ext uri="{BB962C8B-B14F-4D97-AF65-F5344CB8AC3E}">
        <p14:creationId xmlns:p14="http://schemas.microsoft.com/office/powerpoint/2010/main" val="260119614"/>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可以从图示中进一步了解压栈的过程：</a:t>
            </a:r>
            <a:endParaRPr lang="zh-CN" altLang="en-US" dirty="0"/>
          </a:p>
        </p:txBody>
      </p:sp>
      <p:grpSp>
        <p:nvGrpSpPr>
          <p:cNvPr id="4" name="组合 3"/>
          <p:cNvGrpSpPr/>
          <p:nvPr/>
        </p:nvGrpSpPr>
        <p:grpSpPr>
          <a:xfrm>
            <a:off x="2767763" y="2269671"/>
            <a:ext cx="719933" cy="3911073"/>
            <a:chOff x="7704592" y="2717750"/>
            <a:chExt cx="520700" cy="2927350"/>
          </a:xfrm>
        </p:grpSpPr>
        <p:sp>
          <p:nvSpPr>
            <p:cNvPr id="5"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1"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grpSp>
      <p:sp>
        <p:nvSpPr>
          <p:cNvPr id="13" name="Text Box 11"/>
          <p:cNvSpPr txBox="1">
            <a:spLocks noChangeArrowheads="1"/>
          </p:cNvSpPr>
          <p:nvPr/>
        </p:nvSpPr>
        <p:spPr bwMode="auto">
          <a:xfrm>
            <a:off x="1040562" y="5831749"/>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14" name="Line 12"/>
          <p:cNvSpPr>
            <a:spLocks noChangeShapeType="1"/>
          </p:cNvSpPr>
          <p:nvPr/>
        </p:nvSpPr>
        <p:spPr bwMode="auto">
          <a:xfrm>
            <a:off x="2271796" y="5990245"/>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Text Box 18"/>
          <p:cNvSpPr txBox="1">
            <a:spLocks noChangeArrowheads="1"/>
          </p:cNvSpPr>
          <p:nvPr/>
        </p:nvSpPr>
        <p:spPr bwMode="auto">
          <a:xfrm>
            <a:off x="3505955" y="6229513"/>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16" name="Text Box 19"/>
          <p:cNvSpPr txBox="1">
            <a:spLocks noChangeArrowheads="1"/>
          </p:cNvSpPr>
          <p:nvPr/>
        </p:nvSpPr>
        <p:spPr bwMode="auto">
          <a:xfrm>
            <a:off x="2784700" y="1857872"/>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36" name="Text Box 13"/>
          <p:cNvSpPr txBox="1">
            <a:spLocks noChangeArrowheads="1"/>
          </p:cNvSpPr>
          <p:nvPr/>
        </p:nvSpPr>
        <p:spPr bwMode="auto">
          <a:xfrm>
            <a:off x="1610558" y="4807362"/>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37" name="Line 12"/>
          <p:cNvSpPr>
            <a:spLocks noChangeShapeType="1"/>
          </p:cNvSpPr>
          <p:nvPr/>
        </p:nvSpPr>
        <p:spPr bwMode="auto">
          <a:xfrm>
            <a:off x="2226175" y="4990719"/>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grpSp>
        <p:nvGrpSpPr>
          <p:cNvPr id="38" name="组合 37"/>
          <p:cNvGrpSpPr/>
          <p:nvPr/>
        </p:nvGrpSpPr>
        <p:grpSpPr>
          <a:xfrm>
            <a:off x="6261929" y="2239977"/>
            <a:ext cx="719933" cy="3911073"/>
            <a:chOff x="7704592" y="2717750"/>
            <a:chExt cx="520700" cy="2927350"/>
          </a:xfrm>
        </p:grpSpPr>
        <p:sp>
          <p:nvSpPr>
            <p:cNvPr id="39"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0"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1"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3</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2"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3"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4"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5"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6"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grpSp>
      <p:sp>
        <p:nvSpPr>
          <p:cNvPr id="47" name="Text Box 11"/>
          <p:cNvSpPr txBox="1">
            <a:spLocks noChangeArrowheads="1"/>
          </p:cNvSpPr>
          <p:nvPr/>
        </p:nvSpPr>
        <p:spPr bwMode="auto">
          <a:xfrm>
            <a:off x="4534728" y="5802055"/>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48" name="Line 12"/>
          <p:cNvSpPr>
            <a:spLocks noChangeShapeType="1"/>
          </p:cNvSpPr>
          <p:nvPr/>
        </p:nvSpPr>
        <p:spPr bwMode="auto">
          <a:xfrm>
            <a:off x="5765962" y="5960551"/>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9" name="Text Box 18"/>
          <p:cNvSpPr txBox="1">
            <a:spLocks noChangeArrowheads="1"/>
          </p:cNvSpPr>
          <p:nvPr/>
        </p:nvSpPr>
        <p:spPr bwMode="auto">
          <a:xfrm>
            <a:off x="6493932" y="6199819"/>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50" name="Text Box 19"/>
          <p:cNvSpPr txBox="1">
            <a:spLocks noChangeArrowheads="1"/>
          </p:cNvSpPr>
          <p:nvPr/>
        </p:nvSpPr>
        <p:spPr bwMode="auto">
          <a:xfrm>
            <a:off x="6278866" y="1828178"/>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53" name="Text Box 13"/>
          <p:cNvSpPr txBox="1">
            <a:spLocks noChangeArrowheads="1"/>
          </p:cNvSpPr>
          <p:nvPr/>
        </p:nvSpPr>
        <p:spPr bwMode="auto">
          <a:xfrm>
            <a:off x="5122468" y="4744702"/>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54" name="Line 12"/>
          <p:cNvSpPr>
            <a:spLocks noChangeShapeType="1"/>
          </p:cNvSpPr>
          <p:nvPr/>
        </p:nvSpPr>
        <p:spPr bwMode="auto">
          <a:xfrm>
            <a:off x="5738085" y="4928059"/>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5" name="右箭头 54"/>
          <p:cNvSpPr/>
          <p:nvPr/>
        </p:nvSpPr>
        <p:spPr>
          <a:xfrm>
            <a:off x="3946707" y="3817691"/>
            <a:ext cx="185621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 Box 19"/>
          <p:cNvSpPr txBox="1">
            <a:spLocks noChangeArrowheads="1"/>
          </p:cNvSpPr>
          <p:nvPr/>
        </p:nvSpPr>
        <p:spPr bwMode="auto">
          <a:xfrm>
            <a:off x="1198103" y="3855875"/>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判断是否满栈</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57" name="Text Box 19"/>
          <p:cNvSpPr txBox="1">
            <a:spLocks noChangeArrowheads="1"/>
          </p:cNvSpPr>
          <p:nvPr/>
        </p:nvSpPr>
        <p:spPr bwMode="auto">
          <a:xfrm>
            <a:off x="3628934" y="3501956"/>
            <a:ext cx="2344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将</a:t>
            </a:r>
            <a:r>
              <a:rPr lang="en-US" altLang="zh-CN" b="1" dirty="0">
                <a:solidFill>
                  <a:srgbClr val="C00000"/>
                </a:solidFill>
                <a:latin typeface="微软雅黑" panose="020B0503020204020204" pitchFamily="34" charset="-122"/>
                <a:ea typeface="微软雅黑" panose="020B0503020204020204" pitchFamily="34" charset="-122"/>
              </a:rPr>
              <a:t>3</a:t>
            </a:r>
            <a:r>
              <a:rPr lang="zh-CN" altLang="en-US" b="1" dirty="0">
                <a:solidFill>
                  <a:srgbClr val="C00000"/>
                </a:solidFill>
                <a:latin typeface="微软雅黑" panose="020B0503020204020204" pitchFamily="34" charset="-122"/>
                <a:ea typeface="微软雅黑" panose="020B0503020204020204" pitchFamily="34" charset="-122"/>
              </a:rPr>
              <a:t>写入</a:t>
            </a:r>
            <a:r>
              <a:rPr lang="en-US" altLang="zh-CN" b="1" dirty="0">
                <a:solidFill>
                  <a:srgbClr val="C00000"/>
                </a:solidFill>
                <a:latin typeface="微软雅黑" panose="020B0503020204020204" pitchFamily="34" charset="-122"/>
                <a:ea typeface="微软雅黑" panose="020B0503020204020204" pitchFamily="34" charset="-122"/>
              </a:rPr>
              <a:t>top</a:t>
            </a:r>
            <a:r>
              <a:rPr lang="zh-CN" altLang="en-US" b="1" dirty="0">
                <a:solidFill>
                  <a:srgbClr val="C00000"/>
                </a:solidFill>
                <a:latin typeface="微软雅黑" panose="020B0503020204020204" pitchFamily="34" charset="-122"/>
                <a:ea typeface="微软雅黑" panose="020B0503020204020204" pitchFamily="34" charset="-122"/>
              </a:rPr>
              <a:t>指向位置</a:t>
            </a:r>
          </a:p>
        </p:txBody>
      </p:sp>
      <p:grpSp>
        <p:nvGrpSpPr>
          <p:cNvPr id="58" name="组合 57"/>
          <p:cNvGrpSpPr/>
          <p:nvPr/>
        </p:nvGrpSpPr>
        <p:grpSpPr>
          <a:xfrm>
            <a:off x="9747263" y="2318440"/>
            <a:ext cx="719933" cy="3911073"/>
            <a:chOff x="7704592" y="2717750"/>
            <a:chExt cx="520700" cy="2927350"/>
          </a:xfrm>
        </p:grpSpPr>
        <p:sp>
          <p:nvSpPr>
            <p:cNvPr id="59"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0"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1"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3</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2"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3"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4"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5"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6"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grpSp>
      <p:sp>
        <p:nvSpPr>
          <p:cNvPr id="67" name="Text Box 11"/>
          <p:cNvSpPr txBox="1">
            <a:spLocks noChangeArrowheads="1"/>
          </p:cNvSpPr>
          <p:nvPr/>
        </p:nvSpPr>
        <p:spPr bwMode="auto">
          <a:xfrm>
            <a:off x="8020062" y="5880518"/>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68" name="Line 12"/>
          <p:cNvSpPr>
            <a:spLocks noChangeShapeType="1"/>
          </p:cNvSpPr>
          <p:nvPr/>
        </p:nvSpPr>
        <p:spPr bwMode="auto">
          <a:xfrm>
            <a:off x="9251296" y="6039014"/>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69" name="Text Box 18"/>
          <p:cNvSpPr txBox="1">
            <a:spLocks noChangeArrowheads="1"/>
          </p:cNvSpPr>
          <p:nvPr/>
        </p:nvSpPr>
        <p:spPr bwMode="auto">
          <a:xfrm>
            <a:off x="9881294" y="6278282"/>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70" name="Text Box 19"/>
          <p:cNvSpPr txBox="1">
            <a:spLocks noChangeArrowheads="1"/>
          </p:cNvSpPr>
          <p:nvPr/>
        </p:nvSpPr>
        <p:spPr bwMode="auto">
          <a:xfrm>
            <a:off x="9764200" y="1906641"/>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71" name="Text Box 13"/>
          <p:cNvSpPr txBox="1">
            <a:spLocks noChangeArrowheads="1"/>
          </p:cNvSpPr>
          <p:nvPr/>
        </p:nvSpPr>
        <p:spPr bwMode="auto">
          <a:xfrm>
            <a:off x="8607802" y="4349630"/>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72" name="Line 12"/>
          <p:cNvSpPr>
            <a:spLocks noChangeShapeType="1"/>
          </p:cNvSpPr>
          <p:nvPr/>
        </p:nvSpPr>
        <p:spPr bwMode="auto">
          <a:xfrm>
            <a:off x="9223419" y="4532987"/>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73" name="右箭头 72"/>
          <p:cNvSpPr/>
          <p:nvPr/>
        </p:nvSpPr>
        <p:spPr>
          <a:xfrm>
            <a:off x="7679697" y="3769738"/>
            <a:ext cx="185621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Text Box 19"/>
          <p:cNvSpPr txBox="1">
            <a:spLocks noChangeArrowheads="1"/>
          </p:cNvSpPr>
          <p:nvPr/>
        </p:nvSpPr>
        <p:spPr bwMode="auto">
          <a:xfrm>
            <a:off x="8166351" y="3470108"/>
            <a:ext cx="938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smtClean="0">
                <a:solidFill>
                  <a:srgbClr val="C00000"/>
                </a:solidFill>
                <a:latin typeface="微软雅黑" panose="020B0503020204020204" pitchFamily="34" charset="-122"/>
                <a:ea typeface="微软雅黑" panose="020B0503020204020204" pitchFamily="34" charset="-122"/>
              </a:rPr>
              <a:t>top++</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5" name="Text Box 19"/>
          <p:cNvSpPr txBox="1">
            <a:spLocks noChangeArrowheads="1"/>
          </p:cNvSpPr>
          <p:nvPr/>
        </p:nvSpPr>
        <p:spPr bwMode="auto">
          <a:xfrm>
            <a:off x="2784700" y="1537309"/>
            <a:ext cx="788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步骤</a:t>
            </a:r>
            <a:r>
              <a:rPr lang="en-US" altLang="zh-CN" b="1" dirty="0" smtClean="0">
                <a:solidFill>
                  <a:srgbClr val="C00000"/>
                </a:solidFill>
                <a:latin typeface="微软雅黑" panose="020B0503020204020204" pitchFamily="34" charset="-122"/>
                <a:ea typeface="微软雅黑" panose="020B0503020204020204" pitchFamily="34" charset="-122"/>
              </a:rPr>
              <a:t>1</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76" name="Text Box 19"/>
          <p:cNvSpPr txBox="1">
            <a:spLocks noChangeArrowheads="1"/>
          </p:cNvSpPr>
          <p:nvPr/>
        </p:nvSpPr>
        <p:spPr bwMode="auto">
          <a:xfrm>
            <a:off x="6208255" y="1488540"/>
            <a:ext cx="788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步骤</a:t>
            </a:r>
            <a:r>
              <a:rPr lang="en-US" altLang="zh-CN" b="1" dirty="0" smtClean="0">
                <a:solidFill>
                  <a:srgbClr val="C00000"/>
                </a:solidFill>
                <a:latin typeface="微软雅黑" panose="020B0503020204020204" pitchFamily="34" charset="-122"/>
                <a:ea typeface="微软雅黑" panose="020B0503020204020204" pitchFamily="34" charset="-122"/>
              </a:rPr>
              <a:t>2</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77" name="Text Box 19"/>
          <p:cNvSpPr txBox="1">
            <a:spLocks noChangeArrowheads="1"/>
          </p:cNvSpPr>
          <p:nvPr/>
        </p:nvSpPr>
        <p:spPr bwMode="auto">
          <a:xfrm>
            <a:off x="9702421" y="1488540"/>
            <a:ext cx="788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步骤</a:t>
            </a:r>
            <a:r>
              <a:rPr lang="en-US" altLang="zh-CN" b="1" dirty="0" smtClean="0">
                <a:solidFill>
                  <a:srgbClr val="C00000"/>
                </a:solidFill>
                <a:latin typeface="微软雅黑" panose="020B0503020204020204" pitchFamily="34" charset="-122"/>
                <a:ea typeface="微软雅黑" panose="020B0503020204020204" pitchFamily="34" charset="-122"/>
              </a:rPr>
              <a:t>3</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2055939"/>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normAutofit fontScale="85000" lnSpcReduction="20000"/>
          </a:bodyPr>
          <a:lstStyle/>
          <a:p>
            <a:r>
              <a:rPr lang="zh-CN" altLang="en-US" dirty="0"/>
              <a:t>当需要从栈中取出数据时</a:t>
            </a:r>
            <a:r>
              <a:rPr lang="en-US" altLang="zh-CN" dirty="0"/>
              <a:t>,</a:t>
            </a:r>
            <a:r>
              <a:rPr lang="zh-CN" altLang="en-US" dirty="0"/>
              <a:t>只能从栈顶取出</a:t>
            </a:r>
            <a:r>
              <a:rPr lang="en-US" altLang="zh-CN" dirty="0"/>
              <a:t>,</a:t>
            </a:r>
            <a:r>
              <a:rPr lang="zh-CN" altLang="en-US" dirty="0"/>
              <a:t>这个动作叫出</a:t>
            </a:r>
            <a:r>
              <a:rPr lang="zh-CN" altLang="en-US" dirty="0" smtClean="0"/>
              <a:t>栈：</a:t>
            </a:r>
            <a:endParaRPr lang="en-US" altLang="zh-CN" dirty="0" smtClean="0"/>
          </a:p>
          <a:p>
            <a:endParaRPr lang="en-US" altLang="zh-CN" dirty="0"/>
          </a:p>
          <a:p>
            <a:endParaRPr lang="en-US" altLang="zh-CN" dirty="0" smtClean="0"/>
          </a:p>
          <a:p>
            <a:endParaRPr lang="en-US" altLang="zh-CN" dirty="0"/>
          </a:p>
          <a:p>
            <a:pPr lvl="1"/>
            <a:r>
              <a:rPr lang="zh-CN" altLang="en-US" dirty="0"/>
              <a:t>需要判断栈是否是空栈</a:t>
            </a:r>
            <a:r>
              <a:rPr lang="en-US" altLang="zh-CN" dirty="0"/>
              <a:t>,</a:t>
            </a:r>
            <a:r>
              <a:rPr lang="zh-CN" altLang="en-US" dirty="0"/>
              <a:t>如果栈空</a:t>
            </a:r>
            <a:r>
              <a:rPr lang="en-US" altLang="zh-CN" dirty="0"/>
              <a:t>,</a:t>
            </a:r>
            <a:r>
              <a:rPr lang="zh-CN" altLang="en-US" dirty="0"/>
              <a:t>那么返回一个异常说明栈已经空了</a:t>
            </a:r>
            <a:r>
              <a:rPr lang="en-US" altLang="zh-CN" dirty="0"/>
              <a:t>.</a:t>
            </a:r>
            <a:r>
              <a:rPr lang="zh-CN" altLang="en-US" dirty="0"/>
              <a:t>无法弹出</a:t>
            </a:r>
            <a:r>
              <a:rPr lang="en-US" altLang="zh-CN" dirty="0"/>
              <a:t>.</a:t>
            </a:r>
            <a:r>
              <a:rPr lang="zh-CN" altLang="en-US" dirty="0"/>
              <a:t>如果栈非空</a:t>
            </a:r>
            <a:r>
              <a:rPr lang="en-US" altLang="zh-CN" dirty="0"/>
              <a:t>,</a:t>
            </a:r>
            <a:r>
              <a:rPr lang="zh-CN" altLang="en-US" dirty="0"/>
              <a:t>那么继续</a:t>
            </a:r>
          </a:p>
          <a:p>
            <a:pPr lvl="1"/>
            <a:r>
              <a:rPr lang="zh-CN" altLang="en-US" dirty="0"/>
              <a:t>将</a:t>
            </a:r>
            <a:r>
              <a:rPr lang="en-US" altLang="zh-CN" dirty="0"/>
              <a:t>top</a:t>
            </a:r>
            <a:r>
              <a:rPr lang="zh-CN" altLang="en-US" dirty="0"/>
              <a:t>向栈底方向移动一个单位</a:t>
            </a:r>
          </a:p>
          <a:p>
            <a:pPr lvl="1"/>
            <a:r>
              <a:rPr lang="zh-CN" altLang="en-US" dirty="0"/>
              <a:t>将</a:t>
            </a:r>
            <a:r>
              <a:rPr lang="en-US" altLang="zh-CN" dirty="0"/>
              <a:t>top</a:t>
            </a:r>
            <a:r>
              <a:rPr lang="zh-CN" altLang="en-US" dirty="0"/>
              <a:t>指向的数据返回</a:t>
            </a:r>
            <a:r>
              <a:rPr lang="en-US" altLang="zh-CN" dirty="0"/>
              <a:t>.</a:t>
            </a:r>
            <a:r>
              <a:rPr lang="zh-CN" altLang="en-US" dirty="0"/>
              <a:t>栈空间中的数据实际上是没有被删除的</a:t>
            </a:r>
            <a:r>
              <a:rPr lang="en-US" altLang="zh-CN" dirty="0"/>
              <a:t>,</a:t>
            </a:r>
            <a:r>
              <a:rPr lang="zh-CN" altLang="en-US" dirty="0"/>
              <a:t>但是对于栈来说</a:t>
            </a:r>
            <a:r>
              <a:rPr lang="en-US" altLang="zh-CN" dirty="0"/>
              <a:t>,</a:t>
            </a:r>
            <a:r>
              <a:rPr lang="zh-CN" altLang="en-US" dirty="0"/>
              <a:t>该数据已经没有任何意义</a:t>
            </a:r>
            <a:r>
              <a:rPr lang="en-US" altLang="zh-CN" dirty="0"/>
              <a:t>.</a:t>
            </a:r>
            <a:r>
              <a:rPr lang="zh-CN" altLang="en-US" dirty="0"/>
              <a:t>当下一次使用该空间时</a:t>
            </a:r>
            <a:r>
              <a:rPr lang="en-US" altLang="zh-CN" dirty="0"/>
              <a:t>,</a:t>
            </a:r>
            <a:r>
              <a:rPr lang="zh-CN" altLang="en-US" dirty="0"/>
              <a:t>它会被当作空</a:t>
            </a:r>
            <a:r>
              <a:rPr lang="en-US" altLang="zh-CN" dirty="0"/>
              <a:t>,</a:t>
            </a:r>
            <a:r>
              <a:rPr lang="zh-CN" altLang="en-US" dirty="0"/>
              <a:t>由新的数据覆盖掉</a:t>
            </a:r>
          </a:p>
          <a:p>
            <a:r>
              <a:rPr lang="zh-CN" altLang="en-US" dirty="0"/>
              <a:t>第</a:t>
            </a:r>
            <a:r>
              <a:rPr lang="en-US" altLang="zh-CN" dirty="0"/>
              <a:t>2</a:t>
            </a:r>
            <a:r>
              <a:rPr lang="zh-CN" altLang="en-US" dirty="0"/>
              <a:t>步与第</a:t>
            </a:r>
            <a:r>
              <a:rPr lang="en-US" altLang="zh-CN" dirty="0"/>
              <a:t>3</a:t>
            </a:r>
            <a:r>
              <a:rPr lang="zh-CN" altLang="en-US" dirty="0"/>
              <a:t>步千万不能颠倒</a:t>
            </a:r>
            <a:r>
              <a:rPr lang="en-US" altLang="zh-CN" dirty="0"/>
              <a:t>.</a:t>
            </a:r>
            <a:r>
              <a:rPr lang="zh-CN" altLang="en-US" dirty="0"/>
              <a:t>否则会引起栈的存储异常</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548173" y="1574345"/>
            <a:ext cx="10563225" cy="16192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329755849"/>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可以从图示中进一步了解出栈的过程：</a:t>
            </a:r>
            <a:endParaRPr lang="zh-CN" altLang="en-US" dirty="0"/>
          </a:p>
        </p:txBody>
      </p:sp>
      <p:grpSp>
        <p:nvGrpSpPr>
          <p:cNvPr id="4" name="组合 3"/>
          <p:cNvGrpSpPr/>
          <p:nvPr/>
        </p:nvGrpSpPr>
        <p:grpSpPr>
          <a:xfrm>
            <a:off x="9651299" y="2194890"/>
            <a:ext cx="719933" cy="3911073"/>
            <a:chOff x="7704592" y="2717750"/>
            <a:chExt cx="520700" cy="2927350"/>
          </a:xfrm>
        </p:grpSpPr>
        <p:sp>
          <p:nvSpPr>
            <p:cNvPr id="5"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1"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grpSp>
      <p:sp>
        <p:nvSpPr>
          <p:cNvPr id="13" name="Text Box 11"/>
          <p:cNvSpPr txBox="1">
            <a:spLocks noChangeArrowheads="1"/>
          </p:cNvSpPr>
          <p:nvPr/>
        </p:nvSpPr>
        <p:spPr bwMode="auto">
          <a:xfrm>
            <a:off x="7751953" y="5774438"/>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14" name="Line 12"/>
          <p:cNvSpPr>
            <a:spLocks noChangeShapeType="1"/>
          </p:cNvSpPr>
          <p:nvPr/>
        </p:nvSpPr>
        <p:spPr bwMode="auto">
          <a:xfrm>
            <a:off x="9155332" y="5915464"/>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Text Box 18"/>
          <p:cNvSpPr txBox="1">
            <a:spLocks noChangeArrowheads="1"/>
          </p:cNvSpPr>
          <p:nvPr/>
        </p:nvSpPr>
        <p:spPr bwMode="auto">
          <a:xfrm>
            <a:off x="9801653" y="6154732"/>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16" name="Text Box 19"/>
          <p:cNvSpPr txBox="1">
            <a:spLocks noChangeArrowheads="1"/>
          </p:cNvSpPr>
          <p:nvPr/>
        </p:nvSpPr>
        <p:spPr bwMode="auto">
          <a:xfrm>
            <a:off x="9589793" y="1760156"/>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36" name="Text Box 13"/>
          <p:cNvSpPr txBox="1">
            <a:spLocks noChangeArrowheads="1"/>
          </p:cNvSpPr>
          <p:nvPr/>
        </p:nvSpPr>
        <p:spPr bwMode="auto">
          <a:xfrm>
            <a:off x="8494094" y="4732581"/>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37" name="Line 12"/>
          <p:cNvSpPr>
            <a:spLocks noChangeShapeType="1"/>
          </p:cNvSpPr>
          <p:nvPr/>
        </p:nvSpPr>
        <p:spPr bwMode="auto">
          <a:xfrm>
            <a:off x="9109711" y="4915938"/>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grpSp>
        <p:nvGrpSpPr>
          <p:cNvPr id="38" name="组合 37"/>
          <p:cNvGrpSpPr/>
          <p:nvPr/>
        </p:nvGrpSpPr>
        <p:grpSpPr>
          <a:xfrm>
            <a:off x="5870038" y="2239977"/>
            <a:ext cx="719933" cy="3911073"/>
            <a:chOff x="7704592" y="2717750"/>
            <a:chExt cx="520700" cy="2927350"/>
          </a:xfrm>
        </p:grpSpPr>
        <p:sp>
          <p:nvSpPr>
            <p:cNvPr id="39"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0"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1"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3</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2"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3"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4"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5"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46"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grpSp>
      <p:sp>
        <p:nvSpPr>
          <p:cNvPr id="47" name="Text Box 11"/>
          <p:cNvSpPr txBox="1">
            <a:spLocks noChangeArrowheads="1"/>
          </p:cNvSpPr>
          <p:nvPr/>
        </p:nvSpPr>
        <p:spPr bwMode="auto">
          <a:xfrm>
            <a:off x="4142837" y="5802055"/>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48" name="Line 12"/>
          <p:cNvSpPr>
            <a:spLocks noChangeShapeType="1"/>
          </p:cNvSpPr>
          <p:nvPr/>
        </p:nvSpPr>
        <p:spPr bwMode="auto">
          <a:xfrm>
            <a:off x="5374071" y="5960551"/>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9" name="Text Box 18"/>
          <p:cNvSpPr txBox="1">
            <a:spLocks noChangeArrowheads="1"/>
          </p:cNvSpPr>
          <p:nvPr/>
        </p:nvSpPr>
        <p:spPr bwMode="auto">
          <a:xfrm>
            <a:off x="6102041" y="6199819"/>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50" name="Text Box 19"/>
          <p:cNvSpPr txBox="1">
            <a:spLocks noChangeArrowheads="1"/>
          </p:cNvSpPr>
          <p:nvPr/>
        </p:nvSpPr>
        <p:spPr bwMode="auto">
          <a:xfrm>
            <a:off x="5886975" y="1828178"/>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53" name="Text Box 13"/>
          <p:cNvSpPr txBox="1">
            <a:spLocks noChangeArrowheads="1"/>
          </p:cNvSpPr>
          <p:nvPr/>
        </p:nvSpPr>
        <p:spPr bwMode="auto">
          <a:xfrm>
            <a:off x="4730577" y="4744702"/>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54" name="Line 12"/>
          <p:cNvSpPr>
            <a:spLocks noChangeShapeType="1"/>
          </p:cNvSpPr>
          <p:nvPr/>
        </p:nvSpPr>
        <p:spPr bwMode="auto">
          <a:xfrm>
            <a:off x="5346194" y="4928059"/>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5" name="右箭头 54"/>
          <p:cNvSpPr/>
          <p:nvPr/>
        </p:nvSpPr>
        <p:spPr>
          <a:xfrm>
            <a:off x="3554816" y="3817691"/>
            <a:ext cx="185621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 Box 19"/>
          <p:cNvSpPr txBox="1">
            <a:spLocks noChangeArrowheads="1"/>
          </p:cNvSpPr>
          <p:nvPr/>
        </p:nvSpPr>
        <p:spPr bwMode="auto">
          <a:xfrm>
            <a:off x="840423" y="3716382"/>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判断是否空栈</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57" name="Text Box 19"/>
          <p:cNvSpPr txBox="1">
            <a:spLocks noChangeArrowheads="1"/>
          </p:cNvSpPr>
          <p:nvPr/>
        </p:nvSpPr>
        <p:spPr bwMode="auto">
          <a:xfrm>
            <a:off x="4164583" y="3497572"/>
            <a:ext cx="787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smtClean="0">
                <a:solidFill>
                  <a:srgbClr val="C00000"/>
                </a:solidFill>
                <a:latin typeface="微软雅黑" panose="020B0503020204020204" pitchFamily="34" charset="-122"/>
                <a:ea typeface="微软雅黑" panose="020B0503020204020204" pitchFamily="34" charset="-122"/>
              </a:rPr>
              <a:t>top--</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2481522" y="2318440"/>
            <a:ext cx="719933" cy="3911073"/>
            <a:chOff x="7704592" y="2717750"/>
            <a:chExt cx="520700" cy="2927350"/>
          </a:xfrm>
        </p:grpSpPr>
        <p:sp>
          <p:nvSpPr>
            <p:cNvPr id="59" name="Rectangle 3"/>
            <p:cNvSpPr>
              <a:spLocks noChangeArrowheads="1"/>
            </p:cNvSpPr>
            <p:nvPr/>
          </p:nvSpPr>
          <p:spPr bwMode="auto">
            <a:xfrm>
              <a:off x="7704592" y="52387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0" name="Rectangle 4"/>
            <p:cNvSpPr>
              <a:spLocks noChangeArrowheads="1"/>
            </p:cNvSpPr>
            <p:nvPr/>
          </p:nvSpPr>
          <p:spPr bwMode="auto">
            <a:xfrm>
              <a:off x="7704592" y="487833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1" name="Rectangle 5"/>
            <p:cNvSpPr>
              <a:spLocks noChangeArrowheads="1"/>
            </p:cNvSpPr>
            <p:nvPr/>
          </p:nvSpPr>
          <p:spPr bwMode="auto">
            <a:xfrm>
              <a:off x="7704592" y="451956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3</a:t>
              </a: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2" name="Rectangle 6"/>
            <p:cNvSpPr>
              <a:spLocks noChangeArrowheads="1"/>
            </p:cNvSpPr>
            <p:nvPr/>
          </p:nvSpPr>
          <p:spPr bwMode="auto">
            <a:xfrm>
              <a:off x="7704592" y="415920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3" name="Rectangle 7"/>
            <p:cNvSpPr>
              <a:spLocks noChangeArrowheads="1"/>
            </p:cNvSpPr>
            <p:nvPr/>
          </p:nvSpPr>
          <p:spPr bwMode="auto">
            <a:xfrm>
              <a:off x="7704592" y="37972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4" name="Rectangle 8"/>
            <p:cNvSpPr>
              <a:spLocks noChangeArrowheads="1"/>
            </p:cNvSpPr>
            <p:nvPr/>
          </p:nvSpPr>
          <p:spPr bwMode="auto">
            <a:xfrm>
              <a:off x="7704592" y="3436888"/>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5" name="Rectangle 9"/>
            <p:cNvSpPr>
              <a:spLocks noChangeArrowheads="1"/>
            </p:cNvSpPr>
            <p:nvPr/>
          </p:nvSpPr>
          <p:spPr bwMode="auto">
            <a:xfrm>
              <a:off x="7704592" y="3078113"/>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sp>
          <p:nvSpPr>
            <p:cNvPr id="66" name="Rectangle 10"/>
            <p:cNvSpPr>
              <a:spLocks noChangeArrowheads="1"/>
            </p:cNvSpPr>
            <p:nvPr/>
          </p:nvSpPr>
          <p:spPr bwMode="auto">
            <a:xfrm>
              <a:off x="7704592" y="2717750"/>
              <a:ext cx="520700"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dirty="0">
                <a:solidFill>
                  <a:schemeClr val="lt1"/>
                </a:solidFill>
                <a:latin typeface="微软雅黑" panose="020B0503020204020204" pitchFamily="34" charset="-122"/>
                <a:ea typeface="微软雅黑" panose="020B0503020204020204" pitchFamily="34" charset="-122"/>
              </a:endParaRPr>
            </a:p>
          </p:txBody>
        </p:sp>
      </p:grpSp>
      <p:sp>
        <p:nvSpPr>
          <p:cNvPr id="67" name="Text Box 11"/>
          <p:cNvSpPr txBox="1">
            <a:spLocks noChangeArrowheads="1"/>
          </p:cNvSpPr>
          <p:nvPr/>
        </p:nvSpPr>
        <p:spPr bwMode="auto">
          <a:xfrm>
            <a:off x="754321" y="5880518"/>
            <a:ext cx="1231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BOTTOM</a:t>
            </a:r>
          </a:p>
        </p:txBody>
      </p:sp>
      <p:sp>
        <p:nvSpPr>
          <p:cNvPr id="68" name="Line 12"/>
          <p:cNvSpPr>
            <a:spLocks noChangeShapeType="1"/>
          </p:cNvSpPr>
          <p:nvPr/>
        </p:nvSpPr>
        <p:spPr bwMode="auto">
          <a:xfrm>
            <a:off x="1985555" y="6039014"/>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69" name="Text Box 18"/>
          <p:cNvSpPr txBox="1">
            <a:spLocks noChangeArrowheads="1"/>
          </p:cNvSpPr>
          <p:nvPr/>
        </p:nvSpPr>
        <p:spPr bwMode="auto">
          <a:xfrm>
            <a:off x="2615553" y="6278282"/>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70" name="Text Box 19"/>
          <p:cNvSpPr txBox="1">
            <a:spLocks noChangeArrowheads="1"/>
          </p:cNvSpPr>
          <p:nvPr/>
        </p:nvSpPr>
        <p:spPr bwMode="auto">
          <a:xfrm>
            <a:off x="2498459" y="1906641"/>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sp>
        <p:nvSpPr>
          <p:cNvPr id="71" name="Text Box 13"/>
          <p:cNvSpPr txBox="1">
            <a:spLocks noChangeArrowheads="1"/>
          </p:cNvSpPr>
          <p:nvPr/>
        </p:nvSpPr>
        <p:spPr bwMode="auto">
          <a:xfrm>
            <a:off x="1342061" y="4349628"/>
            <a:ext cx="585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top</a:t>
            </a:r>
          </a:p>
        </p:txBody>
      </p:sp>
      <p:sp>
        <p:nvSpPr>
          <p:cNvPr id="72" name="Line 12"/>
          <p:cNvSpPr>
            <a:spLocks noChangeShapeType="1"/>
          </p:cNvSpPr>
          <p:nvPr/>
        </p:nvSpPr>
        <p:spPr bwMode="auto">
          <a:xfrm>
            <a:off x="1957678" y="4532985"/>
            <a:ext cx="42452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73" name="右箭头 72"/>
          <p:cNvSpPr/>
          <p:nvPr/>
        </p:nvSpPr>
        <p:spPr>
          <a:xfrm>
            <a:off x="7287806" y="3769738"/>
            <a:ext cx="185621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Text Box 19"/>
          <p:cNvSpPr txBox="1">
            <a:spLocks noChangeArrowheads="1"/>
          </p:cNvSpPr>
          <p:nvPr/>
        </p:nvSpPr>
        <p:spPr bwMode="auto">
          <a:xfrm>
            <a:off x="6991408" y="3470108"/>
            <a:ext cx="2432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将</a:t>
            </a:r>
            <a:r>
              <a:rPr lang="en-US" altLang="zh-CN" b="1" dirty="0" smtClean="0">
                <a:solidFill>
                  <a:srgbClr val="C00000"/>
                </a:solidFill>
                <a:latin typeface="微软雅黑" panose="020B0503020204020204" pitchFamily="34" charset="-122"/>
                <a:ea typeface="微软雅黑" panose="020B0503020204020204" pitchFamily="34" charset="-122"/>
              </a:rPr>
              <a:t>top</a:t>
            </a:r>
            <a:r>
              <a:rPr lang="zh-CN" altLang="en-US" b="1" dirty="0" smtClean="0">
                <a:solidFill>
                  <a:srgbClr val="C00000"/>
                </a:solidFill>
                <a:latin typeface="微软雅黑" panose="020B0503020204020204" pitchFamily="34" charset="-122"/>
                <a:ea typeface="微软雅黑" panose="020B0503020204020204" pitchFamily="34" charset="-122"/>
              </a:rPr>
              <a:t>指向的数据返回</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5" name="Text Box 19"/>
          <p:cNvSpPr txBox="1">
            <a:spLocks noChangeArrowheads="1"/>
          </p:cNvSpPr>
          <p:nvPr/>
        </p:nvSpPr>
        <p:spPr bwMode="auto">
          <a:xfrm>
            <a:off x="9589793" y="1439593"/>
            <a:ext cx="788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步骤</a:t>
            </a:r>
            <a:r>
              <a:rPr lang="en-US" altLang="zh-CN" b="1" dirty="0">
                <a:solidFill>
                  <a:srgbClr val="C00000"/>
                </a:solidFill>
                <a:latin typeface="微软雅黑" panose="020B0503020204020204" pitchFamily="34" charset="-122"/>
                <a:ea typeface="微软雅黑" panose="020B0503020204020204" pitchFamily="34" charset="-122"/>
              </a:rPr>
              <a:t>3</a:t>
            </a:r>
          </a:p>
        </p:txBody>
      </p:sp>
      <p:sp>
        <p:nvSpPr>
          <p:cNvPr id="76" name="Text Box 19"/>
          <p:cNvSpPr txBox="1">
            <a:spLocks noChangeArrowheads="1"/>
          </p:cNvSpPr>
          <p:nvPr/>
        </p:nvSpPr>
        <p:spPr bwMode="auto">
          <a:xfrm>
            <a:off x="5816364" y="1488540"/>
            <a:ext cx="788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步骤</a:t>
            </a:r>
            <a:r>
              <a:rPr lang="en-US" altLang="zh-CN" b="1" dirty="0" smtClean="0">
                <a:solidFill>
                  <a:srgbClr val="C00000"/>
                </a:solidFill>
                <a:latin typeface="微软雅黑" panose="020B0503020204020204" pitchFamily="34" charset="-122"/>
                <a:ea typeface="微软雅黑" panose="020B0503020204020204" pitchFamily="34" charset="-122"/>
              </a:rPr>
              <a:t>2</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77" name="Text Box 19"/>
          <p:cNvSpPr txBox="1">
            <a:spLocks noChangeArrowheads="1"/>
          </p:cNvSpPr>
          <p:nvPr/>
        </p:nvSpPr>
        <p:spPr bwMode="auto">
          <a:xfrm>
            <a:off x="2436680" y="1488540"/>
            <a:ext cx="788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C00000"/>
                </a:solidFill>
                <a:latin typeface="微软雅黑" panose="020B0503020204020204" pitchFamily="34" charset="-122"/>
                <a:ea typeface="微软雅黑" panose="020B0503020204020204" pitchFamily="34" charset="-122"/>
              </a:rPr>
              <a:t>步骤</a:t>
            </a:r>
            <a:r>
              <a:rPr lang="en-US" altLang="zh-CN" b="1" dirty="0" smtClean="0">
                <a:solidFill>
                  <a:srgbClr val="C00000"/>
                </a:solidFill>
                <a:latin typeface="微软雅黑" panose="020B0503020204020204" pitchFamily="34" charset="-122"/>
                <a:ea typeface="微软雅黑" panose="020B0503020204020204" pitchFamily="34" charset="-122"/>
              </a:rPr>
              <a:t>1</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7402494"/>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在</a:t>
            </a:r>
            <a:r>
              <a:rPr lang="en-US" altLang="zh-CN" dirty="0"/>
              <a:t>push</a:t>
            </a:r>
            <a:r>
              <a:rPr lang="en-US" altLang="zh-CN" dirty="0" smtClean="0"/>
              <a:t>()pop</a:t>
            </a:r>
            <a:r>
              <a:rPr lang="en-US" altLang="zh-CN" dirty="0"/>
              <a:t>()</a:t>
            </a:r>
            <a:r>
              <a:rPr lang="zh-CN" altLang="en-US" dirty="0"/>
              <a:t>方法中都使用了</a:t>
            </a:r>
            <a:r>
              <a:rPr lang="en-US" altLang="en-US" dirty="0" smtClean="0"/>
              <a:t>synchronized</a:t>
            </a:r>
            <a:r>
              <a:rPr lang="zh-CN" altLang="en-US" dirty="0" smtClean="0"/>
              <a:t>关键字</a:t>
            </a:r>
            <a:endParaRPr lang="en-US" altLang="zh-CN" dirty="0" smtClean="0"/>
          </a:p>
          <a:p>
            <a:r>
              <a:rPr lang="zh-CN" altLang="en-US" dirty="0" smtClean="0"/>
              <a:t>这</a:t>
            </a:r>
            <a:r>
              <a:rPr lang="zh-CN" altLang="en-US" dirty="0"/>
              <a:t>是为了使入栈与出栈操作</a:t>
            </a:r>
            <a:r>
              <a:rPr lang="zh-CN" altLang="en-US" dirty="0" smtClean="0"/>
              <a:t>原子化，就是说</a:t>
            </a:r>
            <a:r>
              <a:rPr lang="zh-CN" altLang="en-US" dirty="0"/>
              <a:t>在入栈与出栈的操作过程中是不允许其它操作干扰</a:t>
            </a:r>
            <a:r>
              <a:rPr lang="zh-CN" altLang="en-US" dirty="0" smtClean="0"/>
              <a:t>的。有了</a:t>
            </a:r>
            <a:r>
              <a:rPr lang="zh-CN" altLang="en-US" dirty="0"/>
              <a:t>同步的保障</a:t>
            </a:r>
            <a:r>
              <a:rPr lang="en-US" altLang="zh-CN" dirty="0"/>
              <a:t>,</a:t>
            </a:r>
            <a:r>
              <a:rPr lang="zh-CN" altLang="en-US" dirty="0"/>
              <a:t>栈的工作才不会出现异常</a:t>
            </a:r>
          </a:p>
        </p:txBody>
      </p:sp>
    </p:spTree>
    <p:extLst>
      <p:ext uri="{BB962C8B-B14F-4D97-AF65-F5344CB8AC3E}">
        <p14:creationId xmlns:p14="http://schemas.microsoft.com/office/powerpoint/2010/main" val="2709855028"/>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另一种具备特殊访问要求的线性表叫做</a:t>
            </a:r>
            <a:r>
              <a:rPr lang="zh-CN" altLang="en-US" b="1" dirty="0" smtClean="0">
                <a:solidFill>
                  <a:srgbClr val="AE0B0B"/>
                </a:solidFill>
              </a:rPr>
              <a:t>队列</a:t>
            </a:r>
            <a:endParaRPr lang="en-US" altLang="zh-CN" b="1" dirty="0" smtClean="0">
              <a:solidFill>
                <a:srgbClr val="AE0B0B"/>
              </a:solidFill>
            </a:endParaRPr>
          </a:p>
          <a:p>
            <a:pPr lvl="1"/>
            <a:r>
              <a:rPr lang="zh-CN" altLang="en-US" dirty="0"/>
              <a:t>队列提供了一种“</a:t>
            </a:r>
            <a:r>
              <a:rPr lang="zh-CN" altLang="en-US" b="1" dirty="0">
                <a:solidFill>
                  <a:srgbClr val="AE0B0B"/>
                </a:solidFill>
              </a:rPr>
              <a:t>先入先出</a:t>
            </a:r>
            <a:r>
              <a:rPr lang="zh-CN" altLang="en-US" dirty="0"/>
              <a:t>”的一种数据结构</a:t>
            </a:r>
          </a:p>
          <a:p>
            <a:pPr lvl="1"/>
            <a:r>
              <a:rPr lang="zh-CN" altLang="en-US" dirty="0"/>
              <a:t>队列也有两个标识标志出两个端点</a:t>
            </a:r>
            <a:r>
              <a:rPr lang="en-US" altLang="zh-CN" dirty="0"/>
              <a:t>:</a:t>
            </a:r>
            <a:r>
              <a:rPr lang="zh-CN" altLang="en-US" dirty="0"/>
              <a:t>队头和队尾</a:t>
            </a:r>
          </a:p>
          <a:p>
            <a:pPr lvl="1"/>
            <a:r>
              <a:rPr lang="zh-CN" altLang="en-US" dirty="0"/>
              <a:t>队列同样要提供</a:t>
            </a:r>
            <a:r>
              <a:rPr lang="en-US" altLang="zh-CN" dirty="0"/>
              <a:t>2</a:t>
            </a:r>
            <a:r>
              <a:rPr lang="zh-CN" altLang="en-US" dirty="0"/>
              <a:t>个最基本的操作入队</a:t>
            </a:r>
            <a:r>
              <a:rPr lang="en-US" altLang="zh-CN" dirty="0"/>
              <a:t>(offer)</a:t>
            </a:r>
            <a:r>
              <a:rPr lang="zh-CN" altLang="en-US" dirty="0"/>
              <a:t>和出队</a:t>
            </a:r>
            <a:r>
              <a:rPr lang="en-US" altLang="zh-CN" dirty="0"/>
              <a:t>(poll)</a:t>
            </a:r>
          </a:p>
          <a:p>
            <a:endParaRPr lang="zh-CN" altLang="en-US" dirty="0"/>
          </a:p>
        </p:txBody>
      </p:sp>
    </p:spTree>
    <p:extLst>
      <p:ext uri="{BB962C8B-B14F-4D97-AF65-F5344CB8AC3E}">
        <p14:creationId xmlns:p14="http://schemas.microsoft.com/office/powerpoint/2010/main" val="149733565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循环队列就是反复的利用同一块存储空间进行队列的</a:t>
            </a:r>
            <a:r>
              <a:rPr lang="zh-CN" altLang="en-US" dirty="0" smtClean="0"/>
              <a:t>移动</a:t>
            </a:r>
            <a:endParaRPr lang="en-US" altLang="zh-CN" dirty="0" smtClean="0"/>
          </a:p>
          <a:p>
            <a:r>
              <a:rPr lang="zh-CN" altLang="en-US" dirty="0" smtClean="0"/>
              <a:t>这种</a:t>
            </a:r>
            <a:r>
              <a:rPr lang="zh-CN" altLang="en-US" dirty="0"/>
              <a:t>队列的好处</a:t>
            </a:r>
            <a:r>
              <a:rPr lang="en-US" altLang="zh-CN" dirty="0"/>
              <a:t>,</a:t>
            </a:r>
            <a:r>
              <a:rPr lang="zh-CN" altLang="en-US" dirty="0"/>
              <a:t>是不需要队列的整理</a:t>
            </a:r>
            <a:r>
              <a:rPr lang="en-US" altLang="zh-CN" dirty="0"/>
              <a:t>.</a:t>
            </a:r>
            <a:r>
              <a:rPr lang="zh-CN" altLang="en-US" dirty="0"/>
              <a:t>可以提高队列效率，是将数组的首尾相连</a:t>
            </a:r>
            <a:r>
              <a:rPr lang="en-US" altLang="zh-CN" dirty="0"/>
              <a:t>,</a:t>
            </a:r>
            <a:r>
              <a:rPr lang="zh-CN" altLang="en-US" dirty="0"/>
              <a:t>使移动到末端的队列仍旧可以继续爬行到数组的头部</a:t>
            </a:r>
          </a:p>
        </p:txBody>
      </p:sp>
    </p:spTree>
    <p:extLst>
      <p:ext uri="{BB962C8B-B14F-4D97-AF65-F5344CB8AC3E}">
        <p14:creationId xmlns:p14="http://schemas.microsoft.com/office/powerpoint/2010/main" val="1784856553"/>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在进行具体的初始化之前</a:t>
            </a:r>
            <a:r>
              <a:rPr lang="en-US" altLang="zh-CN" dirty="0"/>
              <a:t>,</a:t>
            </a:r>
            <a:r>
              <a:rPr lang="zh-CN" altLang="en-US" dirty="0"/>
              <a:t>我们需要明确</a:t>
            </a:r>
            <a:r>
              <a:rPr lang="en-US" altLang="zh-CN" dirty="0"/>
              <a:t>,</a:t>
            </a:r>
            <a:r>
              <a:rPr lang="zh-CN" altLang="en-US" dirty="0"/>
              <a:t>如何实现队列在存储空间尾部可以自然的移动到存储空间头部</a:t>
            </a:r>
            <a:r>
              <a:rPr lang="en-US" altLang="zh-CN" dirty="0"/>
              <a:t>.</a:t>
            </a:r>
          </a:p>
          <a:p>
            <a:r>
              <a:rPr lang="zh-CN" altLang="en-US" dirty="0"/>
              <a:t>队列的移动主要依靠两个变量来指示</a:t>
            </a:r>
            <a:r>
              <a:rPr lang="en-US" altLang="zh-CN" dirty="0"/>
              <a:t>,</a:t>
            </a:r>
            <a:r>
              <a:rPr lang="en-US" altLang="zh-CN" dirty="0" smtClean="0"/>
              <a:t>headend</a:t>
            </a:r>
          </a:p>
          <a:p>
            <a:r>
              <a:rPr lang="zh-CN" altLang="en-US" dirty="0" smtClean="0"/>
              <a:t>队列</a:t>
            </a:r>
            <a:r>
              <a:rPr lang="zh-CN" altLang="en-US" dirty="0"/>
              <a:t>的移动方向定义为正方</a:t>
            </a:r>
            <a:r>
              <a:rPr lang="zh-CN" altLang="en-US" dirty="0" smtClean="0"/>
              <a:t>向，当</a:t>
            </a:r>
            <a:r>
              <a:rPr lang="en-US" altLang="zh-CN" dirty="0"/>
              <a:t>head</a:t>
            </a:r>
            <a:r>
              <a:rPr lang="zh-CN" altLang="en-US" dirty="0"/>
              <a:t>向正方向移动时</a:t>
            </a:r>
            <a:r>
              <a:rPr lang="en-US" altLang="zh-CN" dirty="0"/>
              <a:t>,</a:t>
            </a:r>
            <a:r>
              <a:rPr lang="zh-CN" altLang="en-US" dirty="0"/>
              <a:t>队列向着正方向</a:t>
            </a:r>
            <a:r>
              <a:rPr lang="zh-CN" altLang="en-US" dirty="0" smtClean="0"/>
              <a:t>减少，当</a:t>
            </a:r>
            <a:r>
              <a:rPr lang="en-US" altLang="zh-CN" dirty="0"/>
              <a:t>end</a:t>
            </a:r>
            <a:r>
              <a:rPr lang="zh-CN" altLang="en-US" dirty="0"/>
              <a:t>向正方向移动时</a:t>
            </a:r>
            <a:r>
              <a:rPr lang="en-US" altLang="zh-CN" dirty="0"/>
              <a:t>,</a:t>
            </a:r>
            <a:r>
              <a:rPr lang="zh-CN" altLang="en-US" dirty="0"/>
              <a:t>队列向着正方向</a:t>
            </a:r>
            <a:r>
              <a:rPr lang="zh-CN" altLang="en-US" dirty="0" smtClean="0"/>
              <a:t>增长：</a:t>
            </a:r>
            <a:endParaRPr lang="zh-CN" altLang="en-US" dirty="0"/>
          </a:p>
          <a:p>
            <a:endParaRPr lang="zh-CN" altLang="en-US" dirty="0"/>
          </a:p>
        </p:txBody>
      </p:sp>
      <p:sp>
        <p:nvSpPr>
          <p:cNvPr id="4" name="Rectangle 8"/>
          <p:cNvSpPr>
            <a:spLocks noChangeArrowheads="1"/>
          </p:cNvSpPr>
          <p:nvPr/>
        </p:nvSpPr>
        <p:spPr bwMode="auto">
          <a:xfrm>
            <a:off x="1939792" y="4773697"/>
            <a:ext cx="2168417" cy="40011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5" name="Rectangle 9"/>
          <p:cNvSpPr>
            <a:spLocks noChangeArrowheads="1"/>
          </p:cNvSpPr>
          <p:nvPr/>
        </p:nvSpPr>
        <p:spPr bwMode="auto">
          <a:xfrm>
            <a:off x="2836636" y="4773697"/>
            <a:ext cx="645705" cy="40011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6" name="Text Box 10"/>
          <p:cNvSpPr txBox="1">
            <a:spLocks noChangeArrowheads="1"/>
          </p:cNvSpPr>
          <p:nvPr/>
        </p:nvSpPr>
        <p:spPr bwMode="auto">
          <a:xfrm>
            <a:off x="3196999" y="4398283"/>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7" name="Text Box 11"/>
          <p:cNvSpPr txBox="1">
            <a:spLocks noChangeArrowheads="1"/>
          </p:cNvSpPr>
          <p:nvPr/>
        </p:nvSpPr>
        <p:spPr bwMode="auto">
          <a:xfrm>
            <a:off x="2333399" y="5117421"/>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10" name="Text Box 14"/>
          <p:cNvSpPr txBox="1">
            <a:spLocks noChangeArrowheads="1"/>
          </p:cNvSpPr>
          <p:nvPr/>
        </p:nvSpPr>
        <p:spPr bwMode="auto">
          <a:xfrm>
            <a:off x="6628589" y="4405158"/>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11" name="Text Box 15"/>
          <p:cNvSpPr txBox="1">
            <a:spLocks noChangeArrowheads="1"/>
          </p:cNvSpPr>
          <p:nvPr/>
        </p:nvSpPr>
        <p:spPr bwMode="auto">
          <a:xfrm>
            <a:off x="5327270" y="5221429"/>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14" name="Text Box 18"/>
          <p:cNvSpPr txBox="1">
            <a:spLocks noChangeArrowheads="1"/>
          </p:cNvSpPr>
          <p:nvPr/>
        </p:nvSpPr>
        <p:spPr bwMode="auto">
          <a:xfrm>
            <a:off x="9552877" y="4382894"/>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15" name="Text Box 19"/>
          <p:cNvSpPr txBox="1">
            <a:spLocks noChangeArrowheads="1"/>
          </p:cNvSpPr>
          <p:nvPr/>
        </p:nvSpPr>
        <p:spPr bwMode="auto">
          <a:xfrm>
            <a:off x="8989132" y="5167725"/>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16" name="Text Box 21"/>
          <p:cNvSpPr txBox="1">
            <a:spLocks noChangeArrowheads="1"/>
          </p:cNvSpPr>
          <p:nvPr/>
        </p:nvSpPr>
        <p:spPr bwMode="auto">
          <a:xfrm>
            <a:off x="2610213" y="5577539"/>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初始状态</a:t>
            </a:r>
          </a:p>
        </p:txBody>
      </p:sp>
      <p:sp>
        <p:nvSpPr>
          <p:cNvPr id="17" name="Text Box 22"/>
          <p:cNvSpPr txBox="1">
            <a:spLocks noChangeArrowheads="1"/>
          </p:cNvSpPr>
          <p:nvPr/>
        </p:nvSpPr>
        <p:spPr bwMode="auto">
          <a:xfrm>
            <a:off x="5879079" y="5595414"/>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入队</a:t>
            </a:r>
          </a:p>
        </p:txBody>
      </p:sp>
      <p:sp>
        <p:nvSpPr>
          <p:cNvPr id="18" name="Text Box 23"/>
          <p:cNvSpPr txBox="1">
            <a:spLocks noChangeArrowheads="1"/>
          </p:cNvSpPr>
          <p:nvPr/>
        </p:nvSpPr>
        <p:spPr bwMode="auto">
          <a:xfrm>
            <a:off x="8878777" y="5577539"/>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出队</a:t>
            </a:r>
          </a:p>
        </p:txBody>
      </p:sp>
      <p:sp>
        <p:nvSpPr>
          <p:cNvPr id="19" name="Rectangle 8"/>
          <p:cNvSpPr>
            <a:spLocks noChangeArrowheads="1"/>
          </p:cNvSpPr>
          <p:nvPr/>
        </p:nvSpPr>
        <p:spPr bwMode="auto">
          <a:xfrm>
            <a:off x="5005700" y="4774490"/>
            <a:ext cx="2168417" cy="40011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20" name="Rectangle 9"/>
          <p:cNvSpPr>
            <a:spLocks noChangeArrowheads="1"/>
          </p:cNvSpPr>
          <p:nvPr/>
        </p:nvSpPr>
        <p:spPr bwMode="auto">
          <a:xfrm>
            <a:off x="5902544" y="4774490"/>
            <a:ext cx="1020770" cy="40011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21" name="Rectangle 8"/>
          <p:cNvSpPr>
            <a:spLocks noChangeArrowheads="1"/>
          </p:cNvSpPr>
          <p:nvPr/>
        </p:nvSpPr>
        <p:spPr bwMode="auto">
          <a:xfrm>
            <a:off x="8006746" y="4767615"/>
            <a:ext cx="2168417" cy="40011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22" name="Rectangle 9"/>
          <p:cNvSpPr>
            <a:spLocks noChangeArrowheads="1"/>
          </p:cNvSpPr>
          <p:nvPr/>
        </p:nvSpPr>
        <p:spPr bwMode="auto">
          <a:xfrm>
            <a:off x="9443694" y="4767615"/>
            <a:ext cx="480666" cy="40011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0897132"/>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队列移动到存储空间边缘时会发生什么</a:t>
            </a:r>
            <a:r>
              <a:rPr lang="en-US" altLang="zh-CN" dirty="0"/>
              <a:t>?</a:t>
            </a:r>
          </a:p>
          <a:p>
            <a:endParaRPr lang="en-US" altLang="zh-CN" dirty="0" smtClean="0"/>
          </a:p>
          <a:p>
            <a:r>
              <a:rPr lang="zh-CN" altLang="en-US" dirty="0"/>
              <a:t>此时</a:t>
            </a:r>
            <a:r>
              <a:rPr lang="en-US" altLang="zh-CN" dirty="0"/>
              <a:t>end</a:t>
            </a:r>
            <a:r>
              <a:rPr lang="zh-CN" altLang="en-US" dirty="0"/>
              <a:t>将增加到什么地方</a:t>
            </a:r>
            <a:r>
              <a:rPr lang="en-US" altLang="zh-CN" dirty="0"/>
              <a:t>?</a:t>
            </a:r>
            <a:r>
              <a:rPr lang="zh-CN" altLang="en-US" dirty="0"/>
              <a:t>将</a:t>
            </a:r>
            <a:r>
              <a:rPr lang="en-US" altLang="zh-CN" dirty="0"/>
              <a:t>end</a:t>
            </a:r>
            <a:r>
              <a:rPr lang="zh-CN" altLang="en-US" dirty="0"/>
              <a:t>移动到数组头部，</a:t>
            </a:r>
            <a:r>
              <a:rPr lang="en-US" altLang="zh-CN" dirty="0"/>
              <a:t>head</a:t>
            </a:r>
            <a:r>
              <a:rPr lang="zh-CN" altLang="en-US" dirty="0"/>
              <a:t>也是同样的</a:t>
            </a:r>
            <a:r>
              <a:rPr lang="zh-CN" altLang="en-US" dirty="0" smtClean="0"/>
              <a:t>道理</a:t>
            </a:r>
            <a:r>
              <a:rPr lang="en-US" altLang="zh-CN" dirty="0" smtClean="0"/>
              <a:t>:</a:t>
            </a:r>
            <a:endParaRPr lang="en-US" altLang="zh-CN" dirty="0"/>
          </a:p>
          <a:p>
            <a:endParaRPr lang="en-US" altLang="zh-CN" dirty="0" smtClean="0"/>
          </a:p>
          <a:p>
            <a:r>
              <a:rPr lang="zh-CN" altLang="en-US" dirty="0"/>
              <a:t>因为</a:t>
            </a:r>
            <a:r>
              <a:rPr lang="en-US" altLang="zh-CN" dirty="0" smtClean="0"/>
              <a:t>headend</a:t>
            </a:r>
            <a:r>
              <a:rPr lang="zh-CN" altLang="en-US" dirty="0"/>
              <a:t>都需要有这样的移动规则</a:t>
            </a:r>
            <a:r>
              <a:rPr lang="en-US" altLang="zh-CN" dirty="0"/>
              <a:t>,</a:t>
            </a:r>
            <a:r>
              <a:rPr lang="zh-CN" altLang="en-US" dirty="0"/>
              <a:t>所以给出一个</a:t>
            </a:r>
            <a:r>
              <a:rPr lang="en-US" altLang="zh-CN" dirty="0"/>
              <a:t>next()</a:t>
            </a:r>
            <a:r>
              <a:rPr lang="zh-CN" altLang="en-US" dirty="0"/>
              <a:t>方法来取得移动后的</a:t>
            </a:r>
            <a:r>
              <a:rPr lang="zh-CN" altLang="en-US" dirty="0" smtClean="0"/>
              <a:t>位置</a:t>
            </a:r>
            <a:r>
              <a:rPr lang="en-US" altLang="zh-CN" dirty="0" smtClean="0"/>
              <a:t>(</a:t>
            </a:r>
            <a:r>
              <a:rPr lang="zh-CN" altLang="en-US" dirty="0" smtClean="0"/>
              <a:t>课堂案例：</a:t>
            </a:r>
            <a:r>
              <a:rPr lang="en-US" altLang="zh-CN" dirty="0" smtClean="0">
                <a:hlinkClick r:id="rId2" action="ppaction://hlinkfile"/>
              </a:rPr>
              <a:t>MyQueue.java</a:t>
            </a:r>
            <a:r>
              <a:rPr lang="en-US" altLang="zh-CN" dirty="0" smtClean="0"/>
              <a:t>):</a:t>
            </a:r>
            <a:endParaRPr lang="zh-CN" altLang="en-US" dirty="0"/>
          </a:p>
        </p:txBody>
      </p:sp>
      <p:sp>
        <p:nvSpPr>
          <p:cNvPr id="4" name="Text Box 18"/>
          <p:cNvSpPr txBox="1">
            <a:spLocks noChangeArrowheads="1"/>
          </p:cNvSpPr>
          <p:nvPr/>
        </p:nvSpPr>
        <p:spPr bwMode="auto">
          <a:xfrm>
            <a:off x="5771462" y="1459140"/>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5" name="Text Box 19"/>
          <p:cNvSpPr txBox="1">
            <a:spLocks noChangeArrowheads="1"/>
          </p:cNvSpPr>
          <p:nvPr/>
        </p:nvSpPr>
        <p:spPr bwMode="auto">
          <a:xfrm>
            <a:off x="2245432" y="2228582"/>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6" name="Rectangle 8"/>
          <p:cNvSpPr>
            <a:spLocks noChangeArrowheads="1"/>
          </p:cNvSpPr>
          <p:nvPr/>
        </p:nvSpPr>
        <p:spPr bwMode="auto">
          <a:xfrm>
            <a:off x="1263046" y="1828472"/>
            <a:ext cx="4892825" cy="40011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7" name="Rectangle 9"/>
          <p:cNvSpPr>
            <a:spLocks noChangeArrowheads="1"/>
          </p:cNvSpPr>
          <p:nvPr/>
        </p:nvSpPr>
        <p:spPr bwMode="auto">
          <a:xfrm>
            <a:off x="2699993" y="1828472"/>
            <a:ext cx="3455877" cy="40011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8" name="Text Box 18"/>
          <p:cNvSpPr txBox="1">
            <a:spLocks noChangeArrowheads="1"/>
          </p:cNvSpPr>
          <p:nvPr/>
        </p:nvSpPr>
        <p:spPr bwMode="auto">
          <a:xfrm>
            <a:off x="1696413" y="3498915"/>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9" name="Text Box 19"/>
          <p:cNvSpPr txBox="1">
            <a:spLocks noChangeArrowheads="1"/>
          </p:cNvSpPr>
          <p:nvPr/>
        </p:nvSpPr>
        <p:spPr bwMode="auto">
          <a:xfrm>
            <a:off x="2245432" y="4292877"/>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10" name="Rectangle 8"/>
          <p:cNvSpPr>
            <a:spLocks noChangeArrowheads="1"/>
          </p:cNvSpPr>
          <p:nvPr/>
        </p:nvSpPr>
        <p:spPr bwMode="auto">
          <a:xfrm>
            <a:off x="1263046" y="3892767"/>
            <a:ext cx="4892825" cy="40011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Rectangle 9"/>
          <p:cNvSpPr>
            <a:spLocks noChangeArrowheads="1"/>
          </p:cNvSpPr>
          <p:nvPr/>
        </p:nvSpPr>
        <p:spPr bwMode="auto">
          <a:xfrm>
            <a:off x="2699993" y="3892767"/>
            <a:ext cx="3455877" cy="40011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1263046" y="3893707"/>
            <a:ext cx="678684" cy="40011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stretch>
            <a:fillRect/>
          </a:stretch>
        </p:blipFill>
        <p:spPr>
          <a:xfrm>
            <a:off x="920522" y="5973072"/>
            <a:ext cx="5876925" cy="714375"/>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188002851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1</a:t>
            </a:r>
            <a:r>
              <a:rPr lang="zh-CN" altLang="en-US" dirty="0" smtClean="0"/>
              <a:t>节</a:t>
            </a:r>
            <a:r>
              <a:rPr lang="en-US" altLang="zh-CN" dirty="0" smtClean="0"/>
              <a:t>【</a:t>
            </a:r>
            <a:r>
              <a:rPr lang="zh-CN" altLang="en-US" dirty="0"/>
              <a:t>数据结构</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a:t>：线性表的基本概念与实现原理</a:t>
            </a:r>
          </a:p>
          <a:p>
            <a:r>
              <a:rPr lang="zh-CN" altLang="en-US" dirty="0"/>
              <a:t>知识</a:t>
            </a:r>
            <a:r>
              <a:rPr lang="zh-CN" altLang="en-US" dirty="0" smtClean="0"/>
              <a:t>点</a:t>
            </a:r>
            <a:r>
              <a:rPr lang="en-US" altLang="zh-CN" dirty="0" smtClean="0"/>
              <a:t>2</a:t>
            </a:r>
            <a:r>
              <a:rPr lang="zh-CN" altLang="en-US" dirty="0" smtClean="0"/>
              <a:t>：树</a:t>
            </a:r>
            <a:r>
              <a:rPr lang="zh-CN" altLang="en-US" dirty="0"/>
              <a:t>的基本概念与实现</a:t>
            </a:r>
            <a:r>
              <a:rPr lang="zh-CN" altLang="en-US" dirty="0" smtClean="0"/>
              <a:t>原理</a:t>
            </a:r>
            <a:endParaRPr lang="en-US" altLang="zh-CN" dirty="0" smtClean="0"/>
          </a:p>
          <a:p>
            <a:r>
              <a:rPr lang="zh-CN" altLang="en-US" dirty="0"/>
              <a:t>知识</a:t>
            </a:r>
            <a:r>
              <a:rPr lang="zh-CN" altLang="en-US" dirty="0" smtClean="0"/>
              <a:t>点</a:t>
            </a:r>
            <a:r>
              <a:rPr lang="en-US" altLang="zh-CN" dirty="0" smtClean="0"/>
              <a:t>3</a:t>
            </a:r>
            <a:r>
              <a:rPr lang="zh-CN" altLang="en-US" dirty="0" smtClean="0"/>
              <a:t>：</a:t>
            </a:r>
            <a:r>
              <a:rPr lang="zh-CN" altLang="en-US" dirty="0"/>
              <a:t>基础检索二叉树的实现与操作</a:t>
            </a:r>
          </a:p>
          <a:p>
            <a:r>
              <a:rPr lang="zh-CN" altLang="en-US" dirty="0" smtClean="0"/>
              <a:t>知识点</a:t>
            </a:r>
            <a:r>
              <a:rPr lang="en-US" altLang="zh-CN" dirty="0"/>
              <a:t>4</a:t>
            </a:r>
            <a:r>
              <a:rPr lang="zh-CN" altLang="en-US" dirty="0" smtClean="0"/>
              <a:t>：图</a:t>
            </a:r>
            <a:r>
              <a:rPr lang="zh-CN" altLang="en-US" dirty="0"/>
              <a:t>的基本概念与实现原理</a:t>
            </a:r>
          </a:p>
          <a:p>
            <a:r>
              <a:rPr lang="zh-CN" altLang="en-US" dirty="0"/>
              <a:t>知识</a:t>
            </a:r>
            <a:r>
              <a:rPr lang="zh-CN" altLang="en-US" dirty="0" smtClean="0"/>
              <a:t>点</a:t>
            </a:r>
            <a:r>
              <a:rPr lang="en-US" altLang="zh-CN" dirty="0"/>
              <a:t>5</a:t>
            </a:r>
            <a:r>
              <a:rPr lang="zh-CN" altLang="en-US" dirty="0" smtClean="0"/>
              <a:t>：</a:t>
            </a:r>
            <a:r>
              <a:rPr lang="en-US" altLang="zh-CN" dirty="0" smtClean="0"/>
              <a:t>hash</a:t>
            </a:r>
            <a:r>
              <a:rPr lang="zh-CN" altLang="en-US" dirty="0" smtClean="0"/>
              <a:t>表基础实现原理</a:t>
            </a:r>
            <a:endParaRPr lang="zh-CN" altLang="en-US" dirty="0"/>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normAutofit fontScale="92500" lnSpcReduction="10000"/>
          </a:bodyPr>
          <a:lstStyle/>
          <a:p>
            <a:r>
              <a:rPr lang="zh-CN" altLang="en-US" dirty="0"/>
              <a:t>下面</a:t>
            </a:r>
            <a:r>
              <a:rPr lang="zh-CN" altLang="en-US" dirty="0" smtClean="0"/>
              <a:t>我们用数组来</a:t>
            </a:r>
            <a:r>
              <a:rPr lang="zh-CN" altLang="en-US" dirty="0"/>
              <a:t>实现一个最简单的循环</a:t>
            </a:r>
            <a:r>
              <a:rPr lang="zh-CN" altLang="en-US" dirty="0" smtClean="0"/>
              <a:t>队列</a:t>
            </a:r>
            <a:endParaRPr lang="en-US" altLang="zh-CN" dirty="0" smtClean="0"/>
          </a:p>
          <a:p>
            <a:endParaRPr lang="en-US" altLang="zh-CN" dirty="0"/>
          </a:p>
          <a:p>
            <a:endParaRPr lang="en-US" altLang="zh-CN" dirty="0" smtClean="0"/>
          </a:p>
          <a:p>
            <a:r>
              <a:rPr lang="en-US" altLang="zh-CN" dirty="0" smtClean="0"/>
              <a:t>SIZE</a:t>
            </a:r>
            <a:r>
              <a:rPr lang="zh-CN" altLang="en-US" dirty="0"/>
              <a:t>是</a:t>
            </a:r>
            <a:r>
              <a:rPr lang="zh-CN" altLang="en-US" dirty="0" smtClean="0"/>
              <a:t>数组的大小，当</a:t>
            </a:r>
            <a:r>
              <a:rPr lang="zh-CN" altLang="en-US" dirty="0"/>
              <a:t>这个队列被创建后其大小不会</a:t>
            </a:r>
            <a:r>
              <a:rPr lang="zh-CN" altLang="en-US" dirty="0" smtClean="0"/>
              <a:t>改变，所以</a:t>
            </a:r>
            <a:r>
              <a:rPr lang="zh-CN" altLang="en-US" dirty="0"/>
              <a:t>我们定义它为</a:t>
            </a:r>
            <a:r>
              <a:rPr lang="en-US" altLang="zh-CN" dirty="0" smtClean="0"/>
              <a:t>final</a:t>
            </a:r>
          </a:p>
          <a:p>
            <a:r>
              <a:rPr lang="en-US" altLang="zh-CN" dirty="0" smtClean="0"/>
              <a:t>queue</a:t>
            </a:r>
            <a:r>
              <a:rPr lang="en-US" altLang="zh-CN" dirty="0"/>
              <a:t>[]</a:t>
            </a:r>
            <a:r>
              <a:rPr lang="zh-CN" altLang="en-US" dirty="0"/>
              <a:t>是存储数据的</a:t>
            </a:r>
            <a:r>
              <a:rPr lang="zh-CN" altLang="en-US" dirty="0" smtClean="0"/>
              <a:t>数组</a:t>
            </a:r>
            <a:endParaRPr lang="en-US" altLang="zh-CN" dirty="0" smtClean="0"/>
          </a:p>
          <a:p>
            <a:r>
              <a:rPr lang="en-US" altLang="zh-CN" dirty="0" smtClean="0"/>
              <a:t>head</a:t>
            </a:r>
            <a:r>
              <a:rPr lang="zh-CN" altLang="en-US" dirty="0"/>
              <a:t>标识着队列的队首</a:t>
            </a:r>
            <a:r>
              <a:rPr lang="en-US" altLang="zh-CN" dirty="0"/>
              <a:t>,</a:t>
            </a:r>
            <a:r>
              <a:rPr lang="zh-CN" altLang="en-US" dirty="0"/>
              <a:t>也就是队列中的第一个</a:t>
            </a:r>
            <a:r>
              <a:rPr lang="zh-CN" altLang="en-US" dirty="0" smtClean="0"/>
              <a:t>元素，</a:t>
            </a:r>
            <a:r>
              <a:rPr lang="en-US" altLang="zh-CN" dirty="0" smtClean="0"/>
              <a:t>end</a:t>
            </a:r>
            <a:r>
              <a:rPr lang="zh-CN" altLang="en-US" dirty="0"/>
              <a:t>标识着队列尾部</a:t>
            </a:r>
            <a:r>
              <a:rPr lang="en-US" altLang="zh-CN" dirty="0"/>
              <a:t>,</a:t>
            </a:r>
            <a:r>
              <a:rPr lang="zh-CN" altLang="en-US" dirty="0"/>
              <a:t>它是</a:t>
            </a:r>
            <a:r>
              <a:rPr lang="zh-CN" altLang="en-US" b="1" dirty="0">
                <a:solidFill>
                  <a:srgbClr val="AE0B0B"/>
                </a:solidFill>
              </a:rPr>
              <a:t>第一个未被使用的空间</a:t>
            </a:r>
          </a:p>
        </p:txBody>
      </p:sp>
      <p:pic>
        <p:nvPicPr>
          <p:cNvPr id="4" name="图片 3"/>
          <p:cNvPicPr>
            <a:picLocks noChangeAspect="1"/>
          </p:cNvPicPr>
          <p:nvPr/>
        </p:nvPicPr>
        <p:blipFill>
          <a:blip r:embed="rId2"/>
          <a:stretch>
            <a:fillRect/>
          </a:stretch>
        </p:blipFill>
        <p:spPr>
          <a:xfrm>
            <a:off x="547007" y="1809750"/>
            <a:ext cx="5905500" cy="952500"/>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4792398" y="191985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39370" y="2033897"/>
            <a:ext cx="4369357" cy="18678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64823" y="1935923"/>
            <a:ext cx="2723823"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用于存放队列数据的数组</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423041" y="2269726"/>
            <a:ext cx="4369357" cy="49252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4739471" y="236777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411896" y="2383850"/>
            <a:ext cx="2031325"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队头和队尾的标识</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9252796"/>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初始化队列的代码如下：</a:t>
            </a:r>
            <a:endParaRPr lang="en-US" altLang="zh-CN" dirty="0" smtClean="0"/>
          </a:p>
          <a:p>
            <a:endParaRPr lang="en-US" altLang="zh-CN" dirty="0"/>
          </a:p>
          <a:p>
            <a:endParaRPr lang="en-US" altLang="zh-CN" dirty="0" smtClean="0"/>
          </a:p>
          <a:p>
            <a:r>
              <a:rPr lang="zh-CN" altLang="en-US" dirty="0" smtClean="0"/>
              <a:t>当这个队列被初始化后，示例图如下：</a:t>
            </a:r>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55852" y="1632857"/>
            <a:ext cx="5953125" cy="1371600"/>
          </a:xfrm>
          <a:prstGeom prst="rect">
            <a:avLst/>
          </a:prstGeom>
          <a:blipFill>
            <a:blip r:embed="rId3"/>
            <a:stretch>
              <a:fillRect/>
            </a:stretch>
          </a:blipFill>
          <a:ln w="101600">
            <a:solidFill>
              <a:srgbClr val="339933">
                <a:alpha val="96000"/>
              </a:srgbClr>
            </a:solidFill>
          </a:ln>
        </p:spPr>
      </p:pic>
      <p:sp>
        <p:nvSpPr>
          <p:cNvPr id="14" name="Text Box 37"/>
          <p:cNvSpPr txBox="1">
            <a:spLocks noChangeArrowheads="1"/>
          </p:cNvSpPr>
          <p:nvPr/>
        </p:nvSpPr>
        <p:spPr bwMode="auto">
          <a:xfrm>
            <a:off x="2608936" y="5420959"/>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15" name="Line 38"/>
          <p:cNvSpPr>
            <a:spLocks noChangeShapeType="1"/>
          </p:cNvSpPr>
          <p:nvPr/>
        </p:nvSpPr>
        <p:spPr bwMode="auto">
          <a:xfrm flipV="1">
            <a:off x="2626814" y="4844145"/>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Text Box 41"/>
          <p:cNvSpPr txBox="1">
            <a:spLocks noChangeArrowheads="1"/>
          </p:cNvSpPr>
          <p:nvPr/>
        </p:nvSpPr>
        <p:spPr bwMode="auto">
          <a:xfrm>
            <a:off x="1926765" y="5442238"/>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17" name="Text Box 42"/>
          <p:cNvSpPr txBox="1">
            <a:spLocks noChangeArrowheads="1"/>
          </p:cNvSpPr>
          <p:nvPr/>
        </p:nvSpPr>
        <p:spPr bwMode="auto">
          <a:xfrm>
            <a:off x="1813225" y="4374360"/>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18" name="Text Box 43"/>
          <p:cNvSpPr txBox="1">
            <a:spLocks noChangeArrowheads="1"/>
          </p:cNvSpPr>
          <p:nvPr/>
        </p:nvSpPr>
        <p:spPr bwMode="auto">
          <a:xfrm>
            <a:off x="8522062" y="4375669"/>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21" name="组合 20"/>
          <p:cNvGrpSpPr/>
          <p:nvPr/>
        </p:nvGrpSpPr>
        <p:grpSpPr>
          <a:xfrm>
            <a:off x="2263321" y="4163789"/>
            <a:ext cx="6113235" cy="680358"/>
            <a:chOff x="2263321" y="4033157"/>
            <a:chExt cx="6113235" cy="680358"/>
          </a:xfrm>
        </p:grpSpPr>
        <p:grpSp>
          <p:nvGrpSpPr>
            <p:cNvPr id="19" name="组合 18"/>
            <p:cNvGrpSpPr/>
            <p:nvPr/>
          </p:nvGrpSpPr>
          <p:grpSpPr>
            <a:xfrm>
              <a:off x="3018656" y="4033157"/>
              <a:ext cx="5357900" cy="680358"/>
              <a:chOff x="2552247" y="4307115"/>
              <a:chExt cx="2049463" cy="406400"/>
            </a:xfrm>
          </p:grpSpPr>
          <p:sp>
            <p:nvSpPr>
              <p:cNvPr id="7"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Rectangle 31"/>
              <p:cNvSpPr>
                <a:spLocks noChangeArrowheads="1"/>
              </p:cNvSpPr>
              <p:nvPr/>
            </p:nvSpPr>
            <p:spPr bwMode="auto">
              <a:xfrm>
                <a:off x="283958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9" name="Rectangle 32"/>
              <p:cNvSpPr>
                <a:spLocks noChangeArrowheads="1"/>
              </p:cNvSpPr>
              <p:nvPr/>
            </p:nvSpPr>
            <p:spPr bwMode="auto">
              <a:xfrm>
                <a:off x="31285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Rectangle 33"/>
              <p:cNvSpPr>
                <a:spLocks noChangeArrowheads="1"/>
              </p:cNvSpPr>
              <p:nvPr/>
            </p:nvSpPr>
            <p:spPr bwMode="auto">
              <a:xfrm>
                <a:off x="34158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1" name="Rectangle 34"/>
              <p:cNvSpPr>
                <a:spLocks noChangeArrowheads="1"/>
              </p:cNvSpPr>
              <p:nvPr/>
            </p:nvSpPr>
            <p:spPr bwMode="auto">
              <a:xfrm>
                <a:off x="3704772"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2"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3"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20"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22" name="Text Box 2"/>
          <p:cNvSpPr txBox="1">
            <a:spLocks noChangeArrowheads="1"/>
          </p:cNvSpPr>
          <p:nvPr/>
        </p:nvSpPr>
        <p:spPr bwMode="auto">
          <a:xfrm>
            <a:off x="7455122" y="5437288"/>
            <a:ext cx="2312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初始化后的队列</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1649186" y="3918861"/>
            <a:ext cx="7565026" cy="188868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Line 20"/>
          <p:cNvSpPr>
            <a:spLocks noChangeShapeType="1"/>
          </p:cNvSpPr>
          <p:nvPr/>
        </p:nvSpPr>
        <p:spPr bwMode="auto">
          <a:xfrm>
            <a:off x="5425006" y="2820393"/>
            <a:ext cx="2412708" cy="104942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5" name="椭圆 24"/>
          <p:cNvSpPr/>
          <p:nvPr/>
        </p:nvSpPr>
        <p:spPr>
          <a:xfrm>
            <a:off x="5207286" y="2571493"/>
            <a:ext cx="342900" cy="3429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7578154"/>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一个队列被建立</a:t>
            </a:r>
            <a:r>
              <a:rPr lang="en-US" altLang="zh-CN" dirty="0"/>
              <a:t>,</a:t>
            </a:r>
            <a:r>
              <a:rPr lang="zh-CN" altLang="en-US" dirty="0"/>
              <a:t>我们需要在任意时刻需要了解到它得情况</a:t>
            </a:r>
            <a:r>
              <a:rPr lang="en-US" altLang="zh-CN" dirty="0"/>
              <a:t>,</a:t>
            </a:r>
            <a:r>
              <a:rPr lang="zh-CN" altLang="en-US" dirty="0"/>
              <a:t>比如是否为</a:t>
            </a:r>
            <a:r>
              <a:rPr lang="zh-CN" altLang="en-US" dirty="0" smtClean="0"/>
              <a:t>空</a:t>
            </a:r>
            <a:r>
              <a:rPr lang="en-US" altLang="zh-CN" dirty="0" smtClean="0"/>
              <a:t>,</a:t>
            </a:r>
            <a:r>
              <a:rPr lang="zh-CN" altLang="en-US" dirty="0"/>
              <a:t>队列是否为空主要依靠</a:t>
            </a:r>
            <a:r>
              <a:rPr lang="en-US" altLang="zh-CN" dirty="0"/>
              <a:t>head</a:t>
            </a:r>
            <a:r>
              <a:rPr lang="zh-CN" altLang="en-US" dirty="0"/>
              <a:t>与</a:t>
            </a:r>
            <a:r>
              <a:rPr lang="en-US" altLang="zh-CN" dirty="0"/>
              <a:t>end</a:t>
            </a:r>
            <a:r>
              <a:rPr lang="zh-CN" altLang="en-US" dirty="0"/>
              <a:t>的位置</a:t>
            </a:r>
            <a:r>
              <a:rPr lang="zh-CN" altLang="en-US" dirty="0" smtClean="0"/>
              <a:t>关系</a:t>
            </a:r>
            <a:r>
              <a:rPr lang="en-US" altLang="zh-CN" dirty="0" smtClean="0"/>
              <a:t>:</a:t>
            </a:r>
            <a:r>
              <a:rPr lang="zh-CN" altLang="en-US" dirty="0"/>
              <a:t>无论</a:t>
            </a:r>
            <a:r>
              <a:rPr lang="en-US" altLang="zh-CN" dirty="0"/>
              <a:t>head</a:t>
            </a:r>
            <a:r>
              <a:rPr lang="zh-CN" altLang="en-US" dirty="0"/>
              <a:t>与</a:t>
            </a:r>
            <a:r>
              <a:rPr lang="en-US" altLang="zh-CN" dirty="0"/>
              <a:t>end</a:t>
            </a:r>
            <a:r>
              <a:rPr lang="zh-CN" altLang="en-US" dirty="0"/>
              <a:t>在什么位置</a:t>
            </a:r>
            <a:r>
              <a:rPr lang="en-US" altLang="zh-CN" dirty="0"/>
              <a:t>,</a:t>
            </a:r>
            <a:r>
              <a:rPr lang="zh-CN" altLang="en-US" dirty="0"/>
              <a:t>当</a:t>
            </a:r>
            <a:r>
              <a:rPr lang="en-US" altLang="zh-CN" dirty="0" smtClean="0"/>
              <a:t>head==end</a:t>
            </a:r>
            <a:r>
              <a:rPr lang="zh-CN" altLang="en-US" dirty="0"/>
              <a:t>时</a:t>
            </a:r>
            <a:r>
              <a:rPr lang="en-US" altLang="zh-CN" dirty="0"/>
              <a:t>,</a:t>
            </a:r>
            <a:r>
              <a:rPr lang="zh-CN" altLang="en-US" dirty="0"/>
              <a:t>此时队列为空</a:t>
            </a:r>
            <a:r>
              <a:rPr lang="en-US" altLang="zh-CN" dirty="0"/>
              <a:t>,</a:t>
            </a:r>
            <a:r>
              <a:rPr lang="zh-CN" altLang="en-US" dirty="0"/>
              <a:t>否则队列非空</a:t>
            </a:r>
          </a:p>
          <a:p>
            <a:endParaRPr lang="zh-CN" altLang="en-US" dirty="0"/>
          </a:p>
        </p:txBody>
      </p:sp>
      <p:pic>
        <p:nvPicPr>
          <p:cNvPr id="4" name="图片 3"/>
          <p:cNvPicPr>
            <a:picLocks noChangeAspect="1"/>
          </p:cNvPicPr>
          <p:nvPr/>
        </p:nvPicPr>
        <p:blipFill>
          <a:blip r:embed="rId2"/>
          <a:stretch>
            <a:fillRect/>
          </a:stretch>
        </p:blipFill>
        <p:spPr>
          <a:xfrm>
            <a:off x="466043" y="3003776"/>
            <a:ext cx="5838825" cy="981075"/>
          </a:xfrm>
          <a:prstGeom prst="rect">
            <a:avLst/>
          </a:prstGeom>
          <a:blipFill>
            <a:blip r:embed="rId3"/>
            <a:stretch>
              <a:fillRect/>
            </a:stretch>
          </a:blipFill>
          <a:ln w="101600">
            <a:solidFill>
              <a:srgbClr val="339933">
                <a:alpha val="96000"/>
              </a:srgbClr>
            </a:solidFill>
          </a:ln>
        </p:spPr>
      </p:pic>
      <p:sp>
        <p:nvSpPr>
          <p:cNvPr id="5" name="Text Box 37"/>
          <p:cNvSpPr txBox="1">
            <a:spLocks noChangeArrowheads="1"/>
          </p:cNvSpPr>
          <p:nvPr/>
        </p:nvSpPr>
        <p:spPr bwMode="auto">
          <a:xfrm>
            <a:off x="2524366" y="5333442"/>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7" name="Text Box 41"/>
          <p:cNvSpPr txBox="1">
            <a:spLocks noChangeArrowheads="1"/>
          </p:cNvSpPr>
          <p:nvPr/>
        </p:nvSpPr>
        <p:spPr bwMode="auto">
          <a:xfrm>
            <a:off x="1856161" y="5333442"/>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8" name="Text Box 42"/>
          <p:cNvSpPr txBox="1">
            <a:spLocks noChangeArrowheads="1"/>
          </p:cNvSpPr>
          <p:nvPr/>
        </p:nvSpPr>
        <p:spPr bwMode="auto">
          <a:xfrm>
            <a:off x="236307" y="4407018"/>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9" name="Text Box 43"/>
          <p:cNvSpPr txBox="1">
            <a:spLocks noChangeArrowheads="1"/>
          </p:cNvSpPr>
          <p:nvPr/>
        </p:nvSpPr>
        <p:spPr bwMode="auto">
          <a:xfrm>
            <a:off x="5295017" y="446233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10" name="组合 9"/>
          <p:cNvGrpSpPr/>
          <p:nvPr/>
        </p:nvGrpSpPr>
        <p:grpSpPr>
          <a:xfrm>
            <a:off x="686403" y="4370903"/>
            <a:ext cx="4545693" cy="505902"/>
            <a:chOff x="2263321" y="4033157"/>
            <a:chExt cx="6113235" cy="680358"/>
          </a:xfrm>
        </p:grpSpPr>
        <p:grpSp>
          <p:nvGrpSpPr>
            <p:cNvPr id="11" name="组合 10"/>
            <p:cNvGrpSpPr/>
            <p:nvPr/>
          </p:nvGrpSpPr>
          <p:grpSpPr>
            <a:xfrm>
              <a:off x="3018656" y="4033157"/>
              <a:ext cx="5357900" cy="680358"/>
              <a:chOff x="2552247" y="4307115"/>
              <a:chExt cx="2049463" cy="406400"/>
            </a:xfrm>
          </p:grpSpPr>
          <p:sp>
            <p:nvSpPr>
              <p:cNvPr id="13"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latin typeface="微软雅黑" panose="020B0503020204020204" pitchFamily="34" charset="-122"/>
                  <a:ea typeface="微软雅黑" panose="020B0503020204020204" pitchFamily="34" charset="-122"/>
                </a:endParaRPr>
              </a:p>
            </p:txBody>
          </p:sp>
          <p:sp>
            <p:nvSpPr>
              <p:cNvPr id="14" name="Rectangle 31"/>
              <p:cNvSpPr>
                <a:spLocks noChangeArrowheads="1"/>
              </p:cNvSpPr>
              <p:nvPr/>
            </p:nvSpPr>
            <p:spPr bwMode="auto">
              <a:xfrm>
                <a:off x="283958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latin typeface="微软雅黑" panose="020B0503020204020204" pitchFamily="34" charset="-122"/>
                  <a:ea typeface="微软雅黑" panose="020B0503020204020204" pitchFamily="34" charset="-122"/>
                </a:endParaRPr>
              </a:p>
            </p:txBody>
          </p:sp>
          <p:sp>
            <p:nvSpPr>
              <p:cNvPr id="15" name="Rectangle 32"/>
              <p:cNvSpPr>
                <a:spLocks noChangeArrowheads="1"/>
              </p:cNvSpPr>
              <p:nvPr/>
            </p:nvSpPr>
            <p:spPr bwMode="auto">
              <a:xfrm>
                <a:off x="31285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latin typeface="微软雅黑" panose="020B0503020204020204" pitchFamily="34" charset="-122"/>
                  <a:ea typeface="微软雅黑" panose="020B0503020204020204" pitchFamily="34" charset="-122"/>
                </a:endParaRPr>
              </a:p>
            </p:txBody>
          </p:sp>
          <p:sp>
            <p:nvSpPr>
              <p:cNvPr id="16" name="Rectangle 33"/>
              <p:cNvSpPr>
                <a:spLocks noChangeArrowheads="1"/>
              </p:cNvSpPr>
              <p:nvPr/>
            </p:nvSpPr>
            <p:spPr bwMode="auto">
              <a:xfrm>
                <a:off x="34158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latin typeface="微软雅黑" panose="020B0503020204020204" pitchFamily="34" charset="-122"/>
                  <a:ea typeface="微软雅黑" panose="020B0503020204020204" pitchFamily="34" charset="-122"/>
                </a:endParaRPr>
              </a:p>
            </p:txBody>
          </p:sp>
          <p:sp>
            <p:nvSpPr>
              <p:cNvPr id="17" name="Rectangle 34"/>
              <p:cNvSpPr>
                <a:spLocks noChangeArrowheads="1"/>
              </p:cNvSpPr>
              <p:nvPr/>
            </p:nvSpPr>
            <p:spPr bwMode="auto">
              <a:xfrm>
                <a:off x="3704772"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latin typeface="微软雅黑" panose="020B0503020204020204" pitchFamily="34" charset="-122"/>
                  <a:ea typeface="微软雅黑" panose="020B0503020204020204" pitchFamily="34" charset="-122"/>
                </a:endParaRPr>
              </a:p>
            </p:txBody>
          </p:sp>
          <p:sp>
            <p:nvSpPr>
              <p:cNvPr id="18"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latin typeface="微软雅黑" panose="020B0503020204020204" pitchFamily="34" charset="-122"/>
                  <a:ea typeface="微软雅黑" panose="020B0503020204020204" pitchFamily="34" charset="-122"/>
                </a:endParaRPr>
              </a:p>
            </p:txBody>
          </p:sp>
          <p:sp>
            <p:nvSpPr>
              <p:cNvPr id="19"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latin typeface="微软雅黑" panose="020B0503020204020204" pitchFamily="34" charset="-122"/>
                  <a:ea typeface="微软雅黑" panose="020B0503020204020204" pitchFamily="34" charset="-122"/>
                </a:endParaRPr>
              </a:p>
            </p:txBody>
          </p:sp>
        </p:grpSp>
        <p:sp>
          <p:nvSpPr>
            <p:cNvPr id="12"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latin typeface="微软雅黑" panose="020B0503020204020204" pitchFamily="34" charset="-122"/>
                <a:ea typeface="微软雅黑" panose="020B0503020204020204" pitchFamily="34" charset="-122"/>
              </a:endParaRPr>
            </a:p>
          </p:txBody>
        </p:sp>
      </p:grpSp>
      <p:sp>
        <p:nvSpPr>
          <p:cNvPr id="20" name="Text Box 2"/>
          <p:cNvSpPr txBox="1">
            <a:spLocks noChangeArrowheads="1"/>
          </p:cNvSpPr>
          <p:nvPr/>
        </p:nvSpPr>
        <p:spPr bwMode="auto">
          <a:xfrm>
            <a:off x="4281086" y="5384823"/>
            <a:ext cx="9141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空队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1" name="矩形 20"/>
          <p:cNvSpPr/>
          <p:nvPr/>
        </p:nvSpPr>
        <p:spPr>
          <a:xfrm>
            <a:off x="72268" y="4229101"/>
            <a:ext cx="5914899" cy="152505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Line 38"/>
          <p:cNvSpPr>
            <a:spLocks noChangeShapeType="1"/>
          </p:cNvSpPr>
          <p:nvPr/>
        </p:nvSpPr>
        <p:spPr bwMode="auto">
          <a:xfrm flipV="1">
            <a:off x="2567106" y="4812718"/>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2" name="Text Box 37"/>
          <p:cNvSpPr txBox="1">
            <a:spLocks noChangeArrowheads="1"/>
          </p:cNvSpPr>
          <p:nvPr/>
        </p:nvSpPr>
        <p:spPr bwMode="auto">
          <a:xfrm>
            <a:off x="9507069" y="5402512"/>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23" name="Text Box 41"/>
          <p:cNvSpPr txBox="1">
            <a:spLocks noChangeArrowheads="1"/>
          </p:cNvSpPr>
          <p:nvPr/>
        </p:nvSpPr>
        <p:spPr bwMode="auto">
          <a:xfrm>
            <a:off x="7858250" y="5436528"/>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24" name="Text Box 42"/>
          <p:cNvSpPr txBox="1">
            <a:spLocks noChangeArrowheads="1"/>
          </p:cNvSpPr>
          <p:nvPr/>
        </p:nvSpPr>
        <p:spPr bwMode="auto">
          <a:xfrm>
            <a:off x="6362434" y="4390689"/>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25" name="Text Box 43"/>
          <p:cNvSpPr txBox="1">
            <a:spLocks noChangeArrowheads="1"/>
          </p:cNvSpPr>
          <p:nvPr/>
        </p:nvSpPr>
        <p:spPr bwMode="auto">
          <a:xfrm>
            <a:off x="11421144" y="4446005"/>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26" name="组合 25"/>
          <p:cNvGrpSpPr/>
          <p:nvPr/>
        </p:nvGrpSpPr>
        <p:grpSpPr>
          <a:xfrm>
            <a:off x="6812530" y="4354574"/>
            <a:ext cx="4545693" cy="505902"/>
            <a:chOff x="2263321" y="4033157"/>
            <a:chExt cx="6113235" cy="680358"/>
          </a:xfrm>
        </p:grpSpPr>
        <p:grpSp>
          <p:nvGrpSpPr>
            <p:cNvPr id="27" name="组合 26"/>
            <p:cNvGrpSpPr/>
            <p:nvPr/>
          </p:nvGrpSpPr>
          <p:grpSpPr>
            <a:xfrm>
              <a:off x="3018656" y="4033157"/>
              <a:ext cx="5357900" cy="680358"/>
              <a:chOff x="2552247" y="4307115"/>
              <a:chExt cx="2049463" cy="406400"/>
            </a:xfrm>
          </p:grpSpPr>
          <p:sp>
            <p:nvSpPr>
              <p:cNvPr id="29"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0" name="Rectangle 31"/>
              <p:cNvSpPr>
                <a:spLocks noChangeArrowheads="1"/>
              </p:cNvSpPr>
              <p:nvPr/>
            </p:nvSpPr>
            <p:spPr bwMode="auto">
              <a:xfrm>
                <a:off x="2839585"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1" name="Rectangle 32"/>
              <p:cNvSpPr>
                <a:spLocks noChangeArrowheads="1"/>
              </p:cNvSpPr>
              <p:nvPr/>
            </p:nvSpPr>
            <p:spPr bwMode="auto">
              <a:xfrm>
                <a:off x="3128510"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a:off x="34158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3704772"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4"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5"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28"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36" name="Text Box 2"/>
          <p:cNvSpPr txBox="1">
            <a:spLocks noChangeArrowheads="1"/>
          </p:cNvSpPr>
          <p:nvPr/>
        </p:nvSpPr>
        <p:spPr bwMode="auto">
          <a:xfrm>
            <a:off x="10407213" y="5368494"/>
            <a:ext cx="9141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非空队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6198395" y="4212772"/>
            <a:ext cx="5914899" cy="152505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Line 38"/>
          <p:cNvSpPr>
            <a:spLocks noChangeShapeType="1"/>
          </p:cNvSpPr>
          <p:nvPr/>
        </p:nvSpPr>
        <p:spPr bwMode="auto">
          <a:xfrm flipV="1">
            <a:off x="8246589" y="4860476"/>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9" name="Line 38"/>
          <p:cNvSpPr>
            <a:spLocks noChangeShapeType="1"/>
          </p:cNvSpPr>
          <p:nvPr/>
        </p:nvSpPr>
        <p:spPr bwMode="auto">
          <a:xfrm flipV="1">
            <a:off x="9863118" y="4876805"/>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074023675"/>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a:t>同样</a:t>
            </a:r>
            <a:r>
              <a:rPr lang="en-US" altLang="zh-CN" dirty="0"/>
              <a:t>,</a:t>
            </a:r>
            <a:r>
              <a:rPr lang="zh-CN" altLang="en-US" dirty="0"/>
              <a:t>我们还需要在任何时刻需要判断栈是否为满队：当</a:t>
            </a:r>
            <a:r>
              <a:rPr lang="en-US" altLang="zh-CN" dirty="0"/>
              <a:t>head</a:t>
            </a:r>
            <a:r>
              <a:rPr lang="zh-CN" altLang="en-US" dirty="0"/>
              <a:t>前进的速度大于</a:t>
            </a:r>
            <a:r>
              <a:rPr lang="en-US" altLang="zh-CN" dirty="0"/>
              <a:t>end</a:t>
            </a:r>
            <a:r>
              <a:rPr lang="zh-CN" altLang="en-US" dirty="0"/>
              <a:t>的前进速度</a:t>
            </a:r>
            <a:r>
              <a:rPr lang="en-US" altLang="zh-CN" dirty="0"/>
              <a:t>,</a:t>
            </a:r>
            <a:r>
              <a:rPr lang="zh-CN" altLang="en-US" dirty="0"/>
              <a:t>直到</a:t>
            </a:r>
            <a:r>
              <a:rPr lang="en-US" altLang="zh-CN" dirty="0"/>
              <a:t>head</a:t>
            </a:r>
            <a:r>
              <a:rPr lang="zh-CN" altLang="en-US" dirty="0"/>
              <a:t>如果再前进就把</a:t>
            </a:r>
            <a:r>
              <a:rPr lang="en-US" altLang="zh-CN" dirty="0"/>
              <a:t>end</a:t>
            </a:r>
            <a:r>
              <a:rPr lang="zh-CN" altLang="en-US" dirty="0"/>
              <a:t>覆盖的时候</a:t>
            </a:r>
            <a:r>
              <a:rPr lang="en-US" altLang="zh-CN" dirty="0"/>
              <a:t>,</a:t>
            </a:r>
            <a:r>
              <a:rPr lang="zh-CN" altLang="en-US" dirty="0"/>
              <a:t>此时队列就满了</a:t>
            </a:r>
          </a:p>
        </p:txBody>
      </p:sp>
      <p:pic>
        <p:nvPicPr>
          <p:cNvPr id="4" name="图片 3"/>
          <p:cNvPicPr>
            <a:picLocks noChangeAspect="1"/>
          </p:cNvPicPr>
          <p:nvPr/>
        </p:nvPicPr>
        <p:blipFill>
          <a:blip r:embed="rId2"/>
          <a:stretch>
            <a:fillRect/>
          </a:stretch>
        </p:blipFill>
        <p:spPr>
          <a:xfrm>
            <a:off x="478290" y="3000308"/>
            <a:ext cx="5781675" cy="704850"/>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5037326" y="312816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84298" y="3242212"/>
            <a:ext cx="4369357" cy="18678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09751" y="3144238"/>
            <a:ext cx="5279009"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当</a:t>
            </a:r>
            <a:r>
              <a:rPr lang="en-US" altLang="zh-CN" b="1" dirty="0">
                <a:solidFill>
                  <a:srgbClr val="C00000"/>
                </a:solidFill>
                <a:latin typeface="微软雅黑" panose="020B0503020204020204" pitchFamily="34" charset="-122"/>
                <a:ea typeface="微软雅黑" panose="020B0503020204020204" pitchFamily="34" charset="-122"/>
              </a:rPr>
              <a:t>next(end</a:t>
            </a:r>
            <a:r>
              <a:rPr lang="en-US" altLang="zh-CN" b="1" dirty="0" smtClean="0">
                <a:solidFill>
                  <a:srgbClr val="C00000"/>
                </a:solidFill>
                <a:latin typeface="微软雅黑" panose="020B0503020204020204" pitchFamily="34" charset="-122"/>
                <a:ea typeface="微软雅黑" panose="020B0503020204020204" pitchFamily="34" charset="-122"/>
              </a:rPr>
              <a:t>)==head</a:t>
            </a:r>
            <a:r>
              <a:rPr lang="zh-CN" altLang="en-US" b="1" dirty="0">
                <a:solidFill>
                  <a:srgbClr val="C00000"/>
                </a:solidFill>
                <a:latin typeface="微软雅黑" panose="020B0503020204020204" pitchFamily="34" charset="-122"/>
                <a:ea typeface="微软雅黑" panose="020B0503020204020204" pitchFamily="34" charset="-122"/>
              </a:rPr>
              <a:t>时</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此时栈为满</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否则栈不满</a:t>
            </a:r>
          </a:p>
        </p:txBody>
      </p:sp>
      <p:sp>
        <p:nvSpPr>
          <p:cNvPr id="8" name="Text Box 37"/>
          <p:cNvSpPr txBox="1">
            <a:spLocks noChangeArrowheads="1"/>
          </p:cNvSpPr>
          <p:nvPr/>
        </p:nvSpPr>
        <p:spPr bwMode="auto">
          <a:xfrm>
            <a:off x="2288035" y="5270520"/>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9" name="Text Box 41"/>
          <p:cNvSpPr txBox="1">
            <a:spLocks noChangeArrowheads="1"/>
          </p:cNvSpPr>
          <p:nvPr/>
        </p:nvSpPr>
        <p:spPr bwMode="auto">
          <a:xfrm>
            <a:off x="2814815" y="5284980"/>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10" name="Text Box 42"/>
          <p:cNvSpPr txBox="1">
            <a:spLocks noChangeArrowheads="1"/>
          </p:cNvSpPr>
          <p:nvPr/>
        </p:nvSpPr>
        <p:spPr bwMode="auto">
          <a:xfrm>
            <a:off x="236307" y="4309044"/>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11" name="Text Box 43"/>
          <p:cNvSpPr txBox="1">
            <a:spLocks noChangeArrowheads="1"/>
          </p:cNvSpPr>
          <p:nvPr/>
        </p:nvSpPr>
        <p:spPr bwMode="auto">
          <a:xfrm>
            <a:off x="5295017" y="436436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12" name="组合 11"/>
          <p:cNvGrpSpPr/>
          <p:nvPr/>
        </p:nvGrpSpPr>
        <p:grpSpPr>
          <a:xfrm>
            <a:off x="686403" y="4272929"/>
            <a:ext cx="4545693" cy="505902"/>
            <a:chOff x="2263321" y="4033157"/>
            <a:chExt cx="6113235" cy="680358"/>
          </a:xfrm>
        </p:grpSpPr>
        <p:grpSp>
          <p:nvGrpSpPr>
            <p:cNvPr id="13" name="组合 12"/>
            <p:cNvGrpSpPr/>
            <p:nvPr/>
          </p:nvGrpSpPr>
          <p:grpSpPr>
            <a:xfrm>
              <a:off x="3018656" y="4033157"/>
              <a:ext cx="5357900" cy="680358"/>
              <a:chOff x="2552247" y="4307115"/>
              <a:chExt cx="2049463" cy="406400"/>
            </a:xfrm>
          </p:grpSpPr>
          <p:sp>
            <p:nvSpPr>
              <p:cNvPr id="15" name="Rectangle 30"/>
              <p:cNvSpPr>
                <a:spLocks noChangeArrowheads="1"/>
              </p:cNvSpPr>
              <p:nvPr/>
            </p:nvSpPr>
            <p:spPr bwMode="auto">
              <a:xfrm>
                <a:off x="25522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6" name="Rectangle 31"/>
              <p:cNvSpPr>
                <a:spLocks noChangeArrowheads="1"/>
              </p:cNvSpPr>
              <p:nvPr/>
            </p:nvSpPr>
            <p:spPr bwMode="auto">
              <a:xfrm>
                <a:off x="2839585"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7" name="Rectangle 32"/>
              <p:cNvSpPr>
                <a:spLocks noChangeArrowheads="1"/>
              </p:cNvSpPr>
              <p:nvPr/>
            </p:nvSpPr>
            <p:spPr bwMode="auto">
              <a:xfrm>
                <a:off x="31285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8" name="Rectangle 33"/>
              <p:cNvSpPr>
                <a:spLocks noChangeArrowheads="1"/>
              </p:cNvSpPr>
              <p:nvPr/>
            </p:nvSpPr>
            <p:spPr bwMode="auto">
              <a:xfrm>
                <a:off x="34158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9" name="Rectangle 34"/>
              <p:cNvSpPr>
                <a:spLocks noChangeArrowheads="1"/>
              </p:cNvSpPr>
              <p:nvPr/>
            </p:nvSpPr>
            <p:spPr bwMode="auto">
              <a:xfrm>
                <a:off x="3704772"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0" name="Rectangle 35"/>
              <p:cNvSpPr>
                <a:spLocks noChangeArrowheads="1"/>
              </p:cNvSpPr>
              <p:nvPr/>
            </p:nvSpPr>
            <p:spPr bwMode="auto">
              <a:xfrm>
                <a:off x="3992110"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1" name="Rectangle 36"/>
              <p:cNvSpPr>
                <a:spLocks noChangeArrowheads="1"/>
              </p:cNvSpPr>
              <p:nvPr/>
            </p:nvSpPr>
            <p:spPr bwMode="auto">
              <a:xfrm>
                <a:off x="4281035"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14" name="Rectangle 30"/>
            <p:cNvSpPr>
              <a:spLocks noChangeArrowheads="1"/>
            </p:cNvSpPr>
            <p:nvPr/>
          </p:nvSpPr>
          <p:spPr bwMode="auto">
            <a:xfrm>
              <a:off x="2263321" y="4033157"/>
              <a:ext cx="726987" cy="680358"/>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22" name="Text Box 2"/>
          <p:cNvSpPr txBox="1">
            <a:spLocks noChangeArrowheads="1"/>
          </p:cNvSpPr>
          <p:nvPr/>
        </p:nvSpPr>
        <p:spPr bwMode="auto">
          <a:xfrm>
            <a:off x="4281086" y="5286849"/>
            <a:ext cx="9141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满队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72268" y="4131127"/>
            <a:ext cx="5914899" cy="152505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Line 38"/>
          <p:cNvSpPr>
            <a:spLocks noChangeShapeType="1"/>
          </p:cNvSpPr>
          <p:nvPr/>
        </p:nvSpPr>
        <p:spPr bwMode="auto">
          <a:xfrm flipV="1">
            <a:off x="3113776" y="4762502"/>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5" name="Text Box 37"/>
          <p:cNvSpPr txBox="1">
            <a:spLocks noChangeArrowheads="1"/>
          </p:cNvSpPr>
          <p:nvPr/>
        </p:nvSpPr>
        <p:spPr bwMode="auto">
          <a:xfrm>
            <a:off x="9550909" y="5286849"/>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26" name="Text Box 41"/>
          <p:cNvSpPr txBox="1">
            <a:spLocks noChangeArrowheads="1"/>
          </p:cNvSpPr>
          <p:nvPr/>
        </p:nvSpPr>
        <p:spPr bwMode="auto">
          <a:xfrm>
            <a:off x="7866772" y="5286849"/>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27" name="Text Box 42"/>
          <p:cNvSpPr txBox="1">
            <a:spLocks noChangeArrowheads="1"/>
          </p:cNvSpPr>
          <p:nvPr/>
        </p:nvSpPr>
        <p:spPr bwMode="auto">
          <a:xfrm>
            <a:off x="6362434" y="4292715"/>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28" name="Text Box 43"/>
          <p:cNvSpPr txBox="1">
            <a:spLocks noChangeArrowheads="1"/>
          </p:cNvSpPr>
          <p:nvPr/>
        </p:nvSpPr>
        <p:spPr bwMode="auto">
          <a:xfrm>
            <a:off x="11421144" y="4348031"/>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29" name="组合 28"/>
          <p:cNvGrpSpPr/>
          <p:nvPr/>
        </p:nvGrpSpPr>
        <p:grpSpPr>
          <a:xfrm>
            <a:off x="6812530" y="4256600"/>
            <a:ext cx="4545693" cy="505902"/>
            <a:chOff x="2263321" y="4033157"/>
            <a:chExt cx="6113235" cy="680358"/>
          </a:xfrm>
        </p:grpSpPr>
        <p:grpSp>
          <p:nvGrpSpPr>
            <p:cNvPr id="30" name="组合 29"/>
            <p:cNvGrpSpPr/>
            <p:nvPr/>
          </p:nvGrpSpPr>
          <p:grpSpPr>
            <a:xfrm>
              <a:off x="3018656" y="4033157"/>
              <a:ext cx="5357900" cy="680358"/>
              <a:chOff x="2552247" y="4307115"/>
              <a:chExt cx="2049463" cy="406400"/>
            </a:xfrm>
          </p:grpSpPr>
          <p:sp>
            <p:nvSpPr>
              <p:cNvPr id="32"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3" name="Rectangle 31"/>
              <p:cNvSpPr>
                <a:spLocks noChangeArrowheads="1"/>
              </p:cNvSpPr>
              <p:nvPr/>
            </p:nvSpPr>
            <p:spPr bwMode="auto">
              <a:xfrm>
                <a:off x="2839585"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4" name="Rectangle 32"/>
              <p:cNvSpPr>
                <a:spLocks noChangeArrowheads="1"/>
              </p:cNvSpPr>
              <p:nvPr/>
            </p:nvSpPr>
            <p:spPr bwMode="auto">
              <a:xfrm>
                <a:off x="3128510"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5" name="Rectangle 33"/>
              <p:cNvSpPr>
                <a:spLocks noChangeArrowheads="1"/>
              </p:cNvSpPr>
              <p:nvPr/>
            </p:nvSpPr>
            <p:spPr bwMode="auto">
              <a:xfrm>
                <a:off x="34158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6" name="Rectangle 34"/>
              <p:cNvSpPr>
                <a:spLocks noChangeArrowheads="1"/>
              </p:cNvSpPr>
              <p:nvPr/>
            </p:nvSpPr>
            <p:spPr bwMode="auto">
              <a:xfrm>
                <a:off x="3704772"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7"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8"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31"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39" name="Text Box 2"/>
          <p:cNvSpPr txBox="1">
            <a:spLocks noChangeArrowheads="1"/>
          </p:cNvSpPr>
          <p:nvPr/>
        </p:nvSpPr>
        <p:spPr bwMode="auto">
          <a:xfrm>
            <a:off x="10407213" y="5270520"/>
            <a:ext cx="9141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非满队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40" name="矩形 39"/>
          <p:cNvSpPr/>
          <p:nvPr/>
        </p:nvSpPr>
        <p:spPr>
          <a:xfrm>
            <a:off x="6198395" y="4114798"/>
            <a:ext cx="5914899" cy="152505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Line 38"/>
          <p:cNvSpPr>
            <a:spLocks noChangeShapeType="1"/>
          </p:cNvSpPr>
          <p:nvPr/>
        </p:nvSpPr>
        <p:spPr bwMode="auto">
          <a:xfrm flipV="1">
            <a:off x="8246589" y="4762502"/>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2" name="Line 38"/>
          <p:cNvSpPr>
            <a:spLocks noChangeShapeType="1"/>
          </p:cNvSpPr>
          <p:nvPr/>
        </p:nvSpPr>
        <p:spPr bwMode="auto">
          <a:xfrm flipV="1">
            <a:off x="9895774" y="4731073"/>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3" name="Line 38"/>
          <p:cNvSpPr>
            <a:spLocks noChangeShapeType="1"/>
          </p:cNvSpPr>
          <p:nvPr/>
        </p:nvSpPr>
        <p:spPr bwMode="auto">
          <a:xfrm flipV="1">
            <a:off x="2647308" y="4763731"/>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4" name="文本框 43"/>
          <p:cNvSpPr txBox="1"/>
          <p:nvPr/>
        </p:nvSpPr>
        <p:spPr>
          <a:xfrm>
            <a:off x="580519" y="5830104"/>
            <a:ext cx="9449964"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从这里可以看出，队列数据的实际个数要比数组的</a:t>
            </a:r>
            <a:r>
              <a:rPr lang="en-US" altLang="zh-CN" sz="2800" dirty="0">
                <a:latin typeface="微软雅黑 Light" panose="020B0502040204020203" pitchFamily="34" charset="-122"/>
                <a:ea typeface="微软雅黑 Light" panose="020B0502040204020203" pitchFamily="34" charset="-122"/>
              </a:rPr>
              <a:t>SIZE</a:t>
            </a:r>
            <a:r>
              <a:rPr lang="zh-CN" altLang="en-US" sz="2800" dirty="0">
                <a:latin typeface="微软雅黑 Light" panose="020B0502040204020203" pitchFamily="34" charset="-122"/>
                <a:ea typeface="微软雅黑 Light" panose="020B0502040204020203" pitchFamily="34" charset="-122"/>
              </a:rPr>
              <a:t>小</a:t>
            </a:r>
            <a:r>
              <a:rPr lang="en-US" altLang="zh-CN" sz="2800" dirty="0">
                <a:latin typeface="微软雅黑 Light" panose="020B0502040204020203" pitchFamily="34" charset="-122"/>
                <a:ea typeface="微软雅黑 Light" panose="020B0502040204020203" pitchFamily="34" charset="-122"/>
              </a:rPr>
              <a:t>1</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79957589"/>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normAutofit fontScale="92500" lnSpcReduction="10000"/>
          </a:bodyPr>
          <a:lstStyle/>
          <a:p>
            <a:r>
              <a:rPr lang="zh-CN" altLang="en-US" dirty="0"/>
              <a:t>将数据存储到队列中叫入队，入队的数据只能在当前的队尾之后</a:t>
            </a:r>
            <a:r>
              <a:rPr lang="zh-CN" altLang="en-US" dirty="0" smtClean="0"/>
              <a:t>添加：</a:t>
            </a:r>
            <a:endParaRPr lang="en-US" altLang="zh-CN" dirty="0" smtClean="0"/>
          </a:p>
          <a:p>
            <a:endParaRPr lang="en-US" altLang="zh-CN" dirty="0"/>
          </a:p>
          <a:p>
            <a:endParaRPr lang="en-US" altLang="zh-CN" dirty="0" smtClean="0"/>
          </a:p>
          <a:p>
            <a:endParaRPr lang="en-US" altLang="zh-CN" dirty="0"/>
          </a:p>
          <a:p>
            <a:pPr lvl="1"/>
            <a:r>
              <a:rPr lang="zh-CN" altLang="en-US" dirty="0"/>
              <a:t>判断栈是否是满队</a:t>
            </a:r>
            <a:r>
              <a:rPr lang="en-US" altLang="zh-CN" dirty="0"/>
              <a:t>,</a:t>
            </a:r>
            <a:r>
              <a:rPr lang="zh-CN" altLang="en-US" dirty="0"/>
              <a:t>如果队满</a:t>
            </a:r>
            <a:r>
              <a:rPr lang="en-US" altLang="zh-CN" dirty="0"/>
              <a:t>,</a:t>
            </a:r>
            <a:r>
              <a:rPr lang="zh-CN" altLang="en-US" dirty="0"/>
              <a:t>那么返回一个异常说明队已经满了</a:t>
            </a:r>
            <a:r>
              <a:rPr lang="en-US" altLang="zh-CN" dirty="0"/>
              <a:t>.</a:t>
            </a:r>
            <a:r>
              <a:rPr lang="zh-CN" altLang="en-US" dirty="0"/>
              <a:t>无法在使其它元素入队</a:t>
            </a:r>
            <a:r>
              <a:rPr lang="en-US" altLang="zh-CN" dirty="0"/>
              <a:t>.</a:t>
            </a:r>
            <a:r>
              <a:rPr lang="zh-CN" altLang="en-US" dirty="0"/>
              <a:t>如果栈非满</a:t>
            </a:r>
            <a:r>
              <a:rPr lang="en-US" altLang="zh-CN" dirty="0"/>
              <a:t>,</a:t>
            </a:r>
            <a:r>
              <a:rPr lang="zh-CN" altLang="en-US" dirty="0"/>
              <a:t>那么继续</a:t>
            </a:r>
          </a:p>
          <a:p>
            <a:pPr lvl="1"/>
            <a:r>
              <a:rPr lang="zh-CN" altLang="en-US" dirty="0"/>
              <a:t>将数据存储到</a:t>
            </a:r>
            <a:r>
              <a:rPr lang="en-US" altLang="zh-CN" dirty="0"/>
              <a:t>end</a:t>
            </a:r>
            <a:r>
              <a:rPr lang="zh-CN" altLang="en-US" dirty="0"/>
              <a:t>指向的空间</a:t>
            </a:r>
            <a:r>
              <a:rPr lang="en-US" altLang="zh-CN" dirty="0"/>
              <a:t>.</a:t>
            </a:r>
            <a:r>
              <a:rPr lang="zh-CN" altLang="en-US" dirty="0"/>
              <a:t>由于</a:t>
            </a:r>
            <a:r>
              <a:rPr lang="en-US" altLang="zh-CN" dirty="0"/>
              <a:t>end</a:t>
            </a:r>
            <a:r>
              <a:rPr lang="zh-CN" altLang="en-US" dirty="0"/>
              <a:t>始终指向第一个未使用的空间</a:t>
            </a:r>
            <a:r>
              <a:rPr lang="en-US" altLang="zh-CN" dirty="0"/>
              <a:t>.</a:t>
            </a:r>
            <a:r>
              <a:rPr lang="zh-CN" altLang="en-US" dirty="0"/>
              <a:t>所以可以将数据存储进去</a:t>
            </a:r>
          </a:p>
          <a:p>
            <a:pPr lvl="1"/>
            <a:r>
              <a:rPr lang="zh-CN" altLang="en-US" dirty="0"/>
              <a:t>调用</a:t>
            </a:r>
            <a:r>
              <a:rPr lang="en-US" altLang="zh-CN" dirty="0"/>
              <a:t>next()</a:t>
            </a:r>
            <a:r>
              <a:rPr lang="zh-CN" altLang="en-US" dirty="0"/>
              <a:t>得到</a:t>
            </a:r>
            <a:r>
              <a:rPr lang="en-US" altLang="zh-CN" dirty="0"/>
              <a:t>end</a:t>
            </a:r>
            <a:r>
              <a:rPr lang="zh-CN" altLang="en-US" dirty="0"/>
              <a:t>的下一个位置并赋值</a:t>
            </a:r>
          </a:p>
        </p:txBody>
      </p:sp>
      <p:pic>
        <p:nvPicPr>
          <p:cNvPr id="4" name="图片 3"/>
          <p:cNvPicPr>
            <a:picLocks noChangeAspect="1"/>
          </p:cNvPicPr>
          <p:nvPr/>
        </p:nvPicPr>
        <p:blipFill>
          <a:blip r:embed="rId2"/>
          <a:stretch>
            <a:fillRect/>
          </a:stretch>
        </p:blipFill>
        <p:spPr>
          <a:xfrm>
            <a:off x="483539" y="1665514"/>
            <a:ext cx="10953750" cy="18288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75460240"/>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入队操作的图示：</a:t>
            </a:r>
            <a:endParaRPr lang="zh-CN" altLang="en-US" dirty="0"/>
          </a:p>
        </p:txBody>
      </p:sp>
      <p:sp>
        <p:nvSpPr>
          <p:cNvPr id="20" name="Text Box 37"/>
          <p:cNvSpPr txBox="1">
            <a:spLocks noChangeArrowheads="1"/>
          </p:cNvSpPr>
          <p:nvPr/>
        </p:nvSpPr>
        <p:spPr bwMode="auto">
          <a:xfrm>
            <a:off x="6448481" y="2804907"/>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21" name="Text Box 41"/>
          <p:cNvSpPr txBox="1">
            <a:spLocks noChangeArrowheads="1"/>
          </p:cNvSpPr>
          <p:nvPr/>
        </p:nvSpPr>
        <p:spPr bwMode="auto">
          <a:xfrm>
            <a:off x="4764344" y="2804907"/>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22" name="Text Box 42"/>
          <p:cNvSpPr txBox="1">
            <a:spLocks noChangeArrowheads="1"/>
          </p:cNvSpPr>
          <p:nvPr/>
        </p:nvSpPr>
        <p:spPr bwMode="auto">
          <a:xfrm>
            <a:off x="3260006" y="1810773"/>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23" name="Text Box 43"/>
          <p:cNvSpPr txBox="1">
            <a:spLocks noChangeArrowheads="1"/>
          </p:cNvSpPr>
          <p:nvPr/>
        </p:nvSpPr>
        <p:spPr bwMode="auto">
          <a:xfrm>
            <a:off x="8318716" y="1866089"/>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24" name="组合 23"/>
          <p:cNvGrpSpPr/>
          <p:nvPr/>
        </p:nvGrpSpPr>
        <p:grpSpPr>
          <a:xfrm>
            <a:off x="3710102" y="1774658"/>
            <a:ext cx="4545693" cy="505902"/>
            <a:chOff x="2263321" y="4033157"/>
            <a:chExt cx="6113235" cy="680358"/>
          </a:xfrm>
        </p:grpSpPr>
        <p:grpSp>
          <p:nvGrpSpPr>
            <p:cNvPr id="25" name="组合 24"/>
            <p:cNvGrpSpPr/>
            <p:nvPr/>
          </p:nvGrpSpPr>
          <p:grpSpPr>
            <a:xfrm>
              <a:off x="3018656" y="4033157"/>
              <a:ext cx="5357900" cy="680358"/>
              <a:chOff x="2552247" y="4307115"/>
              <a:chExt cx="2049463" cy="406400"/>
            </a:xfrm>
          </p:grpSpPr>
          <p:sp>
            <p:nvSpPr>
              <p:cNvPr id="27"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8" name="Rectangle 31"/>
              <p:cNvSpPr>
                <a:spLocks noChangeArrowheads="1"/>
              </p:cNvSpPr>
              <p:nvPr/>
            </p:nvSpPr>
            <p:spPr bwMode="auto">
              <a:xfrm>
                <a:off x="2839585"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9" name="Rectangle 32"/>
              <p:cNvSpPr>
                <a:spLocks noChangeArrowheads="1"/>
              </p:cNvSpPr>
              <p:nvPr/>
            </p:nvSpPr>
            <p:spPr bwMode="auto">
              <a:xfrm>
                <a:off x="3128510"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0" name="Rectangle 33"/>
              <p:cNvSpPr>
                <a:spLocks noChangeArrowheads="1"/>
              </p:cNvSpPr>
              <p:nvPr/>
            </p:nvSpPr>
            <p:spPr bwMode="auto">
              <a:xfrm>
                <a:off x="34158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1" name="Rectangle 34"/>
              <p:cNvSpPr>
                <a:spLocks noChangeArrowheads="1"/>
              </p:cNvSpPr>
              <p:nvPr/>
            </p:nvSpPr>
            <p:spPr bwMode="auto">
              <a:xfrm>
                <a:off x="3704772"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2"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3"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26"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35" name="Line 38"/>
          <p:cNvSpPr>
            <a:spLocks noChangeShapeType="1"/>
          </p:cNvSpPr>
          <p:nvPr/>
        </p:nvSpPr>
        <p:spPr bwMode="auto">
          <a:xfrm flipV="1">
            <a:off x="5144161" y="2280560"/>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6" name="Line 38"/>
          <p:cNvSpPr>
            <a:spLocks noChangeShapeType="1"/>
          </p:cNvSpPr>
          <p:nvPr/>
        </p:nvSpPr>
        <p:spPr bwMode="auto">
          <a:xfrm flipV="1">
            <a:off x="6793346" y="2249131"/>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7" name="Text Box 2"/>
          <p:cNvSpPr txBox="1">
            <a:spLocks noChangeArrowheads="1"/>
          </p:cNvSpPr>
          <p:nvPr/>
        </p:nvSpPr>
        <p:spPr bwMode="auto">
          <a:xfrm>
            <a:off x="1034339" y="1911228"/>
            <a:ext cx="2456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检查是否满队：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8" name="Text Box 37"/>
          <p:cNvSpPr txBox="1">
            <a:spLocks noChangeArrowheads="1"/>
          </p:cNvSpPr>
          <p:nvPr/>
        </p:nvSpPr>
        <p:spPr bwMode="auto">
          <a:xfrm>
            <a:off x="6511402" y="4442007"/>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39" name="Text Box 41"/>
          <p:cNvSpPr txBox="1">
            <a:spLocks noChangeArrowheads="1"/>
          </p:cNvSpPr>
          <p:nvPr/>
        </p:nvSpPr>
        <p:spPr bwMode="auto">
          <a:xfrm>
            <a:off x="4827265" y="4442007"/>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40" name="Text Box 42"/>
          <p:cNvSpPr txBox="1">
            <a:spLocks noChangeArrowheads="1"/>
          </p:cNvSpPr>
          <p:nvPr/>
        </p:nvSpPr>
        <p:spPr bwMode="auto">
          <a:xfrm>
            <a:off x="3322927" y="3447873"/>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41" name="Text Box 43"/>
          <p:cNvSpPr txBox="1">
            <a:spLocks noChangeArrowheads="1"/>
          </p:cNvSpPr>
          <p:nvPr/>
        </p:nvSpPr>
        <p:spPr bwMode="auto">
          <a:xfrm>
            <a:off x="8381637" y="3503189"/>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42" name="组合 41"/>
          <p:cNvGrpSpPr/>
          <p:nvPr/>
        </p:nvGrpSpPr>
        <p:grpSpPr>
          <a:xfrm>
            <a:off x="3773023" y="3411758"/>
            <a:ext cx="4545693" cy="505902"/>
            <a:chOff x="2263321" y="4033157"/>
            <a:chExt cx="6113235" cy="680358"/>
          </a:xfrm>
        </p:grpSpPr>
        <p:grpSp>
          <p:nvGrpSpPr>
            <p:cNvPr id="43" name="组合 42"/>
            <p:cNvGrpSpPr/>
            <p:nvPr/>
          </p:nvGrpSpPr>
          <p:grpSpPr>
            <a:xfrm>
              <a:off x="3018656" y="4033157"/>
              <a:ext cx="5357900" cy="680358"/>
              <a:chOff x="2552247" y="4307115"/>
              <a:chExt cx="2049463" cy="406400"/>
            </a:xfrm>
          </p:grpSpPr>
          <p:sp>
            <p:nvSpPr>
              <p:cNvPr id="45"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6" name="Rectangle 31"/>
              <p:cNvSpPr>
                <a:spLocks noChangeArrowheads="1"/>
              </p:cNvSpPr>
              <p:nvPr/>
            </p:nvSpPr>
            <p:spPr bwMode="auto">
              <a:xfrm>
                <a:off x="2839585"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7" name="Rectangle 32"/>
              <p:cNvSpPr>
                <a:spLocks noChangeArrowheads="1"/>
              </p:cNvSpPr>
              <p:nvPr/>
            </p:nvSpPr>
            <p:spPr bwMode="auto">
              <a:xfrm>
                <a:off x="3128510"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8" name="Rectangle 33"/>
              <p:cNvSpPr>
                <a:spLocks noChangeArrowheads="1"/>
              </p:cNvSpPr>
              <p:nvPr/>
            </p:nvSpPr>
            <p:spPr bwMode="auto">
              <a:xfrm>
                <a:off x="34158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9" name="Rectangle 34"/>
              <p:cNvSpPr>
                <a:spLocks noChangeArrowheads="1"/>
              </p:cNvSpPr>
              <p:nvPr/>
            </p:nvSpPr>
            <p:spPr bwMode="auto">
              <a:xfrm>
                <a:off x="3704772"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0"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1"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44"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53" name="Line 38"/>
          <p:cNvSpPr>
            <a:spLocks noChangeShapeType="1"/>
          </p:cNvSpPr>
          <p:nvPr/>
        </p:nvSpPr>
        <p:spPr bwMode="auto">
          <a:xfrm flipV="1">
            <a:off x="5207082" y="3917660"/>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4" name="Line 38"/>
          <p:cNvSpPr>
            <a:spLocks noChangeShapeType="1"/>
          </p:cNvSpPr>
          <p:nvPr/>
        </p:nvSpPr>
        <p:spPr bwMode="auto">
          <a:xfrm flipV="1">
            <a:off x="6856267" y="3886231"/>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5" name="Text Box 2"/>
          <p:cNvSpPr txBox="1">
            <a:spLocks noChangeArrowheads="1"/>
          </p:cNvSpPr>
          <p:nvPr/>
        </p:nvSpPr>
        <p:spPr bwMode="auto">
          <a:xfrm>
            <a:off x="934727" y="3413218"/>
            <a:ext cx="24563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微软雅黑" panose="020B0503020204020204" pitchFamily="34" charset="-122"/>
                <a:ea typeface="微软雅黑" panose="020B0503020204020204" pitchFamily="34" charset="-122"/>
              </a:rPr>
              <a:t>数据加入到</a:t>
            </a:r>
            <a:r>
              <a:rPr lang="en-US" altLang="zh-CN" b="1" dirty="0">
                <a:solidFill>
                  <a:srgbClr val="C00000"/>
                </a:solidFill>
                <a:latin typeface="微软雅黑" panose="020B0503020204020204" pitchFamily="34" charset="-122"/>
                <a:ea typeface="微软雅黑" panose="020B0503020204020204" pitchFamily="34" charset="-122"/>
              </a:rPr>
              <a:t>end</a:t>
            </a:r>
            <a:r>
              <a:rPr lang="zh-CN" altLang="en-US" b="1" dirty="0">
                <a:solidFill>
                  <a:srgbClr val="C00000"/>
                </a:solidFill>
                <a:latin typeface="微软雅黑" panose="020B0503020204020204" pitchFamily="34" charset="-122"/>
                <a:ea typeface="微软雅黑" panose="020B0503020204020204" pitchFamily="34" charset="-122"/>
              </a:rPr>
              <a:t>所指向的</a:t>
            </a:r>
            <a:r>
              <a:rPr lang="zh-CN" altLang="en-US" b="1" dirty="0" smtClean="0">
                <a:solidFill>
                  <a:srgbClr val="C00000"/>
                </a:solidFill>
                <a:latin typeface="微软雅黑" panose="020B0503020204020204" pitchFamily="34" charset="-122"/>
                <a:ea typeface="微软雅黑" panose="020B0503020204020204" pitchFamily="34" charset="-122"/>
              </a:rPr>
              <a:t>位置：</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6" name="Text Box 37"/>
          <p:cNvSpPr txBox="1">
            <a:spLocks noChangeArrowheads="1"/>
          </p:cNvSpPr>
          <p:nvPr/>
        </p:nvSpPr>
        <p:spPr bwMode="auto">
          <a:xfrm>
            <a:off x="7145828" y="6211297"/>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57" name="Text Box 41"/>
          <p:cNvSpPr txBox="1">
            <a:spLocks noChangeArrowheads="1"/>
          </p:cNvSpPr>
          <p:nvPr/>
        </p:nvSpPr>
        <p:spPr bwMode="auto">
          <a:xfrm>
            <a:off x="4890186" y="6211297"/>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58" name="Text Box 42"/>
          <p:cNvSpPr txBox="1">
            <a:spLocks noChangeArrowheads="1"/>
          </p:cNvSpPr>
          <p:nvPr/>
        </p:nvSpPr>
        <p:spPr bwMode="auto">
          <a:xfrm>
            <a:off x="3385848" y="5217163"/>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59" name="Text Box 43"/>
          <p:cNvSpPr txBox="1">
            <a:spLocks noChangeArrowheads="1"/>
          </p:cNvSpPr>
          <p:nvPr/>
        </p:nvSpPr>
        <p:spPr bwMode="auto">
          <a:xfrm>
            <a:off x="8444558" y="5272479"/>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60" name="组合 59"/>
          <p:cNvGrpSpPr/>
          <p:nvPr/>
        </p:nvGrpSpPr>
        <p:grpSpPr>
          <a:xfrm>
            <a:off x="3835944" y="5181048"/>
            <a:ext cx="4545693" cy="505902"/>
            <a:chOff x="2263321" y="4033157"/>
            <a:chExt cx="6113235" cy="680358"/>
          </a:xfrm>
        </p:grpSpPr>
        <p:grpSp>
          <p:nvGrpSpPr>
            <p:cNvPr id="61" name="组合 60"/>
            <p:cNvGrpSpPr/>
            <p:nvPr/>
          </p:nvGrpSpPr>
          <p:grpSpPr>
            <a:xfrm>
              <a:off x="3018656" y="4033157"/>
              <a:ext cx="5357900" cy="680358"/>
              <a:chOff x="2552247" y="4307115"/>
              <a:chExt cx="2049463" cy="406400"/>
            </a:xfrm>
          </p:grpSpPr>
          <p:sp>
            <p:nvSpPr>
              <p:cNvPr id="63"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64" name="Rectangle 31"/>
              <p:cNvSpPr>
                <a:spLocks noChangeArrowheads="1"/>
              </p:cNvSpPr>
              <p:nvPr/>
            </p:nvSpPr>
            <p:spPr bwMode="auto">
              <a:xfrm>
                <a:off x="2839585"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65" name="Rectangle 32"/>
              <p:cNvSpPr>
                <a:spLocks noChangeArrowheads="1"/>
              </p:cNvSpPr>
              <p:nvPr/>
            </p:nvSpPr>
            <p:spPr bwMode="auto">
              <a:xfrm>
                <a:off x="3128510"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66" name="Rectangle 33"/>
              <p:cNvSpPr>
                <a:spLocks noChangeArrowheads="1"/>
              </p:cNvSpPr>
              <p:nvPr/>
            </p:nvSpPr>
            <p:spPr bwMode="auto">
              <a:xfrm>
                <a:off x="34158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67" name="Rectangle 34"/>
              <p:cNvSpPr>
                <a:spLocks noChangeArrowheads="1"/>
              </p:cNvSpPr>
              <p:nvPr/>
            </p:nvSpPr>
            <p:spPr bwMode="auto">
              <a:xfrm>
                <a:off x="3704772"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68"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69"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62"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71" name="Line 38"/>
          <p:cNvSpPr>
            <a:spLocks noChangeShapeType="1"/>
          </p:cNvSpPr>
          <p:nvPr/>
        </p:nvSpPr>
        <p:spPr bwMode="auto">
          <a:xfrm flipV="1">
            <a:off x="5270003" y="5686950"/>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72" name="Line 38"/>
          <p:cNvSpPr>
            <a:spLocks noChangeShapeType="1"/>
          </p:cNvSpPr>
          <p:nvPr/>
        </p:nvSpPr>
        <p:spPr bwMode="auto">
          <a:xfrm flipV="1">
            <a:off x="7490693" y="5655521"/>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73" name="Text Box 2"/>
          <p:cNvSpPr txBox="1">
            <a:spLocks noChangeArrowheads="1"/>
          </p:cNvSpPr>
          <p:nvPr/>
        </p:nvSpPr>
        <p:spPr bwMode="auto">
          <a:xfrm>
            <a:off x="914655" y="5317618"/>
            <a:ext cx="2456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微软雅黑" panose="020B0503020204020204" pitchFamily="34" charset="-122"/>
                <a:ea typeface="微软雅黑" panose="020B0503020204020204" pitchFamily="34" charset="-122"/>
              </a:rPr>
              <a:t>将</a:t>
            </a:r>
            <a:r>
              <a:rPr lang="en-US" altLang="zh-CN" b="1" dirty="0">
                <a:solidFill>
                  <a:srgbClr val="C00000"/>
                </a:solidFill>
                <a:latin typeface="微软雅黑" panose="020B0503020204020204" pitchFamily="34" charset="-122"/>
                <a:ea typeface="微软雅黑" panose="020B0503020204020204" pitchFamily="34" charset="-122"/>
              </a:rPr>
              <a:t>end</a:t>
            </a:r>
            <a:r>
              <a:rPr lang="zh-CN" altLang="en-US" b="1" dirty="0">
                <a:solidFill>
                  <a:srgbClr val="C00000"/>
                </a:solidFill>
                <a:latin typeface="微软雅黑" panose="020B0503020204020204" pitchFamily="34" charset="-122"/>
                <a:ea typeface="微软雅黑" panose="020B0503020204020204" pitchFamily="34" charset="-122"/>
              </a:rPr>
              <a:t>向正方向移动：</a:t>
            </a:r>
          </a:p>
        </p:txBody>
      </p:sp>
      <p:sp>
        <p:nvSpPr>
          <p:cNvPr id="74" name="右箭头 73"/>
          <p:cNvSpPr/>
          <p:nvPr/>
        </p:nvSpPr>
        <p:spPr>
          <a:xfrm rot="5400000">
            <a:off x="7016432" y="3859603"/>
            <a:ext cx="4580679"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5996583"/>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normAutofit fontScale="92500" lnSpcReduction="10000"/>
          </a:bodyPr>
          <a:lstStyle/>
          <a:p>
            <a:r>
              <a:rPr lang="zh-CN" altLang="en-US" dirty="0"/>
              <a:t>当需要从队列中取出数据时</a:t>
            </a:r>
            <a:r>
              <a:rPr lang="en-US" altLang="zh-CN" dirty="0"/>
              <a:t>,</a:t>
            </a:r>
            <a:r>
              <a:rPr lang="zh-CN" altLang="en-US" dirty="0"/>
              <a:t>只能从队列首部取出</a:t>
            </a:r>
            <a:r>
              <a:rPr lang="en-US" altLang="zh-CN" dirty="0"/>
              <a:t>,</a:t>
            </a:r>
            <a:r>
              <a:rPr lang="zh-CN" altLang="en-US" dirty="0"/>
              <a:t>这个动作叫出</a:t>
            </a:r>
            <a:r>
              <a:rPr lang="zh-CN" altLang="en-US" dirty="0" smtClean="0"/>
              <a:t>队：</a:t>
            </a:r>
            <a:endParaRPr lang="en-US" altLang="zh-CN" dirty="0" smtClean="0"/>
          </a:p>
          <a:p>
            <a:endParaRPr lang="en-US" altLang="zh-CN" dirty="0"/>
          </a:p>
          <a:p>
            <a:endParaRPr lang="en-US" altLang="zh-CN" dirty="0" smtClean="0"/>
          </a:p>
          <a:p>
            <a:endParaRPr lang="en-US" altLang="zh-CN" dirty="0"/>
          </a:p>
          <a:p>
            <a:pPr lvl="1"/>
            <a:r>
              <a:rPr lang="zh-CN" altLang="en-US" dirty="0"/>
              <a:t>判断队是否是空队</a:t>
            </a:r>
            <a:r>
              <a:rPr lang="en-US" altLang="zh-CN" dirty="0"/>
              <a:t>,</a:t>
            </a:r>
            <a:r>
              <a:rPr lang="zh-CN" altLang="en-US" dirty="0"/>
              <a:t>如果队空</a:t>
            </a:r>
            <a:r>
              <a:rPr lang="en-US" altLang="zh-CN" dirty="0"/>
              <a:t>,</a:t>
            </a:r>
            <a:r>
              <a:rPr lang="zh-CN" altLang="en-US" dirty="0"/>
              <a:t>那么返回一个异常说明队已经空了</a:t>
            </a:r>
            <a:r>
              <a:rPr lang="en-US" altLang="zh-CN" dirty="0"/>
              <a:t>.</a:t>
            </a:r>
            <a:r>
              <a:rPr lang="zh-CN" altLang="en-US" dirty="0"/>
              <a:t>无法弹出</a:t>
            </a:r>
            <a:r>
              <a:rPr lang="en-US" altLang="zh-CN" dirty="0"/>
              <a:t>.</a:t>
            </a:r>
            <a:r>
              <a:rPr lang="zh-CN" altLang="en-US" dirty="0"/>
              <a:t>如果队非空</a:t>
            </a:r>
            <a:r>
              <a:rPr lang="en-US" altLang="zh-CN" dirty="0"/>
              <a:t>,</a:t>
            </a:r>
            <a:r>
              <a:rPr lang="zh-CN" altLang="en-US" dirty="0"/>
              <a:t>那么继续</a:t>
            </a:r>
          </a:p>
          <a:p>
            <a:pPr lvl="1"/>
            <a:r>
              <a:rPr lang="zh-CN" altLang="en-US" dirty="0"/>
              <a:t>将</a:t>
            </a:r>
            <a:r>
              <a:rPr lang="en-US" altLang="zh-CN" dirty="0"/>
              <a:t>head</a:t>
            </a:r>
            <a:r>
              <a:rPr lang="zh-CN" altLang="en-US" dirty="0"/>
              <a:t>指向元素保存等待返回</a:t>
            </a:r>
          </a:p>
          <a:p>
            <a:pPr lvl="1"/>
            <a:r>
              <a:rPr lang="zh-CN" altLang="en-US" dirty="0"/>
              <a:t>调用</a:t>
            </a:r>
            <a:r>
              <a:rPr lang="en-US" altLang="zh-CN" dirty="0"/>
              <a:t>next()</a:t>
            </a:r>
            <a:r>
              <a:rPr lang="zh-CN" altLang="en-US" dirty="0"/>
              <a:t>求出</a:t>
            </a:r>
            <a:r>
              <a:rPr lang="en-US" altLang="zh-CN" dirty="0"/>
              <a:t>head</a:t>
            </a:r>
            <a:r>
              <a:rPr lang="zh-CN" altLang="en-US" dirty="0"/>
              <a:t>得下一个位置然后移动</a:t>
            </a:r>
          </a:p>
          <a:p>
            <a:pPr lvl="1"/>
            <a:r>
              <a:rPr lang="zh-CN" altLang="en-US" dirty="0"/>
              <a:t>返回保存元素</a:t>
            </a:r>
          </a:p>
          <a:p>
            <a:endParaRPr lang="zh-CN" altLang="en-US" dirty="0"/>
          </a:p>
        </p:txBody>
      </p:sp>
      <p:pic>
        <p:nvPicPr>
          <p:cNvPr id="4" name="图片 3"/>
          <p:cNvPicPr>
            <a:picLocks noChangeAspect="1"/>
          </p:cNvPicPr>
          <p:nvPr/>
        </p:nvPicPr>
        <p:blipFill>
          <a:blip r:embed="rId2"/>
          <a:stretch>
            <a:fillRect/>
          </a:stretch>
        </p:blipFill>
        <p:spPr>
          <a:xfrm>
            <a:off x="650226" y="1651840"/>
            <a:ext cx="10620375" cy="19716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552911319"/>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出队操作的图示</a:t>
            </a:r>
            <a:endParaRPr lang="zh-CN" altLang="en-US" dirty="0"/>
          </a:p>
        </p:txBody>
      </p:sp>
      <p:sp>
        <p:nvSpPr>
          <p:cNvPr id="4" name="Text Box 37"/>
          <p:cNvSpPr txBox="1">
            <a:spLocks noChangeArrowheads="1"/>
          </p:cNvSpPr>
          <p:nvPr/>
        </p:nvSpPr>
        <p:spPr bwMode="auto">
          <a:xfrm>
            <a:off x="6448481" y="2804907"/>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5" name="Text Box 41"/>
          <p:cNvSpPr txBox="1">
            <a:spLocks noChangeArrowheads="1"/>
          </p:cNvSpPr>
          <p:nvPr/>
        </p:nvSpPr>
        <p:spPr bwMode="auto">
          <a:xfrm>
            <a:off x="4764344" y="2804907"/>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6" name="Text Box 42"/>
          <p:cNvSpPr txBox="1">
            <a:spLocks noChangeArrowheads="1"/>
          </p:cNvSpPr>
          <p:nvPr/>
        </p:nvSpPr>
        <p:spPr bwMode="auto">
          <a:xfrm>
            <a:off x="3260006" y="1810773"/>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7" name="Text Box 43"/>
          <p:cNvSpPr txBox="1">
            <a:spLocks noChangeArrowheads="1"/>
          </p:cNvSpPr>
          <p:nvPr/>
        </p:nvSpPr>
        <p:spPr bwMode="auto">
          <a:xfrm>
            <a:off x="8318716" y="1866089"/>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8" name="组合 7"/>
          <p:cNvGrpSpPr/>
          <p:nvPr/>
        </p:nvGrpSpPr>
        <p:grpSpPr>
          <a:xfrm>
            <a:off x="3710102" y="1774658"/>
            <a:ext cx="4545693" cy="505902"/>
            <a:chOff x="2263321" y="4033157"/>
            <a:chExt cx="6113235" cy="680358"/>
          </a:xfrm>
        </p:grpSpPr>
        <p:grpSp>
          <p:nvGrpSpPr>
            <p:cNvPr id="9" name="组合 8"/>
            <p:cNvGrpSpPr/>
            <p:nvPr/>
          </p:nvGrpSpPr>
          <p:grpSpPr>
            <a:xfrm>
              <a:off x="3018656" y="4033157"/>
              <a:ext cx="5357900" cy="680358"/>
              <a:chOff x="2552247" y="4307115"/>
              <a:chExt cx="2049463" cy="406400"/>
            </a:xfrm>
          </p:grpSpPr>
          <p:sp>
            <p:nvSpPr>
              <p:cNvPr id="11"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2" name="Rectangle 31"/>
              <p:cNvSpPr>
                <a:spLocks noChangeArrowheads="1"/>
              </p:cNvSpPr>
              <p:nvPr/>
            </p:nvSpPr>
            <p:spPr bwMode="auto">
              <a:xfrm>
                <a:off x="2839585"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3" name="Rectangle 32"/>
              <p:cNvSpPr>
                <a:spLocks noChangeArrowheads="1"/>
              </p:cNvSpPr>
              <p:nvPr/>
            </p:nvSpPr>
            <p:spPr bwMode="auto">
              <a:xfrm>
                <a:off x="3128510"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4" name="Rectangle 33"/>
              <p:cNvSpPr>
                <a:spLocks noChangeArrowheads="1"/>
              </p:cNvSpPr>
              <p:nvPr/>
            </p:nvSpPr>
            <p:spPr bwMode="auto">
              <a:xfrm>
                <a:off x="34158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3704772"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6"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7"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10"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18" name="Line 38"/>
          <p:cNvSpPr>
            <a:spLocks noChangeShapeType="1"/>
          </p:cNvSpPr>
          <p:nvPr/>
        </p:nvSpPr>
        <p:spPr bwMode="auto">
          <a:xfrm flipV="1">
            <a:off x="5144161" y="2280560"/>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9" name="Line 38"/>
          <p:cNvSpPr>
            <a:spLocks noChangeShapeType="1"/>
          </p:cNvSpPr>
          <p:nvPr/>
        </p:nvSpPr>
        <p:spPr bwMode="auto">
          <a:xfrm flipV="1">
            <a:off x="6793346" y="2249131"/>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0" name="Text Box 2"/>
          <p:cNvSpPr txBox="1">
            <a:spLocks noChangeArrowheads="1"/>
          </p:cNvSpPr>
          <p:nvPr/>
        </p:nvSpPr>
        <p:spPr bwMode="auto">
          <a:xfrm>
            <a:off x="1034339" y="1911228"/>
            <a:ext cx="2456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检查是否空队：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495073" y="4442007"/>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22" name="Text Box 41"/>
          <p:cNvSpPr txBox="1">
            <a:spLocks noChangeArrowheads="1"/>
          </p:cNvSpPr>
          <p:nvPr/>
        </p:nvSpPr>
        <p:spPr bwMode="auto">
          <a:xfrm>
            <a:off x="4827265" y="4442007"/>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23" name="Text Box 42"/>
          <p:cNvSpPr txBox="1">
            <a:spLocks noChangeArrowheads="1"/>
          </p:cNvSpPr>
          <p:nvPr/>
        </p:nvSpPr>
        <p:spPr bwMode="auto">
          <a:xfrm>
            <a:off x="3322927" y="3447873"/>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24" name="Text Box 43"/>
          <p:cNvSpPr txBox="1">
            <a:spLocks noChangeArrowheads="1"/>
          </p:cNvSpPr>
          <p:nvPr/>
        </p:nvSpPr>
        <p:spPr bwMode="auto">
          <a:xfrm>
            <a:off x="8381637" y="3503189"/>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25" name="组合 24"/>
          <p:cNvGrpSpPr/>
          <p:nvPr/>
        </p:nvGrpSpPr>
        <p:grpSpPr>
          <a:xfrm>
            <a:off x="3773023" y="3411758"/>
            <a:ext cx="4545693" cy="505902"/>
            <a:chOff x="2263321" y="4033157"/>
            <a:chExt cx="6113235" cy="680358"/>
          </a:xfrm>
        </p:grpSpPr>
        <p:grpSp>
          <p:nvGrpSpPr>
            <p:cNvPr id="26" name="组合 25"/>
            <p:cNvGrpSpPr/>
            <p:nvPr/>
          </p:nvGrpSpPr>
          <p:grpSpPr>
            <a:xfrm>
              <a:off x="3018656" y="4033157"/>
              <a:ext cx="5357900" cy="680358"/>
              <a:chOff x="2552247" y="4307115"/>
              <a:chExt cx="2049463" cy="406400"/>
            </a:xfrm>
          </p:grpSpPr>
          <p:sp>
            <p:nvSpPr>
              <p:cNvPr id="28"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9" name="Rectangle 31"/>
              <p:cNvSpPr>
                <a:spLocks noChangeArrowheads="1"/>
              </p:cNvSpPr>
              <p:nvPr/>
            </p:nvSpPr>
            <p:spPr bwMode="auto">
              <a:xfrm>
                <a:off x="2839585"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0" name="Rectangle 32"/>
              <p:cNvSpPr>
                <a:spLocks noChangeArrowheads="1"/>
              </p:cNvSpPr>
              <p:nvPr/>
            </p:nvSpPr>
            <p:spPr bwMode="auto">
              <a:xfrm>
                <a:off x="3128510"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1" name="Rectangle 33"/>
              <p:cNvSpPr>
                <a:spLocks noChangeArrowheads="1"/>
              </p:cNvSpPr>
              <p:nvPr/>
            </p:nvSpPr>
            <p:spPr bwMode="auto">
              <a:xfrm>
                <a:off x="34158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2" name="Rectangle 34"/>
              <p:cNvSpPr>
                <a:spLocks noChangeArrowheads="1"/>
              </p:cNvSpPr>
              <p:nvPr/>
            </p:nvSpPr>
            <p:spPr bwMode="auto">
              <a:xfrm>
                <a:off x="3704772"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3"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4"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27"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35" name="Line 38"/>
          <p:cNvSpPr>
            <a:spLocks noChangeShapeType="1"/>
          </p:cNvSpPr>
          <p:nvPr/>
        </p:nvSpPr>
        <p:spPr bwMode="auto">
          <a:xfrm flipV="1">
            <a:off x="5207082" y="3917660"/>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6" name="Line 38"/>
          <p:cNvSpPr>
            <a:spLocks noChangeShapeType="1"/>
          </p:cNvSpPr>
          <p:nvPr/>
        </p:nvSpPr>
        <p:spPr bwMode="auto">
          <a:xfrm flipV="1">
            <a:off x="6839938" y="3886231"/>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7" name="Text Box 2"/>
          <p:cNvSpPr txBox="1">
            <a:spLocks noChangeArrowheads="1"/>
          </p:cNvSpPr>
          <p:nvPr/>
        </p:nvSpPr>
        <p:spPr bwMode="auto">
          <a:xfrm>
            <a:off x="934005" y="3548328"/>
            <a:ext cx="2456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微软雅黑" panose="020B0503020204020204" pitchFamily="34" charset="-122"/>
                <a:ea typeface="微软雅黑" panose="020B0503020204020204" pitchFamily="34" charset="-122"/>
              </a:rPr>
              <a:t>将</a:t>
            </a:r>
            <a:r>
              <a:rPr lang="en-US" altLang="zh-CN" b="1" dirty="0">
                <a:solidFill>
                  <a:srgbClr val="C00000"/>
                </a:solidFill>
                <a:latin typeface="微软雅黑" panose="020B0503020204020204" pitchFamily="34" charset="-122"/>
                <a:ea typeface="微软雅黑" panose="020B0503020204020204" pitchFamily="34" charset="-122"/>
              </a:rPr>
              <a:t>head</a:t>
            </a:r>
            <a:r>
              <a:rPr lang="zh-CN" altLang="en-US" b="1" dirty="0">
                <a:solidFill>
                  <a:srgbClr val="C00000"/>
                </a:solidFill>
                <a:latin typeface="微软雅黑" panose="020B0503020204020204" pitchFamily="34" charset="-122"/>
                <a:ea typeface="微软雅黑" panose="020B0503020204020204" pitchFamily="34" charset="-122"/>
              </a:rPr>
              <a:t>指向元素保存：</a:t>
            </a:r>
          </a:p>
        </p:txBody>
      </p:sp>
      <p:sp>
        <p:nvSpPr>
          <p:cNvPr id="38" name="Text Box 37"/>
          <p:cNvSpPr txBox="1">
            <a:spLocks noChangeArrowheads="1"/>
          </p:cNvSpPr>
          <p:nvPr/>
        </p:nvSpPr>
        <p:spPr bwMode="auto">
          <a:xfrm>
            <a:off x="6590647" y="6227626"/>
            <a:ext cx="622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end</a:t>
            </a:r>
          </a:p>
        </p:txBody>
      </p:sp>
      <p:sp>
        <p:nvSpPr>
          <p:cNvPr id="39" name="Text Box 41"/>
          <p:cNvSpPr txBox="1">
            <a:spLocks noChangeArrowheads="1"/>
          </p:cNvSpPr>
          <p:nvPr/>
        </p:nvSpPr>
        <p:spPr bwMode="auto">
          <a:xfrm>
            <a:off x="5429031" y="6211297"/>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head</a:t>
            </a:r>
          </a:p>
        </p:txBody>
      </p:sp>
      <p:sp>
        <p:nvSpPr>
          <p:cNvPr id="40" name="Text Box 42"/>
          <p:cNvSpPr txBox="1">
            <a:spLocks noChangeArrowheads="1"/>
          </p:cNvSpPr>
          <p:nvPr/>
        </p:nvSpPr>
        <p:spPr bwMode="auto">
          <a:xfrm>
            <a:off x="3385848" y="5217163"/>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0</a:t>
            </a:r>
          </a:p>
        </p:txBody>
      </p:sp>
      <p:sp>
        <p:nvSpPr>
          <p:cNvPr id="41" name="Text Box 43"/>
          <p:cNvSpPr txBox="1">
            <a:spLocks noChangeArrowheads="1"/>
          </p:cNvSpPr>
          <p:nvPr/>
        </p:nvSpPr>
        <p:spPr bwMode="auto">
          <a:xfrm>
            <a:off x="8444558" y="5272479"/>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SIZE</a:t>
            </a:r>
          </a:p>
        </p:txBody>
      </p:sp>
      <p:grpSp>
        <p:nvGrpSpPr>
          <p:cNvPr id="42" name="组合 41"/>
          <p:cNvGrpSpPr/>
          <p:nvPr/>
        </p:nvGrpSpPr>
        <p:grpSpPr>
          <a:xfrm>
            <a:off x="3835944" y="5181048"/>
            <a:ext cx="4545693" cy="505902"/>
            <a:chOff x="2263321" y="4033157"/>
            <a:chExt cx="6113235" cy="680358"/>
          </a:xfrm>
        </p:grpSpPr>
        <p:grpSp>
          <p:nvGrpSpPr>
            <p:cNvPr id="43" name="组合 42"/>
            <p:cNvGrpSpPr/>
            <p:nvPr/>
          </p:nvGrpSpPr>
          <p:grpSpPr>
            <a:xfrm>
              <a:off x="3018656" y="4033157"/>
              <a:ext cx="5357900" cy="680358"/>
              <a:chOff x="2552247" y="4307115"/>
              <a:chExt cx="2049463" cy="406400"/>
            </a:xfrm>
          </p:grpSpPr>
          <p:sp>
            <p:nvSpPr>
              <p:cNvPr id="45"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6" name="Rectangle 31"/>
              <p:cNvSpPr>
                <a:spLocks noChangeArrowheads="1"/>
              </p:cNvSpPr>
              <p:nvPr/>
            </p:nvSpPr>
            <p:spPr bwMode="auto">
              <a:xfrm>
                <a:off x="283958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7" name="Rectangle 32"/>
              <p:cNvSpPr>
                <a:spLocks noChangeArrowheads="1"/>
              </p:cNvSpPr>
              <p:nvPr/>
            </p:nvSpPr>
            <p:spPr bwMode="auto">
              <a:xfrm>
                <a:off x="3128510"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8" name="Rectangle 33"/>
              <p:cNvSpPr>
                <a:spLocks noChangeArrowheads="1"/>
              </p:cNvSpPr>
              <p:nvPr/>
            </p:nvSpPr>
            <p:spPr bwMode="auto">
              <a:xfrm>
                <a:off x="3415847" y="4307115"/>
                <a:ext cx="320675" cy="406400"/>
              </a:xfrm>
              <a:prstGeom prst="rect">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9" name="Rectangle 34"/>
              <p:cNvSpPr>
                <a:spLocks noChangeArrowheads="1"/>
              </p:cNvSpPr>
              <p:nvPr/>
            </p:nvSpPr>
            <p:spPr bwMode="auto">
              <a:xfrm>
                <a:off x="3704772"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0" name="Rectangle 35"/>
              <p:cNvSpPr>
                <a:spLocks noChangeArrowheads="1"/>
              </p:cNvSpPr>
              <p:nvPr/>
            </p:nvSpPr>
            <p:spPr bwMode="auto">
              <a:xfrm>
                <a:off x="39921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1" name="Rectangle 36"/>
              <p:cNvSpPr>
                <a:spLocks noChangeArrowheads="1"/>
              </p:cNvSpPr>
              <p:nvPr/>
            </p:nvSpPr>
            <p:spPr bwMode="auto">
              <a:xfrm>
                <a:off x="428103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44"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52" name="Line 38"/>
          <p:cNvSpPr>
            <a:spLocks noChangeShapeType="1"/>
          </p:cNvSpPr>
          <p:nvPr/>
        </p:nvSpPr>
        <p:spPr bwMode="auto">
          <a:xfrm flipV="1">
            <a:off x="5808848" y="5686950"/>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3" name="Line 38"/>
          <p:cNvSpPr>
            <a:spLocks noChangeShapeType="1"/>
          </p:cNvSpPr>
          <p:nvPr/>
        </p:nvSpPr>
        <p:spPr bwMode="auto">
          <a:xfrm flipV="1">
            <a:off x="6935512" y="5671850"/>
            <a:ext cx="0" cy="5931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4" name="Text Box 2"/>
          <p:cNvSpPr txBox="1">
            <a:spLocks noChangeArrowheads="1"/>
          </p:cNvSpPr>
          <p:nvPr/>
        </p:nvSpPr>
        <p:spPr bwMode="auto">
          <a:xfrm>
            <a:off x="914655" y="5317618"/>
            <a:ext cx="2456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C00000"/>
                </a:solidFill>
                <a:latin typeface="微软雅黑" panose="020B0503020204020204" pitchFamily="34" charset="-122"/>
                <a:ea typeface="微软雅黑" panose="020B0503020204020204" pitchFamily="34" charset="-122"/>
              </a:rPr>
              <a:t>head</a:t>
            </a:r>
            <a:r>
              <a:rPr lang="zh-CN" altLang="en-US" b="1" dirty="0">
                <a:solidFill>
                  <a:srgbClr val="C00000"/>
                </a:solidFill>
                <a:latin typeface="微软雅黑" panose="020B0503020204020204" pitchFamily="34" charset="-122"/>
                <a:ea typeface="微软雅黑" panose="020B0503020204020204" pitchFamily="34" charset="-122"/>
              </a:rPr>
              <a:t>向正方向移动：</a:t>
            </a:r>
          </a:p>
        </p:txBody>
      </p:sp>
      <p:sp>
        <p:nvSpPr>
          <p:cNvPr id="55" name="右箭头 54"/>
          <p:cNvSpPr/>
          <p:nvPr/>
        </p:nvSpPr>
        <p:spPr>
          <a:xfrm rot="5400000">
            <a:off x="7016432" y="3859603"/>
            <a:ext cx="4580679"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5474087"/>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：树的基本概念与实现</a:t>
            </a:r>
            <a:r>
              <a:rPr lang="zh-CN" altLang="en-US" dirty="0" smtClean="0"/>
              <a:t>原理</a:t>
            </a:r>
            <a:endParaRPr lang="zh-CN" altLang="en-US" dirty="0"/>
          </a:p>
        </p:txBody>
      </p:sp>
      <p:sp>
        <p:nvSpPr>
          <p:cNvPr id="3" name="内容占位符 2"/>
          <p:cNvSpPr>
            <a:spLocks noGrp="1"/>
          </p:cNvSpPr>
          <p:nvPr>
            <p:ph idx="1"/>
          </p:nvPr>
        </p:nvSpPr>
        <p:spPr/>
        <p:txBody>
          <a:bodyPr/>
          <a:lstStyle/>
          <a:p>
            <a:r>
              <a:rPr lang="zh-CN" altLang="en-US" dirty="0"/>
              <a:t>树状图是一种数据结构，它是由</a:t>
            </a:r>
            <a:r>
              <a:rPr lang="en-US" altLang="zh-CN" dirty="0"/>
              <a:t>n</a:t>
            </a:r>
            <a:r>
              <a:rPr lang="zh-CN" altLang="en-US" dirty="0"/>
              <a:t>（</a:t>
            </a:r>
            <a:r>
              <a:rPr lang="en-US" altLang="zh-CN" dirty="0"/>
              <a:t>n&gt;=1</a:t>
            </a:r>
            <a:r>
              <a:rPr lang="zh-CN" altLang="en-US" dirty="0"/>
              <a:t>）个有限节点组成一个具有层次关系的集合。把它叫做“树”是因为它看起来像一棵倒挂的树，也就是说它是根朝上，而叶朝下的。它具有以下的特点：</a:t>
            </a:r>
          </a:p>
          <a:p>
            <a:pPr lvl="1"/>
            <a:r>
              <a:rPr lang="zh-CN" altLang="en-US" dirty="0"/>
              <a:t>每个节点有零个或多个子</a:t>
            </a:r>
            <a:r>
              <a:rPr lang="zh-CN" altLang="en-US" dirty="0" smtClean="0"/>
              <a:t>节点</a:t>
            </a:r>
            <a:endParaRPr lang="en-US" altLang="zh-CN" dirty="0" smtClean="0"/>
          </a:p>
          <a:p>
            <a:pPr lvl="1"/>
            <a:r>
              <a:rPr lang="zh-CN" altLang="en-US" dirty="0" smtClean="0"/>
              <a:t>没有</a:t>
            </a:r>
            <a:r>
              <a:rPr lang="zh-CN" altLang="en-US" dirty="0"/>
              <a:t>父节点的节点称为根</a:t>
            </a:r>
            <a:r>
              <a:rPr lang="zh-CN" altLang="en-US" dirty="0" smtClean="0"/>
              <a:t>节点</a:t>
            </a:r>
            <a:endParaRPr lang="en-US" altLang="zh-CN" dirty="0" smtClean="0"/>
          </a:p>
          <a:p>
            <a:pPr lvl="1"/>
            <a:r>
              <a:rPr lang="zh-CN" altLang="en-US" dirty="0" smtClean="0"/>
              <a:t>每</a:t>
            </a:r>
            <a:r>
              <a:rPr lang="zh-CN" altLang="en-US" dirty="0"/>
              <a:t>一个非根节点有且只有一个父</a:t>
            </a:r>
            <a:r>
              <a:rPr lang="zh-CN" altLang="en-US" dirty="0" smtClean="0"/>
              <a:t>节点</a:t>
            </a:r>
            <a:endParaRPr lang="en-US" altLang="zh-CN" dirty="0" smtClean="0"/>
          </a:p>
          <a:p>
            <a:pPr lvl="1"/>
            <a:r>
              <a:rPr lang="zh-CN" altLang="en-US" dirty="0" smtClean="0"/>
              <a:t>除了</a:t>
            </a:r>
            <a:r>
              <a:rPr lang="zh-CN" altLang="en-US" dirty="0"/>
              <a:t>根节点外，每个子节点可以分为多个不相交的子树</a:t>
            </a:r>
          </a:p>
        </p:txBody>
      </p:sp>
    </p:spTree>
    <p:extLst>
      <p:ext uri="{BB962C8B-B14F-4D97-AF65-F5344CB8AC3E}">
        <p14:creationId xmlns:p14="http://schemas.microsoft.com/office/powerpoint/2010/main" val="144994199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：树的基本概念与实现原理</a:t>
            </a:r>
          </a:p>
        </p:txBody>
      </p:sp>
      <p:sp>
        <p:nvSpPr>
          <p:cNvPr id="3" name="内容占位符 2"/>
          <p:cNvSpPr>
            <a:spLocks noGrp="1"/>
          </p:cNvSpPr>
          <p:nvPr>
            <p:ph idx="1"/>
          </p:nvPr>
        </p:nvSpPr>
        <p:spPr/>
        <p:txBody>
          <a:bodyPr/>
          <a:lstStyle/>
          <a:p>
            <a:r>
              <a:rPr lang="zh-CN" altLang="en-US" dirty="0" smtClean="0"/>
              <a:t>使用频率较高的树是</a:t>
            </a:r>
            <a:r>
              <a:rPr lang="zh-CN" altLang="en-US" b="1" dirty="0" smtClean="0">
                <a:solidFill>
                  <a:srgbClr val="AE0B0B"/>
                </a:solidFill>
              </a:rPr>
              <a:t>二叉树</a:t>
            </a:r>
            <a:r>
              <a:rPr lang="zh-CN" altLang="en-US" dirty="0" smtClean="0"/>
              <a:t>，所谓二叉树指的是每一个节点最多拥有两个子节点的树状结构</a:t>
            </a:r>
            <a:endParaRPr lang="en-US" altLang="zh-CN" dirty="0" smtClean="0"/>
          </a:p>
          <a:p>
            <a:r>
              <a:rPr lang="zh-CN" altLang="en-US" dirty="0" smtClean="0"/>
              <a:t>符合某些规范的二叉树能够结合数组和链表的优点：</a:t>
            </a:r>
            <a:r>
              <a:rPr lang="zh-CN" altLang="en-US" dirty="0"/>
              <a:t>数组具有较快得查找速度</a:t>
            </a:r>
            <a:r>
              <a:rPr lang="en-US" altLang="zh-CN" dirty="0"/>
              <a:t>,</a:t>
            </a:r>
            <a:r>
              <a:rPr lang="zh-CN" altLang="en-US" dirty="0"/>
              <a:t>链表具有非常好得插入删除效率</a:t>
            </a:r>
          </a:p>
        </p:txBody>
      </p:sp>
    </p:spTree>
    <p:extLst>
      <p:ext uri="{BB962C8B-B14F-4D97-AF65-F5344CB8AC3E}">
        <p14:creationId xmlns:p14="http://schemas.microsoft.com/office/powerpoint/2010/main" val="250704211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：线性表的基本概念与实现</a:t>
            </a:r>
            <a:r>
              <a:rPr lang="zh-CN" altLang="en-US" dirty="0" smtClean="0"/>
              <a:t>原理</a:t>
            </a:r>
            <a:endParaRPr lang="zh-CN" altLang="en-US" dirty="0"/>
          </a:p>
        </p:txBody>
      </p:sp>
      <p:sp>
        <p:nvSpPr>
          <p:cNvPr id="3" name="内容占位符 2"/>
          <p:cNvSpPr>
            <a:spLocks noGrp="1"/>
          </p:cNvSpPr>
          <p:nvPr>
            <p:ph idx="1"/>
          </p:nvPr>
        </p:nvSpPr>
        <p:spPr/>
        <p:txBody>
          <a:bodyPr/>
          <a:lstStyle/>
          <a:p>
            <a:r>
              <a:rPr lang="zh-CN" altLang="en-US" dirty="0"/>
              <a:t>数据元素相互之间的关系称为</a:t>
            </a:r>
            <a:r>
              <a:rPr lang="zh-CN" altLang="en-US" dirty="0" smtClean="0"/>
              <a:t>结构</a:t>
            </a:r>
            <a:endParaRPr lang="en-US" altLang="zh-CN" dirty="0" smtClean="0"/>
          </a:p>
          <a:p>
            <a:r>
              <a:rPr lang="zh-CN" altLang="en-US" dirty="0" smtClean="0"/>
              <a:t>具备关联关系的非松散集合性结构主要有三种：</a:t>
            </a:r>
            <a:endParaRPr lang="en-US" altLang="zh-CN" dirty="0" smtClean="0"/>
          </a:p>
          <a:p>
            <a:pPr lvl="1"/>
            <a:r>
              <a:rPr lang="zh-CN" altLang="en-US" dirty="0" smtClean="0"/>
              <a:t>线性表</a:t>
            </a:r>
            <a:endParaRPr lang="en-US" altLang="zh-CN" dirty="0" smtClean="0"/>
          </a:p>
          <a:p>
            <a:pPr lvl="2"/>
            <a:r>
              <a:rPr lang="zh-CN" altLang="en-US" dirty="0"/>
              <a:t>结点按逻辑关系依次排列形成一个“锁链”</a:t>
            </a:r>
            <a:endParaRPr lang="en-US" altLang="zh-CN" dirty="0" smtClean="0"/>
          </a:p>
          <a:p>
            <a:pPr lvl="1"/>
            <a:r>
              <a:rPr lang="zh-CN" altLang="en-US" dirty="0" smtClean="0"/>
              <a:t>树</a:t>
            </a:r>
            <a:endParaRPr lang="en-US" altLang="zh-CN" dirty="0" smtClean="0"/>
          </a:p>
          <a:p>
            <a:pPr lvl="2"/>
            <a:r>
              <a:rPr lang="zh-CN" altLang="en-US" dirty="0"/>
              <a:t>具有分支、层次特性</a:t>
            </a:r>
            <a:r>
              <a:rPr lang="en-US" altLang="zh-CN" dirty="0"/>
              <a:t>,</a:t>
            </a:r>
            <a:r>
              <a:rPr lang="zh-CN" altLang="en-US" dirty="0"/>
              <a:t>其形态有点象自然界中的树</a:t>
            </a:r>
            <a:endParaRPr lang="en-US" altLang="zh-CN" dirty="0" smtClean="0"/>
          </a:p>
          <a:p>
            <a:pPr lvl="1"/>
            <a:r>
              <a:rPr lang="zh-CN" altLang="en-US" dirty="0" smtClean="0"/>
              <a:t>图</a:t>
            </a:r>
            <a:endParaRPr lang="en-US" altLang="zh-CN" dirty="0" smtClean="0"/>
          </a:p>
          <a:p>
            <a:pPr lvl="2"/>
            <a:r>
              <a:rPr lang="zh-CN" altLang="en-US" dirty="0"/>
              <a:t>结点按逻辑关系互相缠绕</a:t>
            </a:r>
            <a:r>
              <a:rPr lang="en-US" altLang="zh-CN" dirty="0"/>
              <a:t>,</a:t>
            </a:r>
            <a:r>
              <a:rPr lang="zh-CN" altLang="en-US" dirty="0"/>
              <a:t>任何两个结点都可以邻接</a:t>
            </a:r>
          </a:p>
        </p:txBody>
      </p:sp>
    </p:spTree>
    <p:extLst>
      <p:ext uri="{BB962C8B-B14F-4D97-AF65-F5344CB8AC3E}">
        <p14:creationId xmlns:p14="http://schemas.microsoft.com/office/powerpoint/2010/main" val="4052608042"/>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：树的基本概念与实现原理</a:t>
            </a:r>
          </a:p>
        </p:txBody>
      </p:sp>
      <p:sp>
        <p:nvSpPr>
          <p:cNvPr id="3" name="内容占位符 2"/>
          <p:cNvSpPr>
            <a:spLocks noGrp="1"/>
          </p:cNvSpPr>
          <p:nvPr>
            <p:ph idx="1"/>
          </p:nvPr>
        </p:nvSpPr>
        <p:spPr/>
        <p:txBody>
          <a:bodyPr/>
          <a:lstStyle/>
          <a:p>
            <a:r>
              <a:rPr lang="zh-CN" altLang="en-US" dirty="0"/>
              <a:t>树主要是由结点及结点之间得关系组成</a:t>
            </a:r>
            <a:r>
              <a:rPr lang="zh-CN" altLang="en-US" dirty="0" smtClean="0"/>
              <a:t>的，一个简单的树状结构如下所示：</a:t>
            </a:r>
            <a:endParaRPr lang="zh-CN" altLang="en-US" dirty="0"/>
          </a:p>
        </p:txBody>
      </p:sp>
      <p:sp>
        <p:nvSpPr>
          <p:cNvPr id="4" name="Oval 5"/>
          <p:cNvSpPr>
            <a:spLocks noChangeArrowheads="1"/>
          </p:cNvSpPr>
          <p:nvPr/>
        </p:nvSpPr>
        <p:spPr bwMode="auto">
          <a:xfrm>
            <a:off x="5558791" y="1528333"/>
            <a:ext cx="725404" cy="714437"/>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5" name="Oval 6"/>
          <p:cNvSpPr>
            <a:spLocks noChangeArrowheads="1"/>
          </p:cNvSpPr>
          <p:nvPr/>
        </p:nvSpPr>
        <p:spPr bwMode="auto">
          <a:xfrm>
            <a:off x="4660061" y="2864465"/>
            <a:ext cx="751082" cy="71898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6" name="Oval 7"/>
          <p:cNvSpPr>
            <a:spLocks noChangeArrowheads="1"/>
          </p:cNvSpPr>
          <p:nvPr/>
        </p:nvSpPr>
        <p:spPr bwMode="auto">
          <a:xfrm>
            <a:off x="6406165" y="2864465"/>
            <a:ext cx="751082" cy="71898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7" name="Oval 8"/>
          <p:cNvSpPr>
            <a:spLocks noChangeArrowheads="1"/>
          </p:cNvSpPr>
          <p:nvPr/>
        </p:nvSpPr>
        <p:spPr bwMode="auto">
          <a:xfrm>
            <a:off x="3592285" y="4417984"/>
            <a:ext cx="751081" cy="71898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8" name="Oval 9"/>
          <p:cNvSpPr>
            <a:spLocks noChangeArrowheads="1"/>
          </p:cNvSpPr>
          <p:nvPr/>
        </p:nvSpPr>
        <p:spPr bwMode="auto">
          <a:xfrm>
            <a:off x="5533113" y="4417984"/>
            <a:ext cx="751082" cy="71898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0"/>
          <p:cNvSpPr>
            <a:spLocks noChangeArrowheads="1"/>
          </p:cNvSpPr>
          <p:nvPr/>
        </p:nvSpPr>
        <p:spPr bwMode="auto">
          <a:xfrm>
            <a:off x="7086633" y="4417984"/>
            <a:ext cx="751082" cy="71898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6</a:t>
            </a:r>
          </a:p>
        </p:txBody>
      </p:sp>
      <p:sp>
        <p:nvSpPr>
          <p:cNvPr id="10" name="Oval 11"/>
          <p:cNvSpPr>
            <a:spLocks noChangeArrowheads="1"/>
          </p:cNvSpPr>
          <p:nvPr/>
        </p:nvSpPr>
        <p:spPr bwMode="auto">
          <a:xfrm>
            <a:off x="4465337" y="5969363"/>
            <a:ext cx="751081" cy="71898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7</a:t>
            </a:r>
          </a:p>
        </p:txBody>
      </p:sp>
      <p:sp>
        <p:nvSpPr>
          <p:cNvPr id="11" name="Oval 12"/>
          <p:cNvSpPr>
            <a:spLocks noChangeArrowheads="1"/>
          </p:cNvSpPr>
          <p:nvPr/>
        </p:nvSpPr>
        <p:spPr bwMode="auto">
          <a:xfrm>
            <a:off x="6211441" y="5969363"/>
            <a:ext cx="751081" cy="71898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8</a:t>
            </a:r>
          </a:p>
        </p:txBody>
      </p:sp>
      <p:sp>
        <p:nvSpPr>
          <p:cNvPr id="12" name="Line 13"/>
          <p:cNvSpPr>
            <a:spLocks noChangeShapeType="1"/>
          </p:cNvSpPr>
          <p:nvPr/>
        </p:nvSpPr>
        <p:spPr bwMode="auto">
          <a:xfrm flipH="1">
            <a:off x="5143663" y="2183998"/>
            <a:ext cx="485743" cy="678327"/>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4"/>
          <p:cNvSpPr>
            <a:spLocks noChangeShapeType="1"/>
          </p:cNvSpPr>
          <p:nvPr/>
        </p:nvSpPr>
        <p:spPr bwMode="auto">
          <a:xfrm>
            <a:off x="6211441" y="2183998"/>
            <a:ext cx="389450" cy="680467"/>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4" name="Line 15"/>
          <p:cNvSpPr>
            <a:spLocks noChangeShapeType="1"/>
          </p:cNvSpPr>
          <p:nvPr/>
        </p:nvSpPr>
        <p:spPr bwMode="auto">
          <a:xfrm flipH="1">
            <a:off x="4174320" y="3542792"/>
            <a:ext cx="582035" cy="875193"/>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5" name="Line 16"/>
          <p:cNvSpPr>
            <a:spLocks noChangeShapeType="1"/>
          </p:cNvSpPr>
          <p:nvPr/>
        </p:nvSpPr>
        <p:spPr bwMode="auto">
          <a:xfrm>
            <a:off x="5242096" y="3542792"/>
            <a:ext cx="485743" cy="875193"/>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6" name="Line 17"/>
          <p:cNvSpPr>
            <a:spLocks noChangeShapeType="1"/>
          </p:cNvSpPr>
          <p:nvPr/>
        </p:nvSpPr>
        <p:spPr bwMode="auto">
          <a:xfrm>
            <a:off x="6891907" y="3542792"/>
            <a:ext cx="387309" cy="875193"/>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7" name="Line 18"/>
          <p:cNvSpPr>
            <a:spLocks noChangeShapeType="1"/>
          </p:cNvSpPr>
          <p:nvPr/>
        </p:nvSpPr>
        <p:spPr bwMode="auto">
          <a:xfrm>
            <a:off x="4174320" y="5096311"/>
            <a:ext cx="485741" cy="87305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8" name="Line 19"/>
          <p:cNvSpPr>
            <a:spLocks noChangeShapeType="1"/>
          </p:cNvSpPr>
          <p:nvPr/>
        </p:nvSpPr>
        <p:spPr bwMode="auto">
          <a:xfrm flipH="1">
            <a:off x="6795614" y="5096311"/>
            <a:ext cx="582035" cy="87305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6664505"/>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：树的基本概念与实现原理</a:t>
            </a:r>
          </a:p>
        </p:txBody>
      </p:sp>
      <p:sp>
        <p:nvSpPr>
          <p:cNvPr id="3" name="内容占位符 2"/>
          <p:cNvSpPr>
            <a:spLocks noGrp="1"/>
          </p:cNvSpPr>
          <p:nvPr>
            <p:ph idx="1"/>
          </p:nvPr>
        </p:nvSpPr>
        <p:spPr/>
        <p:txBody>
          <a:bodyPr/>
          <a:lstStyle/>
          <a:p>
            <a:r>
              <a:rPr lang="zh-CN" altLang="en-US" dirty="0"/>
              <a:t>二叉树或者是一</a:t>
            </a:r>
            <a:r>
              <a:rPr lang="zh-CN" altLang="en-US" dirty="0" smtClean="0"/>
              <a:t>棵空树，</a:t>
            </a:r>
            <a:r>
              <a:rPr lang="zh-CN" altLang="en-US" dirty="0"/>
              <a:t>或者是一棵由一</a:t>
            </a:r>
            <a:r>
              <a:rPr lang="zh-CN" altLang="en-US" dirty="0" smtClean="0"/>
              <a:t>个根结点</a:t>
            </a:r>
            <a:r>
              <a:rPr lang="zh-CN" altLang="en-US" dirty="0"/>
              <a:t>和两棵互不相交的分别称根</a:t>
            </a:r>
            <a:r>
              <a:rPr lang="zh-CN" altLang="en-US" dirty="0" smtClean="0"/>
              <a:t>的左子树和右</a:t>
            </a:r>
            <a:r>
              <a:rPr lang="zh-CN" altLang="en-US" dirty="0"/>
              <a:t>子</a:t>
            </a:r>
            <a:r>
              <a:rPr lang="zh-CN" altLang="en-US" dirty="0" smtClean="0"/>
              <a:t>树所</a:t>
            </a:r>
            <a:r>
              <a:rPr lang="zh-CN" altLang="en-US" dirty="0"/>
              <a:t>组成</a:t>
            </a:r>
            <a:r>
              <a:rPr lang="zh-CN" altLang="en-US" dirty="0" smtClean="0"/>
              <a:t>的非</a:t>
            </a:r>
            <a:r>
              <a:rPr lang="zh-CN" altLang="en-US" dirty="0"/>
              <a:t>空</a:t>
            </a:r>
            <a:r>
              <a:rPr lang="zh-CN" altLang="en-US" dirty="0" smtClean="0"/>
              <a:t>树，</a:t>
            </a:r>
            <a:r>
              <a:rPr lang="zh-CN" altLang="en-US" dirty="0"/>
              <a:t>左子树和右子树又同样都是一棵</a:t>
            </a:r>
            <a:r>
              <a:rPr lang="zh-CN" altLang="en-US" dirty="0" smtClean="0"/>
              <a:t>二叉树</a:t>
            </a:r>
            <a:endParaRPr lang="en-US" altLang="zh-CN" dirty="0" smtClean="0"/>
          </a:p>
          <a:p>
            <a:r>
              <a:rPr lang="zh-CN" altLang="en-US" dirty="0" smtClean="0"/>
              <a:t>从这个定义上来看，之前的示例</a:t>
            </a:r>
            <a:r>
              <a:rPr lang="en-US" altLang="zh-CN" dirty="0" err="1" smtClean="0"/>
              <a:t>i</a:t>
            </a:r>
            <a:r>
              <a:rPr lang="zh-CN" altLang="en-US" dirty="0" smtClean="0"/>
              <a:t>就是一个标准的二叉树</a:t>
            </a:r>
            <a:endParaRPr lang="zh-CN" altLang="en-US" dirty="0"/>
          </a:p>
        </p:txBody>
      </p:sp>
    </p:spTree>
    <p:extLst>
      <p:ext uri="{BB962C8B-B14F-4D97-AF65-F5344CB8AC3E}">
        <p14:creationId xmlns:p14="http://schemas.microsoft.com/office/powerpoint/2010/main" val="1023324739"/>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：树的基本概念与实现原理</a:t>
            </a:r>
          </a:p>
        </p:txBody>
      </p:sp>
      <p:sp>
        <p:nvSpPr>
          <p:cNvPr id="3" name="内容占位符 2"/>
          <p:cNvSpPr>
            <a:spLocks noGrp="1"/>
          </p:cNvSpPr>
          <p:nvPr>
            <p:ph idx="1"/>
          </p:nvPr>
        </p:nvSpPr>
        <p:spPr/>
        <p:txBody>
          <a:bodyPr/>
          <a:lstStyle/>
          <a:p>
            <a:r>
              <a:rPr lang="zh-CN" altLang="en-US" dirty="0"/>
              <a:t>顺着连接节点的边从一个节点走到另一个节点，所经过的节点的顺序排列就称为“路径”</a:t>
            </a:r>
          </a:p>
        </p:txBody>
      </p:sp>
      <p:sp>
        <p:nvSpPr>
          <p:cNvPr id="4" name="Oval 9"/>
          <p:cNvSpPr>
            <a:spLocks noChangeArrowheads="1"/>
          </p:cNvSpPr>
          <p:nvPr/>
        </p:nvSpPr>
        <p:spPr bwMode="auto">
          <a:xfrm>
            <a:off x="5786027" y="2208064"/>
            <a:ext cx="853799" cy="89449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5" name="Oval 10"/>
          <p:cNvSpPr>
            <a:spLocks noChangeArrowheads="1"/>
          </p:cNvSpPr>
          <p:nvPr/>
        </p:nvSpPr>
        <p:spPr bwMode="auto">
          <a:xfrm>
            <a:off x="4701779" y="3647548"/>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6756939" y="3791872"/>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7" name="Oval 12"/>
          <p:cNvSpPr>
            <a:spLocks noChangeArrowheads="1"/>
          </p:cNvSpPr>
          <p:nvPr/>
        </p:nvSpPr>
        <p:spPr bwMode="auto">
          <a:xfrm>
            <a:off x="3550242" y="5589592"/>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8" name="Oval 13"/>
          <p:cNvSpPr>
            <a:spLocks noChangeArrowheads="1"/>
          </p:cNvSpPr>
          <p:nvPr/>
        </p:nvSpPr>
        <p:spPr bwMode="auto">
          <a:xfrm>
            <a:off x="5729360" y="5620361"/>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7866505" y="5631245"/>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6</a:t>
            </a:r>
          </a:p>
        </p:txBody>
      </p:sp>
      <p:sp>
        <p:nvSpPr>
          <p:cNvPr id="10" name="Line 15"/>
          <p:cNvSpPr>
            <a:spLocks noChangeShapeType="1"/>
          </p:cNvSpPr>
          <p:nvPr/>
        </p:nvSpPr>
        <p:spPr bwMode="auto">
          <a:xfrm flipH="1">
            <a:off x="5270978" y="2849157"/>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6461778" y="2990964"/>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4130062" y="4448456"/>
            <a:ext cx="685054"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5386833" y="4448456"/>
            <a:ext cx="571718"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7381889" y="4585675"/>
            <a:ext cx="609642" cy="104557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Line 21"/>
          <p:cNvSpPr>
            <a:spLocks noChangeShapeType="1"/>
          </p:cNvSpPr>
          <p:nvPr/>
        </p:nvSpPr>
        <p:spPr bwMode="auto">
          <a:xfrm flipH="1">
            <a:off x="3359377" y="2393295"/>
            <a:ext cx="2284351" cy="3085259"/>
          </a:xfrm>
          <a:prstGeom prst="line">
            <a:avLst/>
          </a:prstGeom>
          <a:ln w="50800">
            <a:solidFill>
              <a:srgbClr val="AE0B0B"/>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7" name="Text Box 2"/>
          <p:cNvSpPr txBox="1">
            <a:spLocks noChangeArrowheads="1"/>
          </p:cNvSpPr>
          <p:nvPr/>
        </p:nvSpPr>
        <p:spPr bwMode="auto">
          <a:xfrm>
            <a:off x="2924855" y="3479221"/>
            <a:ext cx="2456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一个路劲示例：</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5115206"/>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：树的基本概念与实现原理</a:t>
            </a:r>
          </a:p>
        </p:txBody>
      </p:sp>
      <p:sp>
        <p:nvSpPr>
          <p:cNvPr id="3" name="内容占位符 2"/>
          <p:cNvSpPr>
            <a:spLocks noGrp="1"/>
          </p:cNvSpPr>
          <p:nvPr>
            <p:ph idx="1"/>
          </p:nvPr>
        </p:nvSpPr>
        <p:spPr/>
        <p:txBody>
          <a:bodyPr/>
          <a:lstStyle/>
          <a:p>
            <a:r>
              <a:rPr lang="zh-CN" altLang="en-US" dirty="0" smtClean="0"/>
              <a:t>树的顶端</a:t>
            </a:r>
            <a:r>
              <a:rPr lang="zh-CN" altLang="en-US" dirty="0"/>
              <a:t>称为根</a:t>
            </a:r>
            <a:r>
              <a:rPr lang="en-US" altLang="zh-CN" dirty="0"/>
              <a:t>.</a:t>
            </a:r>
            <a:r>
              <a:rPr lang="zh-CN" altLang="en-US" dirty="0"/>
              <a:t>每棵树只有一个</a:t>
            </a:r>
            <a:r>
              <a:rPr lang="zh-CN" altLang="en-US" dirty="0" smtClean="0"/>
              <a:t>根：</a:t>
            </a:r>
            <a:endParaRPr lang="zh-CN" altLang="en-US" dirty="0"/>
          </a:p>
        </p:txBody>
      </p:sp>
      <p:sp>
        <p:nvSpPr>
          <p:cNvPr id="4" name="Oval 9"/>
          <p:cNvSpPr>
            <a:spLocks noChangeArrowheads="1"/>
          </p:cNvSpPr>
          <p:nvPr/>
        </p:nvSpPr>
        <p:spPr bwMode="auto">
          <a:xfrm>
            <a:off x="3859254" y="2028445"/>
            <a:ext cx="853799" cy="894491"/>
          </a:xfrm>
          <a:prstGeom prst="ellipse">
            <a:avLst/>
          </a:prstGeom>
          <a:solidFill>
            <a:srgbClr val="AE0B0B"/>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5" name="Oval 10"/>
          <p:cNvSpPr>
            <a:spLocks noChangeArrowheads="1"/>
          </p:cNvSpPr>
          <p:nvPr/>
        </p:nvSpPr>
        <p:spPr bwMode="auto">
          <a:xfrm>
            <a:off x="2775006" y="3467929"/>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4830166" y="3612253"/>
            <a:ext cx="939431" cy="880576"/>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7" name="Oval 12"/>
          <p:cNvSpPr>
            <a:spLocks noChangeArrowheads="1"/>
          </p:cNvSpPr>
          <p:nvPr/>
        </p:nvSpPr>
        <p:spPr bwMode="auto">
          <a:xfrm>
            <a:off x="1623469" y="5409973"/>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8" name="Oval 13"/>
          <p:cNvSpPr>
            <a:spLocks noChangeArrowheads="1"/>
          </p:cNvSpPr>
          <p:nvPr/>
        </p:nvSpPr>
        <p:spPr bwMode="auto">
          <a:xfrm>
            <a:off x="3802587" y="5440742"/>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5631076" y="5440742"/>
            <a:ext cx="867694" cy="911068"/>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6</a:t>
            </a:r>
          </a:p>
        </p:txBody>
      </p:sp>
      <p:sp>
        <p:nvSpPr>
          <p:cNvPr id="10" name="Line 15"/>
          <p:cNvSpPr>
            <a:spLocks noChangeShapeType="1"/>
          </p:cNvSpPr>
          <p:nvPr/>
        </p:nvSpPr>
        <p:spPr bwMode="auto">
          <a:xfrm flipH="1">
            <a:off x="3344205" y="2669538"/>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4535005" y="2811345"/>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2203289" y="4268837"/>
            <a:ext cx="685054"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3460060" y="4268837"/>
            <a:ext cx="571718"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5455116" y="4406056"/>
            <a:ext cx="402973" cy="104557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矩形 14"/>
          <p:cNvSpPr/>
          <p:nvPr/>
        </p:nvSpPr>
        <p:spPr>
          <a:xfrm>
            <a:off x="3460060" y="1930769"/>
            <a:ext cx="1533328" cy="11389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 Box 2"/>
          <p:cNvSpPr txBox="1">
            <a:spLocks noChangeArrowheads="1"/>
          </p:cNvSpPr>
          <p:nvPr/>
        </p:nvSpPr>
        <p:spPr bwMode="auto">
          <a:xfrm>
            <a:off x="2803610" y="2388037"/>
            <a:ext cx="2456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右箭头 16"/>
          <p:cNvSpPr/>
          <p:nvPr/>
        </p:nvSpPr>
        <p:spPr>
          <a:xfrm>
            <a:off x="3144895" y="236128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181008" y="2303858"/>
            <a:ext cx="5737913" cy="1815882"/>
          </a:xfrm>
          <a:prstGeom prst="rect">
            <a:avLst/>
          </a:prstGeom>
        </p:spPr>
        <p:txBody>
          <a:bodyPr wrap="square">
            <a:spAutoFit/>
          </a:bodyPr>
          <a:lstStyle/>
          <a:p>
            <a:r>
              <a:rPr lang="zh-CN" altLang="en-US" sz="2800" smtClean="0">
                <a:latin typeface="微软雅黑 Light" panose="020B0502040204020203" pitchFamily="34" charset="-122"/>
                <a:ea typeface="微软雅黑 Light" panose="020B0502040204020203" pitchFamily="34" charset="-122"/>
              </a:rPr>
              <a:t>除根结点外,其余结点都有另外一个结点指向它.那么指向其它结点的结点称为父结点.被指向的结点称为子结点</a:t>
            </a:r>
            <a:endParaRPr lang="zh-CN" altLang="en-US" sz="2800" dirty="0">
              <a:latin typeface="微软雅黑 Light" panose="020B0502040204020203" pitchFamily="34" charset="-122"/>
              <a:ea typeface="微软雅黑 Light" panose="020B0502040204020203" pitchFamily="34" charset="-122"/>
            </a:endParaRPr>
          </a:p>
        </p:txBody>
      </p:sp>
      <p:sp>
        <p:nvSpPr>
          <p:cNvPr id="19" name="矩形 18"/>
          <p:cNvSpPr/>
          <p:nvPr/>
        </p:nvSpPr>
        <p:spPr>
          <a:xfrm>
            <a:off x="6667164" y="4414554"/>
            <a:ext cx="3129383" cy="369332"/>
          </a:xfrm>
          <a:prstGeom prst="rect">
            <a:avLst/>
          </a:prstGeom>
        </p:spPr>
        <p:txBody>
          <a:bodyPr wrap="none">
            <a:spAutoFit/>
          </a:bodyPr>
          <a:lstStyle/>
          <a:p>
            <a:pPr>
              <a:spcBef>
                <a:spcPct val="50000"/>
              </a:spcBef>
            </a:pPr>
            <a:r>
              <a:rPr lang="en-US" altLang="zh-CN" b="1" dirty="0">
                <a:solidFill>
                  <a:srgbClr val="C00000"/>
                </a:solidFill>
                <a:latin typeface="微软雅黑" panose="020B0503020204020204" pitchFamily="34" charset="-122"/>
                <a:ea typeface="微软雅黑" panose="020B0503020204020204" pitchFamily="34" charset="-122"/>
              </a:rPr>
              <a:t>3</a:t>
            </a:r>
            <a:r>
              <a:rPr lang="zh-CN" altLang="en-US" b="1" dirty="0">
                <a:solidFill>
                  <a:srgbClr val="C00000"/>
                </a:solidFill>
                <a:latin typeface="微软雅黑" panose="020B0503020204020204" pitchFamily="34" charset="-122"/>
                <a:ea typeface="微软雅黑" panose="020B0503020204020204" pitchFamily="34" charset="-122"/>
              </a:rPr>
              <a:t>为</a:t>
            </a:r>
            <a:r>
              <a:rPr lang="en-US" altLang="zh-CN" b="1" dirty="0">
                <a:solidFill>
                  <a:srgbClr val="C00000"/>
                </a:solidFill>
                <a:latin typeface="微软雅黑" panose="020B0503020204020204" pitchFamily="34" charset="-122"/>
                <a:ea typeface="微软雅黑" panose="020B0503020204020204" pitchFamily="34" charset="-122"/>
              </a:rPr>
              <a:t>6</a:t>
            </a:r>
            <a:r>
              <a:rPr lang="zh-CN" altLang="en-US" b="1" dirty="0">
                <a:solidFill>
                  <a:srgbClr val="C00000"/>
                </a:solidFill>
                <a:latin typeface="微软雅黑" panose="020B0503020204020204" pitchFamily="34" charset="-122"/>
                <a:ea typeface="微软雅黑" panose="020B0503020204020204" pitchFamily="34" charset="-122"/>
              </a:rPr>
              <a:t>的父结点</a:t>
            </a:r>
            <a:r>
              <a:rPr lang="en-US" altLang="zh-CN" b="1" dirty="0">
                <a:solidFill>
                  <a:srgbClr val="C00000"/>
                </a:solidFill>
                <a:latin typeface="微软雅黑" panose="020B0503020204020204" pitchFamily="34" charset="-122"/>
                <a:ea typeface="微软雅黑" panose="020B0503020204020204" pitchFamily="34" charset="-122"/>
              </a:rPr>
              <a:t>,6</a:t>
            </a:r>
            <a:r>
              <a:rPr lang="zh-CN" altLang="en-US" b="1" dirty="0">
                <a:solidFill>
                  <a:srgbClr val="C00000"/>
                </a:solidFill>
                <a:latin typeface="微软雅黑" panose="020B0503020204020204" pitchFamily="34" charset="-122"/>
                <a:ea typeface="微软雅黑" panose="020B0503020204020204" pitchFamily="34" charset="-122"/>
              </a:rPr>
              <a:t>为</a:t>
            </a:r>
            <a:r>
              <a:rPr lang="en-US" altLang="zh-CN" b="1" dirty="0">
                <a:solidFill>
                  <a:srgbClr val="C00000"/>
                </a:solidFill>
                <a:latin typeface="微软雅黑" panose="020B0503020204020204" pitchFamily="34" charset="-122"/>
                <a:ea typeface="微软雅黑" panose="020B0503020204020204" pitchFamily="34" charset="-122"/>
              </a:rPr>
              <a:t>3</a:t>
            </a:r>
            <a:r>
              <a:rPr lang="zh-CN" altLang="en-US" b="1" dirty="0">
                <a:solidFill>
                  <a:srgbClr val="C00000"/>
                </a:solidFill>
                <a:latin typeface="微软雅黑" panose="020B0503020204020204" pitchFamily="34" charset="-122"/>
                <a:ea typeface="微软雅黑" panose="020B0503020204020204" pitchFamily="34" charset="-122"/>
              </a:rPr>
              <a:t>的子结点</a:t>
            </a:r>
          </a:p>
        </p:txBody>
      </p:sp>
      <p:sp>
        <p:nvSpPr>
          <p:cNvPr id="20" name="矩形 19"/>
          <p:cNvSpPr/>
          <p:nvPr/>
        </p:nvSpPr>
        <p:spPr>
          <a:xfrm rot="20282402">
            <a:off x="4987572" y="3184304"/>
            <a:ext cx="1363759" cy="337007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10800000">
            <a:off x="5974485" y="435741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7162045"/>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：树的基本概念与实现原理</a:t>
            </a:r>
          </a:p>
        </p:txBody>
      </p:sp>
      <p:sp>
        <p:nvSpPr>
          <p:cNvPr id="3" name="内容占位符 2"/>
          <p:cNvSpPr>
            <a:spLocks noGrp="1"/>
          </p:cNvSpPr>
          <p:nvPr>
            <p:ph idx="1"/>
          </p:nvPr>
        </p:nvSpPr>
        <p:spPr/>
        <p:txBody>
          <a:bodyPr/>
          <a:lstStyle/>
          <a:p>
            <a:r>
              <a:rPr lang="zh-CN" altLang="en-US" dirty="0"/>
              <a:t>没有子结点的结点称为</a:t>
            </a:r>
            <a:r>
              <a:rPr lang="zh-CN" altLang="en-US" dirty="0" smtClean="0"/>
              <a:t>叶子结点</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4" name="Oval 9"/>
          <p:cNvSpPr>
            <a:spLocks noChangeArrowheads="1"/>
          </p:cNvSpPr>
          <p:nvPr/>
        </p:nvSpPr>
        <p:spPr bwMode="auto">
          <a:xfrm>
            <a:off x="6537145" y="1572864"/>
            <a:ext cx="853799" cy="89449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5" name="Oval 10"/>
          <p:cNvSpPr>
            <a:spLocks noChangeArrowheads="1"/>
          </p:cNvSpPr>
          <p:nvPr/>
        </p:nvSpPr>
        <p:spPr bwMode="auto">
          <a:xfrm>
            <a:off x="5452897" y="3012348"/>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7942508" y="3007776"/>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7" name="Oval 12"/>
          <p:cNvSpPr>
            <a:spLocks noChangeArrowheads="1"/>
          </p:cNvSpPr>
          <p:nvPr/>
        </p:nvSpPr>
        <p:spPr bwMode="auto">
          <a:xfrm>
            <a:off x="4301360" y="4954392"/>
            <a:ext cx="919646" cy="918470"/>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8" name="Oval 13"/>
          <p:cNvSpPr>
            <a:spLocks noChangeArrowheads="1"/>
          </p:cNvSpPr>
          <p:nvPr/>
        </p:nvSpPr>
        <p:spPr bwMode="auto">
          <a:xfrm>
            <a:off x="6480478" y="4985161"/>
            <a:ext cx="884022" cy="911068"/>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8915419" y="4963681"/>
            <a:ext cx="867694" cy="911068"/>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6</a:t>
            </a:r>
          </a:p>
        </p:txBody>
      </p:sp>
      <p:sp>
        <p:nvSpPr>
          <p:cNvPr id="10" name="Line 15"/>
          <p:cNvSpPr>
            <a:spLocks noChangeShapeType="1"/>
          </p:cNvSpPr>
          <p:nvPr/>
        </p:nvSpPr>
        <p:spPr bwMode="auto">
          <a:xfrm flipH="1">
            <a:off x="6022096" y="2213957"/>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7212895" y="2355764"/>
            <a:ext cx="920111" cy="683643"/>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4881180" y="3813256"/>
            <a:ext cx="685054"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6137951" y="3813256"/>
            <a:ext cx="571718"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8658582" y="3805520"/>
            <a:ext cx="609642" cy="104557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矩形 14"/>
          <p:cNvSpPr/>
          <p:nvPr/>
        </p:nvSpPr>
        <p:spPr>
          <a:xfrm>
            <a:off x="3868011" y="4871196"/>
            <a:ext cx="6092422" cy="11389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536349" y="5361611"/>
            <a:ext cx="1107996" cy="369332"/>
          </a:xfrm>
          <a:prstGeom prst="rect">
            <a:avLst/>
          </a:prstGeom>
        </p:spPr>
        <p:txBody>
          <a:bodyPr wrap="none">
            <a:spAutoFit/>
          </a:bodyPr>
          <a:lstStyle/>
          <a:p>
            <a:pPr>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叶子节点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右箭头 16"/>
          <p:cNvSpPr/>
          <p:nvPr/>
        </p:nvSpPr>
        <p:spPr>
          <a:xfrm rot="10800000">
            <a:off x="9843670" y="530447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197801" y="2775858"/>
            <a:ext cx="3289510" cy="3572126"/>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25150" y="2595765"/>
            <a:ext cx="2956576" cy="3323987"/>
          </a:xfrm>
          <a:prstGeom prst="rect">
            <a:avLst/>
          </a:prstGeom>
        </p:spPr>
        <p:txBody>
          <a:bodyPr wrap="square">
            <a:spAutoFit/>
          </a:bodyPr>
          <a:lstStyle/>
          <a:p>
            <a:pPr>
              <a:lnSpc>
                <a:spcPct val="150000"/>
              </a:lnSpc>
              <a:spcBef>
                <a:spcPts val="1000"/>
              </a:spcBef>
            </a:pPr>
            <a:r>
              <a:rPr lang="zh-CN" altLang="en-US" sz="2800" dirty="0">
                <a:latin typeface="微软雅黑 Light" panose="020B0502040204020203" pitchFamily="34" charset="-122"/>
                <a:ea typeface="微软雅黑 Light" panose="020B0502040204020203" pitchFamily="34" charset="-122"/>
              </a:rPr>
              <a:t>每一个结点都可以看作是其子孙结点的根</a:t>
            </a:r>
            <a:r>
              <a:rPr lang="en-US" altLang="zh-CN" sz="2800" dirty="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这样将其与其子孙结点的集合称为子树</a:t>
            </a:r>
          </a:p>
        </p:txBody>
      </p:sp>
      <p:sp>
        <p:nvSpPr>
          <p:cNvPr id="20" name="矩形 19"/>
          <p:cNvSpPr/>
          <p:nvPr/>
        </p:nvSpPr>
        <p:spPr>
          <a:xfrm>
            <a:off x="3369169" y="3288686"/>
            <a:ext cx="646331" cy="369332"/>
          </a:xfrm>
          <a:prstGeom prst="rect">
            <a:avLst/>
          </a:prstGeom>
        </p:spPr>
        <p:txBody>
          <a:bodyPr wrap="none">
            <a:spAutoFit/>
          </a:bodyPr>
          <a:lstStyle/>
          <a:p>
            <a:pPr>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子树</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1" name="右箭头 20"/>
          <p:cNvSpPr/>
          <p:nvPr/>
        </p:nvSpPr>
        <p:spPr>
          <a:xfrm>
            <a:off x="4028806" y="326193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2464457"/>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：树的基本概念与实现原理</a:t>
            </a:r>
          </a:p>
        </p:txBody>
      </p:sp>
      <p:sp>
        <p:nvSpPr>
          <p:cNvPr id="3" name="内容占位符 2"/>
          <p:cNvSpPr>
            <a:spLocks noGrp="1"/>
          </p:cNvSpPr>
          <p:nvPr>
            <p:ph idx="1"/>
          </p:nvPr>
        </p:nvSpPr>
        <p:spPr/>
        <p:txBody>
          <a:bodyPr/>
          <a:lstStyle/>
          <a:p>
            <a:r>
              <a:rPr lang="zh-CN" altLang="en-US" dirty="0"/>
              <a:t>根据某种规则</a:t>
            </a:r>
            <a:r>
              <a:rPr lang="en-US" altLang="zh-CN" dirty="0"/>
              <a:t>,</a:t>
            </a:r>
            <a:r>
              <a:rPr lang="zh-CN" altLang="en-US" dirty="0"/>
              <a:t>对树中所有的结点全部访问一次称作一次</a:t>
            </a:r>
            <a:r>
              <a:rPr lang="zh-CN" altLang="en-US" dirty="0" smtClean="0"/>
              <a:t>遍历</a:t>
            </a:r>
            <a:endParaRPr lang="en-US" altLang="zh-CN" dirty="0" smtClean="0"/>
          </a:p>
          <a:p>
            <a:pPr lvl="1"/>
            <a:r>
              <a:rPr lang="zh-CN" altLang="en-US" dirty="0" smtClean="0"/>
              <a:t>前序遍历</a:t>
            </a:r>
            <a:endParaRPr lang="en-US" altLang="zh-CN" dirty="0" smtClean="0"/>
          </a:p>
          <a:p>
            <a:pPr lvl="2"/>
            <a:r>
              <a:rPr lang="zh-CN" altLang="en-US" dirty="0" smtClean="0"/>
              <a:t>根</a:t>
            </a:r>
            <a:r>
              <a:rPr lang="en-US" altLang="zh-CN" dirty="0" smtClean="0"/>
              <a:t>-&gt;</a:t>
            </a:r>
            <a:r>
              <a:rPr lang="zh-CN" altLang="en-US" dirty="0" smtClean="0"/>
              <a:t>左子树</a:t>
            </a:r>
            <a:r>
              <a:rPr lang="en-US" altLang="zh-CN" dirty="0" smtClean="0"/>
              <a:t>-&gt;</a:t>
            </a:r>
            <a:r>
              <a:rPr lang="zh-CN" altLang="en-US" dirty="0" smtClean="0"/>
              <a:t>右子树：</a:t>
            </a:r>
            <a:r>
              <a:rPr lang="en-US" altLang="zh-CN" dirty="0" smtClean="0"/>
              <a:t>124536</a:t>
            </a:r>
          </a:p>
          <a:p>
            <a:pPr lvl="1"/>
            <a:r>
              <a:rPr lang="zh-CN" altLang="en-US" dirty="0" smtClean="0"/>
              <a:t>中序遍历</a:t>
            </a:r>
            <a:endParaRPr lang="en-US" altLang="zh-CN" dirty="0" smtClean="0"/>
          </a:p>
          <a:p>
            <a:pPr lvl="2"/>
            <a:r>
              <a:rPr lang="zh-CN" altLang="en-US" dirty="0" smtClean="0"/>
              <a:t>左子树</a:t>
            </a:r>
            <a:r>
              <a:rPr lang="en-US" altLang="zh-CN" dirty="0" smtClean="0"/>
              <a:t>-&gt;</a:t>
            </a:r>
            <a:r>
              <a:rPr lang="zh-CN" altLang="en-US" dirty="0" smtClean="0"/>
              <a:t>根</a:t>
            </a:r>
            <a:r>
              <a:rPr lang="en-US" altLang="zh-CN" dirty="0" smtClean="0"/>
              <a:t>-&gt;</a:t>
            </a:r>
            <a:r>
              <a:rPr lang="zh-CN" altLang="en-US" dirty="0" smtClean="0"/>
              <a:t>右子树：</a:t>
            </a:r>
            <a:r>
              <a:rPr lang="en-US" altLang="zh-CN" dirty="0" smtClean="0"/>
              <a:t>425136</a:t>
            </a:r>
          </a:p>
          <a:p>
            <a:pPr lvl="1"/>
            <a:r>
              <a:rPr lang="zh-CN" altLang="en-US" dirty="0" smtClean="0"/>
              <a:t>后续遍历</a:t>
            </a:r>
            <a:endParaRPr lang="en-US" altLang="zh-CN" dirty="0" smtClean="0"/>
          </a:p>
          <a:p>
            <a:pPr lvl="2"/>
            <a:r>
              <a:rPr lang="zh-CN" altLang="en-US" dirty="0" smtClean="0"/>
              <a:t>左子树</a:t>
            </a:r>
            <a:r>
              <a:rPr lang="en-US" altLang="zh-CN" dirty="0" smtClean="0"/>
              <a:t>-&gt;</a:t>
            </a:r>
            <a:r>
              <a:rPr lang="zh-CN" altLang="en-US" dirty="0" smtClean="0"/>
              <a:t>右子树</a:t>
            </a:r>
            <a:r>
              <a:rPr lang="en-US" altLang="zh-CN" dirty="0" smtClean="0"/>
              <a:t>-&gt;</a:t>
            </a:r>
            <a:r>
              <a:rPr lang="zh-CN" altLang="en-US" dirty="0" smtClean="0"/>
              <a:t>根：</a:t>
            </a:r>
            <a:r>
              <a:rPr lang="en-US" altLang="zh-CN" dirty="0" smtClean="0"/>
              <a:t>452631</a:t>
            </a:r>
            <a:endParaRPr lang="en-US" altLang="zh-CN" dirty="0"/>
          </a:p>
          <a:p>
            <a:endParaRPr lang="en-US" altLang="zh-CN" dirty="0" smtClean="0"/>
          </a:p>
          <a:p>
            <a:endParaRPr lang="zh-CN" altLang="en-US" dirty="0"/>
          </a:p>
        </p:txBody>
      </p:sp>
      <p:grpSp>
        <p:nvGrpSpPr>
          <p:cNvPr id="15" name="组合 14"/>
          <p:cNvGrpSpPr/>
          <p:nvPr/>
        </p:nvGrpSpPr>
        <p:grpSpPr>
          <a:xfrm>
            <a:off x="5723376" y="2062775"/>
            <a:ext cx="5183957" cy="4334249"/>
            <a:chOff x="3550242" y="2208064"/>
            <a:chExt cx="5183957" cy="4334249"/>
          </a:xfrm>
        </p:grpSpPr>
        <p:sp>
          <p:nvSpPr>
            <p:cNvPr id="4" name="Oval 9"/>
            <p:cNvSpPr>
              <a:spLocks noChangeArrowheads="1"/>
            </p:cNvSpPr>
            <p:nvPr/>
          </p:nvSpPr>
          <p:spPr bwMode="auto">
            <a:xfrm>
              <a:off x="5786027" y="2208064"/>
              <a:ext cx="853799" cy="89449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lt1"/>
                  </a:solidFill>
                  <a:latin typeface="微软雅黑" panose="020B0503020204020204" pitchFamily="34" charset="-122"/>
                  <a:ea typeface="微软雅黑" panose="020B0503020204020204" pitchFamily="34" charset="-122"/>
                </a:rPr>
                <a:t>1</a:t>
              </a:r>
            </a:p>
          </p:txBody>
        </p:sp>
        <p:sp>
          <p:nvSpPr>
            <p:cNvPr id="5" name="Oval 10"/>
            <p:cNvSpPr>
              <a:spLocks noChangeArrowheads="1"/>
            </p:cNvSpPr>
            <p:nvPr/>
          </p:nvSpPr>
          <p:spPr bwMode="auto">
            <a:xfrm>
              <a:off x="4701779" y="3647548"/>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6756939" y="3791872"/>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3</a:t>
              </a:r>
            </a:p>
          </p:txBody>
        </p:sp>
        <p:sp>
          <p:nvSpPr>
            <p:cNvPr id="7" name="Oval 12"/>
            <p:cNvSpPr>
              <a:spLocks noChangeArrowheads="1"/>
            </p:cNvSpPr>
            <p:nvPr/>
          </p:nvSpPr>
          <p:spPr bwMode="auto">
            <a:xfrm>
              <a:off x="3550242" y="5589592"/>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4</a:t>
              </a:r>
            </a:p>
          </p:txBody>
        </p:sp>
        <p:sp>
          <p:nvSpPr>
            <p:cNvPr id="8" name="Oval 13"/>
            <p:cNvSpPr>
              <a:spLocks noChangeArrowheads="1"/>
            </p:cNvSpPr>
            <p:nvPr/>
          </p:nvSpPr>
          <p:spPr bwMode="auto">
            <a:xfrm>
              <a:off x="5729360" y="5620361"/>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7866505" y="5631245"/>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6</a:t>
              </a:r>
            </a:p>
          </p:txBody>
        </p:sp>
        <p:sp>
          <p:nvSpPr>
            <p:cNvPr id="10" name="Line 15"/>
            <p:cNvSpPr>
              <a:spLocks noChangeShapeType="1"/>
            </p:cNvSpPr>
            <p:nvPr/>
          </p:nvSpPr>
          <p:spPr bwMode="auto">
            <a:xfrm flipH="1">
              <a:off x="5270978" y="2849157"/>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6461778" y="2990964"/>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4130062" y="4448456"/>
              <a:ext cx="685054"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5386833" y="4448456"/>
              <a:ext cx="571718"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7381889" y="4585675"/>
              <a:ext cx="609642" cy="104557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grpSp>
      <p:sp>
        <p:nvSpPr>
          <p:cNvPr id="16" name="Text Box 2"/>
          <p:cNvSpPr txBox="1">
            <a:spLocks noChangeArrowheads="1"/>
          </p:cNvSpPr>
          <p:nvPr/>
        </p:nvSpPr>
        <p:spPr bwMode="auto">
          <a:xfrm>
            <a:off x="11036358" y="1287434"/>
            <a:ext cx="8637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smtClean="0">
                <a:solidFill>
                  <a:srgbClr val="C00000"/>
                </a:solidFill>
                <a:latin typeface="微软雅黑" panose="020B0503020204020204" pitchFamily="34" charset="-122"/>
                <a:ea typeface="微软雅黑" panose="020B0503020204020204" pitchFamily="34" charset="-122"/>
              </a:rPr>
              <a:t>辈分层次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Text Box 2"/>
          <p:cNvSpPr txBox="1">
            <a:spLocks noChangeArrowheads="1"/>
          </p:cNvSpPr>
          <p:nvPr/>
        </p:nvSpPr>
        <p:spPr bwMode="auto">
          <a:xfrm>
            <a:off x="11335176" y="2061896"/>
            <a:ext cx="416767" cy="410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smtClean="0">
                <a:solidFill>
                  <a:srgbClr val="C00000"/>
                </a:solidFill>
                <a:latin typeface="微软雅黑" panose="020B0503020204020204" pitchFamily="34" charset="-122"/>
                <a:ea typeface="微软雅黑" panose="020B0503020204020204" pitchFamily="34" charset="-122"/>
              </a:rPr>
              <a:t>0</a:t>
            </a:r>
          </a:p>
          <a:p>
            <a:pPr eaLnBrk="1" hangingPunct="1">
              <a:spcBef>
                <a:spcPct val="50000"/>
              </a:spcBef>
            </a:pPr>
            <a:endParaRPr lang="en-US" altLang="zh-CN" b="1" dirty="0">
              <a:solidFill>
                <a:srgbClr val="C00000"/>
              </a:solidFill>
              <a:latin typeface="微软雅黑" panose="020B0503020204020204" pitchFamily="34" charset="-122"/>
              <a:ea typeface="微软雅黑" panose="020B0503020204020204" pitchFamily="34" charset="-122"/>
            </a:endParaRPr>
          </a:p>
          <a:p>
            <a:pPr eaLnBrk="1" hangingPunct="1">
              <a:spcBef>
                <a:spcPct val="50000"/>
              </a:spcBef>
            </a:pPr>
            <a:endParaRPr lang="en-US" altLang="zh-CN" b="1" dirty="0" smtClean="0">
              <a:solidFill>
                <a:srgbClr val="C00000"/>
              </a:solidFill>
              <a:latin typeface="微软雅黑" panose="020B0503020204020204" pitchFamily="34" charset="-122"/>
              <a:ea typeface="微软雅黑" panose="020B0503020204020204" pitchFamily="34" charset="-122"/>
            </a:endParaRPr>
          </a:p>
          <a:p>
            <a:pPr eaLnBrk="1" hangingPunct="1">
              <a:spcBef>
                <a:spcPct val="50000"/>
              </a:spcBef>
            </a:pPr>
            <a:endParaRPr lang="en-US" altLang="zh-CN" b="1" dirty="0">
              <a:solidFill>
                <a:srgbClr val="C00000"/>
              </a:solidFill>
              <a:latin typeface="微软雅黑" panose="020B0503020204020204" pitchFamily="34" charset="-122"/>
              <a:ea typeface="微软雅黑" panose="020B0503020204020204" pitchFamily="34" charset="-122"/>
            </a:endParaRPr>
          </a:p>
          <a:p>
            <a:pPr eaLnBrk="1" hangingPunct="1">
              <a:spcBef>
                <a:spcPct val="50000"/>
              </a:spcBef>
            </a:pPr>
            <a:endParaRPr lang="en-US" altLang="zh-CN" b="1" dirty="0" smtClean="0">
              <a:solidFill>
                <a:srgbClr val="C00000"/>
              </a:solidFill>
              <a:latin typeface="微软雅黑" panose="020B0503020204020204" pitchFamily="34" charset="-122"/>
              <a:ea typeface="微软雅黑" panose="020B0503020204020204" pitchFamily="34" charset="-122"/>
            </a:endParaRPr>
          </a:p>
          <a:p>
            <a:pPr eaLnBrk="1" hangingPunct="1">
              <a:spcBef>
                <a:spcPct val="50000"/>
              </a:spcBef>
            </a:pPr>
            <a:r>
              <a:rPr lang="en-US" altLang="zh-CN" b="1" dirty="0" smtClean="0">
                <a:solidFill>
                  <a:srgbClr val="C00000"/>
                </a:solidFill>
                <a:latin typeface="微软雅黑" panose="020B0503020204020204" pitchFamily="34" charset="-122"/>
                <a:ea typeface="微软雅黑" panose="020B0503020204020204" pitchFamily="34" charset="-122"/>
              </a:rPr>
              <a:t>1</a:t>
            </a:r>
          </a:p>
          <a:p>
            <a:pPr eaLnBrk="1" hangingPunct="1">
              <a:spcBef>
                <a:spcPct val="50000"/>
              </a:spcBef>
            </a:pPr>
            <a:endParaRPr lang="en-US" altLang="zh-CN" b="1" dirty="0" smtClean="0">
              <a:solidFill>
                <a:srgbClr val="C00000"/>
              </a:solidFill>
              <a:latin typeface="微软雅黑" panose="020B0503020204020204" pitchFamily="34" charset="-122"/>
              <a:ea typeface="微软雅黑" panose="020B0503020204020204" pitchFamily="34" charset="-122"/>
            </a:endParaRPr>
          </a:p>
          <a:p>
            <a:pPr eaLnBrk="1" hangingPunct="1">
              <a:spcBef>
                <a:spcPct val="50000"/>
              </a:spcBef>
            </a:pPr>
            <a:endParaRPr lang="en-US" altLang="zh-CN" b="1" dirty="0">
              <a:solidFill>
                <a:srgbClr val="C00000"/>
              </a:solidFill>
              <a:latin typeface="微软雅黑" panose="020B0503020204020204" pitchFamily="34" charset="-122"/>
              <a:ea typeface="微软雅黑" panose="020B0503020204020204" pitchFamily="34" charset="-122"/>
            </a:endParaRPr>
          </a:p>
          <a:p>
            <a:pPr eaLnBrk="1" hangingPunct="1">
              <a:spcBef>
                <a:spcPct val="50000"/>
              </a:spcBef>
            </a:pPr>
            <a:endParaRPr lang="en-US" altLang="zh-CN" b="1" dirty="0" smtClean="0">
              <a:solidFill>
                <a:srgbClr val="C00000"/>
              </a:solidFill>
              <a:latin typeface="微软雅黑" panose="020B0503020204020204" pitchFamily="34" charset="-122"/>
              <a:ea typeface="微软雅黑" panose="020B0503020204020204" pitchFamily="34" charset="-122"/>
            </a:endParaRPr>
          </a:p>
          <a:p>
            <a:pPr eaLnBrk="1" hangingPunct="1">
              <a:spcBef>
                <a:spcPct val="50000"/>
              </a:spcBef>
            </a:pPr>
            <a:r>
              <a:rPr lang="en-US" altLang="zh-CN" b="1" dirty="0">
                <a:solidFill>
                  <a:srgbClr val="C00000"/>
                </a:solidFill>
                <a:latin typeface="微软雅黑" panose="020B0503020204020204" pitchFamily="34" charset="-122"/>
                <a:ea typeface="微软雅黑" panose="020B0503020204020204" pitchFamily="34" charset="-122"/>
              </a:rPr>
              <a:t>2</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0603521"/>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实现二叉树首先就要实现它的</a:t>
            </a:r>
            <a:r>
              <a:rPr lang="zh-CN" altLang="en-US" dirty="0" smtClean="0"/>
              <a:t>结点</a:t>
            </a:r>
            <a:endParaRPr lang="en-US" altLang="zh-CN" dirty="0" smtClean="0"/>
          </a:p>
          <a:p>
            <a:r>
              <a:rPr lang="zh-CN" altLang="en-US" dirty="0"/>
              <a:t>它的每一个结点除了要保存相应的数据之外</a:t>
            </a:r>
            <a:r>
              <a:rPr lang="en-US" altLang="zh-CN" dirty="0"/>
              <a:t>,</a:t>
            </a:r>
            <a:r>
              <a:rPr lang="zh-CN" altLang="en-US" dirty="0"/>
              <a:t>还要保存其子结点的</a:t>
            </a:r>
            <a:r>
              <a:rPr lang="zh-CN" altLang="en-US" dirty="0" smtClean="0"/>
              <a:t>引用</a:t>
            </a:r>
            <a:endParaRPr lang="en-US" altLang="zh-CN" dirty="0" smtClean="0"/>
          </a:p>
          <a:p>
            <a:r>
              <a:rPr lang="zh-CN" altLang="en-US" dirty="0" smtClean="0"/>
              <a:t>示例的数据包括两</a:t>
            </a:r>
            <a:r>
              <a:rPr lang="zh-CN" altLang="en-US" dirty="0"/>
              <a:t>个域</a:t>
            </a:r>
            <a:r>
              <a:rPr lang="en-US" altLang="zh-CN" dirty="0"/>
              <a:t>,</a:t>
            </a:r>
            <a:r>
              <a:rPr lang="zh-CN" altLang="en-US" dirty="0"/>
              <a:t>一个保存键值</a:t>
            </a:r>
            <a:r>
              <a:rPr lang="en-US" altLang="zh-CN" dirty="0"/>
              <a:t>,</a:t>
            </a:r>
            <a:r>
              <a:rPr lang="zh-CN" altLang="en-US" dirty="0"/>
              <a:t>另一个保存该键值所对应的</a:t>
            </a:r>
            <a:r>
              <a:rPr lang="zh-CN" altLang="en-US" dirty="0" smtClean="0"/>
              <a:t>数据（课堂案例：</a:t>
            </a:r>
            <a:r>
              <a:rPr lang="en-US" altLang="zh-CN" dirty="0" smtClean="0">
                <a:hlinkClick r:id="rId2" action="ppaction://hlinkfile"/>
              </a:rPr>
              <a:t>MyTree.java</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332694" y="3824289"/>
            <a:ext cx="10448925" cy="2867025"/>
          </a:xfrm>
          <a:prstGeom prst="rect">
            <a:avLst/>
          </a:prstGeom>
          <a:blipFill>
            <a:blip r:embed="rId4"/>
            <a:stretch>
              <a:fillRect/>
            </a:stretch>
          </a:blipFill>
          <a:ln w="101600">
            <a:solidFill>
              <a:srgbClr val="339933">
                <a:alpha val="96000"/>
              </a:srgbClr>
            </a:solidFill>
          </a:ln>
        </p:spPr>
      </p:pic>
      <p:sp>
        <p:nvSpPr>
          <p:cNvPr id="6" name="圆角矩形 5"/>
          <p:cNvSpPr/>
          <p:nvPr/>
        </p:nvSpPr>
        <p:spPr>
          <a:xfrm>
            <a:off x="667969" y="4430753"/>
            <a:ext cx="4369357" cy="46781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49204" y="4483888"/>
            <a:ext cx="2492990"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指向左右子节点的引用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4884731" y="446662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808033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当我们拥有了结点以后</a:t>
            </a:r>
            <a:r>
              <a:rPr lang="en-US" altLang="zh-CN" dirty="0"/>
              <a:t>,</a:t>
            </a:r>
            <a:r>
              <a:rPr lang="zh-CN" altLang="en-US" dirty="0"/>
              <a:t>就可以着手创建我们的树了</a:t>
            </a:r>
          </a:p>
          <a:p>
            <a:r>
              <a:rPr lang="zh-CN" altLang="en-US" dirty="0"/>
              <a:t>和链表的首节点一样，一颗树最特殊的结点就是它的根结点</a:t>
            </a:r>
            <a:r>
              <a:rPr lang="en-US" altLang="zh-CN" dirty="0"/>
              <a:t>,</a:t>
            </a:r>
            <a:r>
              <a:rPr lang="zh-CN" altLang="en-US" dirty="0"/>
              <a:t>当拥有了根结点就意味着你拥有了整棵树</a:t>
            </a:r>
          </a:p>
          <a:p>
            <a:r>
              <a:rPr lang="zh-CN" altLang="en-US" dirty="0"/>
              <a:t>所以我们要用一个变量来保存这个非常重要的根：</a:t>
            </a:r>
          </a:p>
        </p:txBody>
      </p:sp>
      <p:pic>
        <p:nvPicPr>
          <p:cNvPr id="4" name="图片 3"/>
          <p:cNvPicPr>
            <a:picLocks noChangeAspect="1"/>
          </p:cNvPicPr>
          <p:nvPr/>
        </p:nvPicPr>
        <p:blipFill>
          <a:blip r:embed="rId2"/>
          <a:stretch>
            <a:fillRect/>
          </a:stretch>
        </p:blipFill>
        <p:spPr>
          <a:xfrm>
            <a:off x="493064" y="3831772"/>
            <a:ext cx="5467350" cy="3048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001053155"/>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二叉树的初始化非常的简单</a:t>
            </a:r>
            <a:r>
              <a:rPr lang="en-US" altLang="zh-CN" dirty="0"/>
              <a:t>.</a:t>
            </a:r>
            <a:r>
              <a:rPr lang="zh-CN" altLang="en-US" dirty="0"/>
              <a:t>只需要有个根就可以了</a:t>
            </a:r>
            <a:r>
              <a:rPr lang="en-US" altLang="zh-CN" dirty="0"/>
              <a:t>,</a:t>
            </a:r>
            <a:r>
              <a:rPr lang="zh-CN" altLang="en-US" dirty="0"/>
              <a:t>而且树是空的</a:t>
            </a:r>
            <a:r>
              <a:rPr lang="en-US" altLang="zh-CN" dirty="0"/>
              <a:t>.</a:t>
            </a:r>
            <a:r>
              <a:rPr lang="zh-CN" altLang="en-US" dirty="0"/>
              <a:t>所以甚至连根的初始化都可以省略</a:t>
            </a:r>
          </a:p>
        </p:txBody>
      </p:sp>
      <p:pic>
        <p:nvPicPr>
          <p:cNvPr id="4" name="图片 3"/>
          <p:cNvPicPr>
            <a:picLocks noChangeAspect="1"/>
          </p:cNvPicPr>
          <p:nvPr/>
        </p:nvPicPr>
        <p:blipFill>
          <a:blip r:embed="rId2"/>
          <a:stretch>
            <a:fillRect/>
          </a:stretch>
        </p:blipFill>
        <p:spPr>
          <a:xfrm>
            <a:off x="635454" y="2311853"/>
            <a:ext cx="5695950" cy="666750"/>
          </a:xfrm>
          <a:prstGeom prst="rect">
            <a:avLst/>
          </a:prstGeom>
          <a:blipFill>
            <a:blip r:embed="rId3"/>
            <a:stretch>
              <a:fillRect/>
            </a:stretch>
          </a:blipFill>
          <a:ln w="101600">
            <a:solidFill>
              <a:srgbClr val="339933">
                <a:alpha val="96000"/>
              </a:srgbClr>
            </a:solidFill>
          </a:ln>
        </p:spPr>
      </p:pic>
      <p:sp>
        <p:nvSpPr>
          <p:cNvPr id="5" name="矩形 4"/>
          <p:cNvSpPr/>
          <p:nvPr/>
        </p:nvSpPr>
        <p:spPr>
          <a:xfrm>
            <a:off x="3483429" y="2322062"/>
            <a:ext cx="7799614" cy="646331"/>
          </a:xfrm>
          <a:prstGeom prst="rect">
            <a:avLst/>
          </a:prstGeom>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这里唯一的一句</a:t>
            </a:r>
            <a:r>
              <a:rPr lang="en-US" altLang="zh-CN" b="1" dirty="0" smtClean="0">
                <a:solidFill>
                  <a:srgbClr val="C00000"/>
                </a:solidFill>
                <a:latin typeface="微软雅黑" panose="020B0503020204020204" pitchFamily="34" charset="-122"/>
                <a:ea typeface="微软雅黑" panose="020B0503020204020204" pitchFamily="34" charset="-122"/>
              </a:rPr>
              <a:t>root=null</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都可以省略</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因为对象在初始化时</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其成员</a:t>
            </a:r>
            <a:r>
              <a:rPr lang="zh-CN" altLang="en-US" b="1" dirty="0" smtClean="0">
                <a:solidFill>
                  <a:srgbClr val="C00000"/>
                </a:solidFill>
                <a:latin typeface="微软雅黑" panose="020B0503020204020204" pitchFamily="34" charset="-122"/>
                <a:ea typeface="微软雅黑" panose="020B0503020204020204" pitchFamily="34" charset="-122"/>
              </a:rPr>
              <a:t>变量默认初始值是空，这里加上是为了逻辑清晰</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圆角矩形 5"/>
          <p:cNvSpPr/>
          <p:nvPr/>
        </p:nvSpPr>
        <p:spPr>
          <a:xfrm>
            <a:off x="863321" y="2507575"/>
            <a:ext cx="1830893" cy="21929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0800000">
            <a:off x="2585868" y="244718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9844327"/>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一棵有序的二叉树叫搜索</a:t>
            </a:r>
            <a:r>
              <a:rPr lang="zh-CN" altLang="en-US" dirty="0" smtClean="0"/>
              <a:t>二叉树</a:t>
            </a:r>
            <a:endParaRPr lang="en-US" altLang="zh-CN" dirty="0" smtClean="0"/>
          </a:p>
          <a:p>
            <a:r>
              <a:rPr lang="zh-CN" altLang="en-US" dirty="0" smtClean="0"/>
              <a:t>搜索二叉树的定义</a:t>
            </a:r>
            <a:r>
              <a:rPr lang="zh-CN" altLang="en-US" dirty="0"/>
              <a:t>是根要大于左子树所有结点</a:t>
            </a:r>
            <a:r>
              <a:rPr lang="en-US" altLang="zh-CN" dirty="0"/>
              <a:t>,</a:t>
            </a:r>
            <a:r>
              <a:rPr lang="zh-CN" altLang="en-US" dirty="0"/>
              <a:t>小于右子树所有</a:t>
            </a:r>
            <a:r>
              <a:rPr lang="zh-CN" altLang="en-US" dirty="0" smtClean="0"/>
              <a:t>结点，其</a:t>
            </a:r>
            <a:r>
              <a:rPr lang="zh-CN" altLang="en-US" dirty="0"/>
              <a:t>子树仍然遵循这个</a:t>
            </a:r>
            <a:r>
              <a:rPr lang="zh-CN" altLang="en-US" dirty="0" smtClean="0"/>
              <a:t>规律</a:t>
            </a:r>
            <a:endParaRPr lang="en-US" altLang="zh-CN" dirty="0" smtClean="0"/>
          </a:p>
          <a:p>
            <a:r>
              <a:rPr lang="zh-CN" altLang="en-US" dirty="0"/>
              <a:t>二叉树的插入是</a:t>
            </a:r>
            <a:r>
              <a:rPr lang="zh-CN" altLang="en-US" dirty="0" smtClean="0"/>
              <a:t>保证其有序</a:t>
            </a:r>
            <a:r>
              <a:rPr lang="zh-CN" altLang="en-US" dirty="0"/>
              <a:t>性的重要</a:t>
            </a:r>
            <a:r>
              <a:rPr lang="zh-CN" altLang="en-US" dirty="0" smtClean="0"/>
              <a:t>环节，如果</a:t>
            </a:r>
            <a:r>
              <a:rPr lang="zh-CN" altLang="en-US" dirty="0"/>
              <a:t>随意的插入则无法保证其有序</a:t>
            </a:r>
            <a:r>
              <a:rPr lang="zh-CN" altLang="en-US" dirty="0" smtClean="0"/>
              <a:t>性</a:t>
            </a:r>
            <a:endParaRPr lang="en-US" altLang="zh-CN" dirty="0" smtClean="0"/>
          </a:p>
          <a:p>
            <a:r>
              <a:rPr lang="zh-CN" altLang="en-US" dirty="0" smtClean="0"/>
              <a:t>接下来我们将以搜索二叉树为示例演示二叉树节点的操作</a:t>
            </a:r>
            <a:endParaRPr lang="zh-CN" altLang="en-US" dirty="0"/>
          </a:p>
        </p:txBody>
      </p:sp>
    </p:spTree>
    <p:extLst>
      <p:ext uri="{BB962C8B-B14F-4D97-AF65-F5344CB8AC3E}">
        <p14:creationId xmlns:p14="http://schemas.microsoft.com/office/powerpoint/2010/main" val="221126262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简单的说，线性表就是我们所有人小时候都唱过的儿歌：排排坐，吃果果：</a:t>
            </a:r>
            <a:endParaRPr lang="zh-CN" altLang="en-US" dirty="0"/>
          </a:p>
        </p:txBody>
      </p:sp>
      <p:pic>
        <p:nvPicPr>
          <p:cNvPr id="3076" name="Picture 4" descr="https://timgsa.baidu.com/timg?image&amp;quality=80&amp;size=b9999_10000&amp;sec=1490603101786&amp;di=7668776f5fef9f4fa3644404eac05ecf&amp;imgtype=0&amp;src=http%3A%2F%2Fimg01.taopic.com%2F140908%2F235110-140ZPKS8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345" y="2986946"/>
            <a:ext cx="6134793" cy="387105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092194" y="3069517"/>
            <a:ext cx="1071451" cy="276601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a:srcRect l="7060" t="3183" r="7283" b="2147"/>
          <a:stretch/>
        </p:blipFill>
        <p:spPr>
          <a:xfrm>
            <a:off x="7449641" y="2702864"/>
            <a:ext cx="538890" cy="650735"/>
          </a:xfrm>
          <a:prstGeom prst="rect">
            <a:avLst/>
          </a:prstGeom>
        </p:spPr>
      </p:pic>
      <p:sp>
        <p:nvSpPr>
          <p:cNvPr id="8" name="文本框 7"/>
          <p:cNvSpPr txBox="1"/>
          <p:nvPr/>
        </p:nvSpPr>
        <p:spPr>
          <a:xfrm>
            <a:off x="7385316" y="3353599"/>
            <a:ext cx="66754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节点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 name="Line 20"/>
          <p:cNvSpPr>
            <a:spLocks noChangeShapeType="1"/>
          </p:cNvSpPr>
          <p:nvPr/>
        </p:nvSpPr>
        <p:spPr bwMode="auto">
          <a:xfrm flipH="1">
            <a:off x="-3" y="3857105"/>
            <a:ext cx="12192002" cy="2774960"/>
          </a:xfrm>
          <a:prstGeom prst="line">
            <a:avLst/>
          </a:prstGeom>
          <a:ln w="5080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文本框 20"/>
          <p:cNvSpPr txBox="1"/>
          <p:nvPr/>
        </p:nvSpPr>
        <p:spPr>
          <a:xfrm>
            <a:off x="2397805" y="5194960"/>
            <a:ext cx="1045621" cy="1200329"/>
          </a:xfrm>
          <a:prstGeom prst="rect">
            <a:avLst/>
          </a:prstGeom>
          <a:solidFill>
            <a:schemeClr val="bg1"/>
          </a:solidFill>
          <a:ln>
            <a:solidFill>
              <a:srgbClr val="C00000"/>
            </a:solidFill>
          </a:ln>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线性表，一个有序的序列结构</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2" name="等腰三角形 21"/>
          <p:cNvSpPr/>
          <p:nvPr/>
        </p:nvSpPr>
        <p:spPr>
          <a:xfrm rot="5400000">
            <a:off x="3390696" y="5402626"/>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50299" y="5022881"/>
            <a:ext cx="598516" cy="598516"/>
          </a:xfrm>
          <a:prstGeom prst="ellipse">
            <a:avLst/>
          </a:prstGeom>
          <a:solidFill>
            <a:schemeClr val="bg1"/>
          </a:solidFill>
          <a:ln w="190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6673571" y="4897477"/>
            <a:ext cx="313310" cy="313310"/>
          </a:xfrm>
          <a:prstGeom prst="ellipse">
            <a:avLst/>
          </a:prstGeom>
          <a:solidFill>
            <a:schemeClr val="bg1"/>
          </a:solidFill>
          <a:ln w="190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536919" y="4709571"/>
            <a:ext cx="313310" cy="313310"/>
          </a:xfrm>
          <a:prstGeom prst="ellipse">
            <a:avLst/>
          </a:prstGeom>
          <a:solidFill>
            <a:schemeClr val="bg1"/>
          </a:solidFill>
          <a:ln w="190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085325" y="4609163"/>
            <a:ext cx="313310" cy="313310"/>
          </a:xfrm>
          <a:prstGeom prst="ellipse">
            <a:avLst/>
          </a:prstGeom>
          <a:solidFill>
            <a:schemeClr val="bg1"/>
          </a:solidFill>
          <a:ln w="190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646419" y="4490669"/>
            <a:ext cx="313310" cy="313310"/>
          </a:xfrm>
          <a:prstGeom prst="ellipse">
            <a:avLst/>
          </a:prstGeom>
          <a:solidFill>
            <a:schemeClr val="bg1"/>
          </a:solidFill>
          <a:ln w="190500">
            <a:solidFill>
              <a:srgbClr val="276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stCxn id="4" idx="2"/>
            <a:endCxn id="28" idx="0"/>
          </p:cNvCxnSpPr>
          <p:nvPr/>
        </p:nvCxnSpPr>
        <p:spPr>
          <a:xfrm flipH="1">
            <a:off x="7693574" y="3353599"/>
            <a:ext cx="25512" cy="1355972"/>
          </a:xfrm>
          <a:prstGeom prst="straightConnector1">
            <a:avLst/>
          </a:prstGeom>
          <a:ln w="508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rot="8100000">
            <a:off x="5586055" y="4573174"/>
            <a:ext cx="501524"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5585456" y="4239112"/>
            <a:ext cx="92242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首节点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8" name="右箭头 37"/>
          <p:cNvSpPr/>
          <p:nvPr/>
        </p:nvSpPr>
        <p:spPr>
          <a:xfrm rot="8100000">
            <a:off x="8905591" y="4066693"/>
            <a:ext cx="501524"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9088709" y="3672439"/>
            <a:ext cx="92242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尾节点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4486159" y="1570900"/>
            <a:ext cx="579831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除首节点和尾节点外，每个节点有且只有一个确定的前序节点，有且只有一个确定的后序节点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41" name="右箭头 40"/>
          <p:cNvSpPr/>
          <p:nvPr/>
        </p:nvSpPr>
        <p:spPr>
          <a:xfrm rot="5400000">
            <a:off x="7442812" y="2246096"/>
            <a:ext cx="501524"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肘形连接符 6"/>
          <p:cNvCxnSpPr>
            <a:stCxn id="4" idx="1"/>
            <a:endCxn id="24" idx="0"/>
          </p:cNvCxnSpPr>
          <p:nvPr/>
        </p:nvCxnSpPr>
        <p:spPr>
          <a:xfrm rot="10800000" flipV="1">
            <a:off x="6830227" y="3028231"/>
            <a:ext cx="619415" cy="1869245"/>
          </a:xfrm>
          <a:prstGeom prst="bentConnector2">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4" idx="3"/>
            <a:endCxn id="29" idx="7"/>
          </p:cNvCxnSpPr>
          <p:nvPr/>
        </p:nvCxnSpPr>
        <p:spPr>
          <a:xfrm>
            <a:off x="7988531" y="3028232"/>
            <a:ext cx="364221" cy="1626814"/>
          </a:xfrm>
          <a:prstGeom prst="bentConnector2">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8369068" y="3165635"/>
            <a:ext cx="667540"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后序节点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206736" y="3165635"/>
            <a:ext cx="667540"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前序节点</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2443447"/>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如图</a:t>
            </a:r>
            <a:r>
              <a:rPr lang="en-US" altLang="zh-CN" dirty="0"/>
              <a:t>,</a:t>
            </a:r>
            <a:r>
              <a:rPr lang="zh-CN" altLang="en-US" dirty="0"/>
              <a:t>该树是一棵搜索二叉树，我们要讨论如何将</a:t>
            </a:r>
            <a:r>
              <a:rPr lang="en-US" altLang="zh-CN" dirty="0"/>
              <a:t>7</a:t>
            </a:r>
            <a:r>
              <a:rPr lang="zh-CN" altLang="en-US" dirty="0"/>
              <a:t>插入该树</a:t>
            </a:r>
          </a:p>
        </p:txBody>
      </p:sp>
      <p:sp>
        <p:nvSpPr>
          <p:cNvPr id="4" name="Oval 9"/>
          <p:cNvSpPr>
            <a:spLocks noChangeArrowheads="1"/>
          </p:cNvSpPr>
          <p:nvPr/>
        </p:nvSpPr>
        <p:spPr bwMode="auto">
          <a:xfrm>
            <a:off x="7549513" y="1603906"/>
            <a:ext cx="853799" cy="894491"/>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6465265" y="3043390"/>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6" name="Oval 11"/>
          <p:cNvSpPr>
            <a:spLocks noChangeArrowheads="1"/>
          </p:cNvSpPr>
          <p:nvPr/>
        </p:nvSpPr>
        <p:spPr bwMode="auto">
          <a:xfrm>
            <a:off x="8520425" y="3187714"/>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5313728" y="4985434"/>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7492846" y="5016203"/>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9629991" y="5027087"/>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7034464" y="2244999"/>
            <a:ext cx="571718" cy="79839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8225264" y="2386806"/>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5893548" y="3844298"/>
            <a:ext cx="685054"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7150319" y="3844298"/>
            <a:ext cx="571718"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9145375" y="3981517"/>
            <a:ext cx="609642" cy="104557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矩形 14"/>
          <p:cNvSpPr/>
          <p:nvPr/>
        </p:nvSpPr>
        <p:spPr>
          <a:xfrm>
            <a:off x="558211" y="3451406"/>
            <a:ext cx="4293995" cy="1815882"/>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rPr>
              <a:t>首先我们要访问根结点</a:t>
            </a:r>
            <a:r>
              <a:rPr lang="en-US" altLang="zh-CN" sz="2800" dirty="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判断这个</a:t>
            </a:r>
            <a:r>
              <a:rPr lang="en-US" altLang="zh-CN" sz="2800" dirty="0">
                <a:latin typeface="微软雅黑 Light" panose="020B0502040204020203" pitchFamily="34" charset="-122"/>
                <a:ea typeface="微软雅黑 Light" panose="020B0502040204020203" pitchFamily="34" charset="-122"/>
              </a:rPr>
              <a:t>7</a:t>
            </a:r>
            <a:r>
              <a:rPr lang="zh-CN" altLang="en-US" sz="2800" dirty="0">
                <a:latin typeface="微软雅黑 Light" panose="020B0502040204020203" pitchFamily="34" charset="-122"/>
                <a:ea typeface="微软雅黑 Light" panose="020B0502040204020203" pitchFamily="34" charset="-122"/>
              </a:rPr>
              <a:t>应该放在其左子树还是右子树</a:t>
            </a:r>
            <a:r>
              <a:rPr lang="zh-CN" altLang="en-US" sz="2800" dirty="0" smtClean="0">
                <a:latin typeface="微软雅黑 Light" panose="020B0502040204020203" pitchFamily="34" charset="-122"/>
                <a:ea typeface="微软雅黑 Light" panose="020B0502040204020203" pitchFamily="34" charset="-122"/>
              </a:rPr>
              <a:t>，</a:t>
            </a:r>
            <a:r>
              <a:rPr lang="en-US" altLang="zh-CN" sz="2800" dirty="0" smtClean="0">
                <a:latin typeface="微软雅黑 Light" panose="020B0502040204020203" pitchFamily="34" charset="-122"/>
                <a:ea typeface="微软雅黑 Light" panose="020B0502040204020203" pitchFamily="34" charset="-122"/>
              </a:rPr>
              <a:t>7&lt;10,</a:t>
            </a:r>
            <a:r>
              <a:rPr lang="zh-CN" altLang="en-US" sz="2800" dirty="0" smtClean="0">
                <a:latin typeface="微软雅黑 Light" panose="020B0502040204020203" pitchFamily="34" charset="-122"/>
                <a:ea typeface="微软雅黑 Light" panose="020B0502040204020203" pitchFamily="34" charset="-122"/>
              </a:rPr>
              <a:t>所以</a:t>
            </a:r>
            <a:r>
              <a:rPr lang="en-US" altLang="zh-CN" sz="2800" dirty="0" smtClean="0">
                <a:latin typeface="微软雅黑 Light" panose="020B0502040204020203" pitchFamily="34" charset="-122"/>
                <a:ea typeface="微软雅黑 Light" panose="020B0502040204020203" pitchFamily="34" charset="-122"/>
              </a:rPr>
              <a:t>7</a:t>
            </a:r>
            <a:r>
              <a:rPr lang="zh-CN" altLang="en-US" sz="2800" dirty="0" smtClean="0">
                <a:latin typeface="微软雅黑 Light" panose="020B0502040204020203" pitchFamily="34" charset="-122"/>
                <a:ea typeface="微软雅黑 Light" panose="020B0502040204020203" pitchFamily="34" charset="-122"/>
              </a:rPr>
              <a:t>应该</a:t>
            </a:r>
            <a:r>
              <a:rPr lang="zh-CN" altLang="en-US" sz="2800" dirty="0">
                <a:latin typeface="微软雅黑 Light" panose="020B0502040204020203" pitchFamily="34" charset="-122"/>
                <a:ea typeface="微软雅黑 Light" panose="020B0502040204020203" pitchFamily="34" charset="-122"/>
              </a:rPr>
              <a:t>放</a:t>
            </a:r>
            <a:r>
              <a:rPr lang="zh-CN" altLang="en-US" sz="2800" dirty="0" smtClean="0">
                <a:latin typeface="微软雅黑 Light" panose="020B0502040204020203" pitchFamily="34" charset="-122"/>
                <a:ea typeface="微软雅黑 Light" panose="020B0502040204020203" pitchFamily="34" charset="-122"/>
              </a:rPr>
              <a:t>在根左子树</a:t>
            </a:r>
            <a:r>
              <a:rPr lang="zh-CN" altLang="en-US" sz="2800" dirty="0">
                <a:latin typeface="微软雅黑 Light" panose="020B0502040204020203" pitchFamily="34" charset="-122"/>
                <a:ea typeface="微软雅黑 Light" panose="020B0502040204020203" pitchFamily="34" charset="-122"/>
              </a:rPr>
              <a:t>中</a:t>
            </a:r>
          </a:p>
        </p:txBody>
      </p:sp>
      <p:sp>
        <p:nvSpPr>
          <p:cNvPr id="16" name="Oval 9"/>
          <p:cNvSpPr>
            <a:spLocks noChangeArrowheads="1"/>
          </p:cNvSpPr>
          <p:nvPr/>
        </p:nvSpPr>
        <p:spPr bwMode="auto">
          <a:xfrm>
            <a:off x="4901747" y="1783707"/>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7</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5400000">
            <a:off x="6192278" y="1883510"/>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6051615" y="2025379"/>
            <a:ext cx="476933" cy="411149"/>
          </a:xfrm>
          <a:prstGeom prst="triangle">
            <a:avLst>
              <a:gd name="adj" fmla="val 534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094514" y="2838976"/>
            <a:ext cx="3339192" cy="336588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1642688"/>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然后</a:t>
            </a:r>
            <a:r>
              <a:rPr lang="en-US" altLang="zh-CN" dirty="0"/>
              <a:t>,</a:t>
            </a:r>
            <a:r>
              <a:rPr lang="zh-CN" altLang="en-US" dirty="0"/>
              <a:t>对根的左子树进行</a:t>
            </a:r>
            <a:r>
              <a:rPr lang="zh-CN" altLang="en-US" dirty="0" smtClean="0"/>
              <a:t>检查</a:t>
            </a:r>
            <a:r>
              <a:rPr lang="en-US" altLang="zh-CN" dirty="0" smtClean="0"/>
              <a:t>,</a:t>
            </a:r>
            <a:r>
              <a:rPr lang="zh-CN" altLang="en-US" dirty="0" smtClean="0"/>
              <a:t>判断</a:t>
            </a:r>
            <a:r>
              <a:rPr lang="zh-CN" altLang="en-US" dirty="0"/>
              <a:t>该子树是否为空</a:t>
            </a:r>
            <a:r>
              <a:rPr lang="en-US" altLang="zh-CN" dirty="0"/>
              <a:t>,</a:t>
            </a:r>
            <a:r>
              <a:rPr lang="zh-CN" altLang="en-US" dirty="0"/>
              <a:t>若空则将</a:t>
            </a:r>
            <a:r>
              <a:rPr lang="en-US" altLang="zh-CN" dirty="0"/>
              <a:t>7</a:t>
            </a:r>
            <a:r>
              <a:rPr lang="zh-CN" altLang="en-US" dirty="0" smtClean="0"/>
              <a:t>加入</a:t>
            </a:r>
            <a:r>
              <a:rPr lang="en-US" altLang="zh-CN" dirty="0" smtClean="0"/>
              <a:t>,</a:t>
            </a:r>
            <a:r>
              <a:rPr lang="zh-CN" altLang="en-US" dirty="0" smtClean="0"/>
              <a:t>非</a:t>
            </a:r>
            <a:r>
              <a:rPr lang="zh-CN" altLang="en-US" dirty="0"/>
              <a:t>空则继续判断在该子树中的位置</a:t>
            </a:r>
          </a:p>
        </p:txBody>
      </p:sp>
      <p:sp>
        <p:nvSpPr>
          <p:cNvPr id="4" name="Oval 9"/>
          <p:cNvSpPr>
            <a:spLocks noChangeArrowheads="1"/>
          </p:cNvSpPr>
          <p:nvPr/>
        </p:nvSpPr>
        <p:spPr bwMode="auto">
          <a:xfrm>
            <a:off x="7549513" y="1603906"/>
            <a:ext cx="853799" cy="89449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6465265" y="3043390"/>
            <a:ext cx="881503" cy="861771"/>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6" name="Oval 11"/>
          <p:cNvSpPr>
            <a:spLocks noChangeArrowheads="1"/>
          </p:cNvSpPr>
          <p:nvPr/>
        </p:nvSpPr>
        <p:spPr bwMode="auto">
          <a:xfrm>
            <a:off x="8520425" y="3187714"/>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5313728" y="4985434"/>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7492846" y="5016203"/>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9629991" y="5027087"/>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7034464" y="2244999"/>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8225264" y="2386806"/>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5893548" y="3844298"/>
            <a:ext cx="685054" cy="103009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7150319" y="3844298"/>
            <a:ext cx="571718" cy="103009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9145375" y="3981517"/>
            <a:ext cx="609642" cy="104557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Oval 9"/>
          <p:cNvSpPr>
            <a:spLocks noChangeArrowheads="1"/>
          </p:cNvSpPr>
          <p:nvPr/>
        </p:nvSpPr>
        <p:spPr bwMode="auto">
          <a:xfrm>
            <a:off x="4459929" y="3036251"/>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7</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6" name="等腰三角形 15"/>
          <p:cNvSpPr/>
          <p:nvPr/>
        </p:nvSpPr>
        <p:spPr>
          <a:xfrm rot="5400000">
            <a:off x="5622068" y="3071228"/>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5400000">
            <a:off x="5481405" y="3213097"/>
            <a:ext cx="476933" cy="411149"/>
          </a:xfrm>
          <a:prstGeom prst="triangle">
            <a:avLst>
              <a:gd name="adj" fmla="val 534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68755" y="4546589"/>
            <a:ext cx="1855104" cy="167370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90253" y="2738665"/>
            <a:ext cx="2550387" cy="2246769"/>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rPr>
              <a:t>根的左子树非空且值为</a:t>
            </a:r>
            <a:r>
              <a:rPr lang="en-US" altLang="zh-CN" sz="2800" dirty="0">
                <a:latin typeface="微软雅黑 Light" panose="020B0502040204020203" pitchFamily="34" charset="-122"/>
                <a:ea typeface="微软雅黑 Light" panose="020B0502040204020203" pitchFamily="34" charset="-122"/>
              </a:rPr>
              <a:t>2,</a:t>
            </a:r>
            <a:r>
              <a:rPr lang="zh-CN" altLang="en-US" sz="2800" dirty="0">
                <a:latin typeface="微软雅黑 Light" panose="020B0502040204020203" pitchFamily="34" charset="-122"/>
                <a:ea typeface="微软雅黑 Light" panose="020B0502040204020203" pitchFamily="34" charset="-122"/>
              </a:rPr>
              <a:t>后判断</a:t>
            </a:r>
            <a:r>
              <a:rPr lang="en-US" altLang="zh-CN" sz="2800" dirty="0">
                <a:latin typeface="微软雅黑 Light" panose="020B0502040204020203" pitchFamily="34" charset="-122"/>
                <a:ea typeface="微软雅黑 Light" panose="020B0502040204020203" pitchFamily="34" charset="-122"/>
              </a:rPr>
              <a:t>2&lt;7,</a:t>
            </a:r>
            <a:r>
              <a:rPr lang="zh-CN" altLang="en-US" sz="2800" dirty="0">
                <a:latin typeface="微软雅黑 Light" panose="020B0502040204020203" pitchFamily="34" charset="-122"/>
                <a:ea typeface="微软雅黑 Light" panose="020B0502040204020203" pitchFamily="34" charset="-122"/>
              </a:rPr>
              <a:t>则</a:t>
            </a:r>
            <a:r>
              <a:rPr lang="en-US" altLang="zh-CN" sz="2800" dirty="0">
                <a:latin typeface="微软雅黑 Light" panose="020B0502040204020203" pitchFamily="34" charset="-122"/>
                <a:ea typeface="微软雅黑 Light" panose="020B0502040204020203" pitchFamily="34" charset="-122"/>
              </a:rPr>
              <a:t>7</a:t>
            </a:r>
            <a:r>
              <a:rPr lang="zh-CN" altLang="en-US" sz="2800" dirty="0">
                <a:latin typeface="微软雅黑 Light" panose="020B0502040204020203" pitchFamily="34" charset="-122"/>
                <a:ea typeface="微软雅黑 Light" panose="020B0502040204020203" pitchFamily="34" charset="-122"/>
              </a:rPr>
              <a:t>应该在该子树的右子树中</a:t>
            </a:r>
          </a:p>
        </p:txBody>
      </p:sp>
    </p:spTree>
    <p:extLst>
      <p:ext uri="{BB962C8B-B14F-4D97-AF65-F5344CB8AC3E}">
        <p14:creationId xmlns:p14="http://schemas.microsoft.com/office/powerpoint/2010/main" val="3432840229"/>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以次继续</a:t>
            </a:r>
            <a:r>
              <a:rPr lang="en-US" altLang="zh-CN" dirty="0"/>
              <a:t>,</a:t>
            </a:r>
            <a:r>
              <a:rPr lang="zh-CN" altLang="en-US" dirty="0"/>
              <a:t>直到判断到</a:t>
            </a:r>
            <a:r>
              <a:rPr lang="en-US" altLang="zh-CN" dirty="0"/>
              <a:t>5</a:t>
            </a:r>
            <a:r>
              <a:rPr lang="zh-CN" altLang="en-US" dirty="0"/>
              <a:t>后</a:t>
            </a:r>
            <a:r>
              <a:rPr lang="en-US" altLang="zh-CN" dirty="0"/>
              <a:t>,7</a:t>
            </a:r>
            <a:r>
              <a:rPr lang="zh-CN" altLang="en-US" dirty="0"/>
              <a:t>应该在</a:t>
            </a:r>
            <a:r>
              <a:rPr lang="en-US" altLang="zh-CN" dirty="0"/>
              <a:t>5</a:t>
            </a:r>
            <a:r>
              <a:rPr lang="zh-CN" altLang="en-US" dirty="0"/>
              <a:t>的右子树中</a:t>
            </a:r>
            <a:r>
              <a:rPr lang="en-US" altLang="zh-CN" dirty="0"/>
              <a:t>,</a:t>
            </a:r>
            <a:r>
              <a:rPr lang="zh-CN" altLang="en-US" dirty="0"/>
              <a:t>且</a:t>
            </a:r>
            <a:r>
              <a:rPr lang="en-US" altLang="zh-CN" dirty="0"/>
              <a:t>5</a:t>
            </a:r>
            <a:r>
              <a:rPr lang="zh-CN" altLang="en-US" dirty="0"/>
              <a:t>的右子树为</a:t>
            </a:r>
            <a:r>
              <a:rPr lang="zh-CN" altLang="en-US" dirty="0" smtClean="0"/>
              <a:t>空</a:t>
            </a:r>
            <a:r>
              <a:rPr lang="en-US" altLang="zh-CN" dirty="0" smtClean="0"/>
              <a:t>,</a:t>
            </a:r>
            <a:r>
              <a:rPr lang="zh-CN" altLang="en-US" dirty="0"/>
              <a:t>于是将</a:t>
            </a:r>
            <a:r>
              <a:rPr lang="en-US" altLang="zh-CN" dirty="0"/>
              <a:t>7</a:t>
            </a:r>
            <a:r>
              <a:rPr lang="zh-CN" altLang="en-US" dirty="0"/>
              <a:t>加入</a:t>
            </a:r>
            <a:r>
              <a:rPr lang="en-US" altLang="zh-CN" dirty="0"/>
              <a:t>5</a:t>
            </a:r>
            <a:r>
              <a:rPr lang="zh-CN" altLang="en-US" dirty="0"/>
              <a:t>的右子树中</a:t>
            </a:r>
          </a:p>
          <a:p>
            <a:endParaRPr lang="zh-CN" altLang="en-US" dirty="0"/>
          </a:p>
        </p:txBody>
      </p:sp>
      <p:sp>
        <p:nvSpPr>
          <p:cNvPr id="4" name="Oval 9"/>
          <p:cNvSpPr>
            <a:spLocks noChangeArrowheads="1"/>
          </p:cNvSpPr>
          <p:nvPr/>
        </p:nvSpPr>
        <p:spPr bwMode="auto">
          <a:xfrm>
            <a:off x="4692013" y="1538592"/>
            <a:ext cx="853799" cy="89449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3558778" y="2912760"/>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5613938" y="3057084"/>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2456228" y="4495566"/>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4635346" y="4526335"/>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6772491" y="4537219"/>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4176964" y="2179685"/>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5367764" y="2321492"/>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3119161" y="3623515"/>
            <a:ext cx="573395" cy="8840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4308180" y="3700247"/>
            <a:ext cx="558033" cy="83697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6402292" y="3937660"/>
            <a:ext cx="476867" cy="599559"/>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Oval 9"/>
          <p:cNvSpPr>
            <a:spLocks noChangeArrowheads="1"/>
          </p:cNvSpPr>
          <p:nvPr/>
        </p:nvSpPr>
        <p:spPr bwMode="auto">
          <a:xfrm>
            <a:off x="5624524" y="5861123"/>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7</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9" name="Line 18"/>
          <p:cNvSpPr>
            <a:spLocks noChangeShapeType="1"/>
          </p:cNvSpPr>
          <p:nvPr/>
        </p:nvSpPr>
        <p:spPr bwMode="auto">
          <a:xfrm>
            <a:off x="5388696" y="5317886"/>
            <a:ext cx="457838" cy="54323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8882383"/>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smtClean="0"/>
              <a:t>节点添加的代码演示：</a:t>
            </a:r>
            <a:endParaRPr lang="zh-CN" altLang="en-US" dirty="0"/>
          </a:p>
        </p:txBody>
      </p:sp>
      <p:pic>
        <p:nvPicPr>
          <p:cNvPr id="4" name="图片 3"/>
          <p:cNvPicPr>
            <a:picLocks noChangeAspect="1"/>
          </p:cNvPicPr>
          <p:nvPr/>
        </p:nvPicPr>
        <p:blipFill>
          <a:blip r:embed="rId2"/>
          <a:stretch>
            <a:fillRect/>
          </a:stretch>
        </p:blipFill>
        <p:spPr>
          <a:xfrm>
            <a:off x="586680" y="1643743"/>
            <a:ext cx="10991850" cy="419100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892612" y="3136157"/>
            <a:ext cx="3234559" cy="26018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663439" y="3125307"/>
            <a:ext cx="2954655"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新节点在当前节点左子树上</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4884731" y="446662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0800000">
            <a:off x="4991014" y="308901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756455" y="3600567"/>
            <a:ext cx="3234559" cy="26018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4921499" y="353261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93924" y="3545993"/>
            <a:ext cx="2954655"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新节点在当前节点右子树上</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756455" y="4237004"/>
            <a:ext cx="3234559" cy="95548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57156" y="4476465"/>
            <a:ext cx="2262158"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找到对应位置并添加</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3634114"/>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smtClean="0"/>
              <a:t>搜索二叉树节点的检索过程和插入过程类似，都是通过检索条件值和当前节点值的大小来确定目标节点在当前节点的左子树还是右子树来循环进行的：</a:t>
            </a:r>
            <a:endParaRPr lang="zh-CN" altLang="en-US" dirty="0"/>
          </a:p>
        </p:txBody>
      </p:sp>
      <p:pic>
        <p:nvPicPr>
          <p:cNvPr id="4" name="图片 3"/>
          <p:cNvPicPr>
            <a:picLocks noChangeAspect="1"/>
          </p:cNvPicPr>
          <p:nvPr/>
        </p:nvPicPr>
        <p:blipFill>
          <a:blip r:embed="rId2"/>
          <a:stretch>
            <a:fillRect/>
          </a:stretch>
        </p:blipFill>
        <p:spPr>
          <a:xfrm>
            <a:off x="506186" y="2985659"/>
            <a:ext cx="10134600" cy="336232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487304232"/>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smtClean="0"/>
              <a:t>搜索二叉树的节点删，除的操作相对繁琐一些，如</a:t>
            </a:r>
            <a:r>
              <a:rPr lang="zh-CN" altLang="en-US" dirty="0"/>
              <a:t>图</a:t>
            </a:r>
            <a:r>
              <a:rPr lang="en-US" altLang="zh-CN" dirty="0" smtClean="0"/>
              <a:t>,</a:t>
            </a:r>
            <a:r>
              <a:rPr lang="zh-CN" altLang="en-US" dirty="0" smtClean="0"/>
              <a:t>假如我们</a:t>
            </a:r>
            <a:r>
              <a:rPr lang="zh-CN" altLang="en-US" dirty="0"/>
              <a:t>将删除</a:t>
            </a:r>
            <a:r>
              <a:rPr lang="en-US" altLang="zh-CN" dirty="0"/>
              <a:t>2</a:t>
            </a:r>
            <a:r>
              <a:rPr lang="zh-CN" altLang="en-US" dirty="0"/>
              <a:t>这个</a:t>
            </a:r>
            <a:r>
              <a:rPr lang="zh-CN" altLang="en-US" dirty="0" smtClean="0"/>
              <a:t>结点，</a:t>
            </a:r>
            <a:r>
              <a:rPr lang="zh-CN" altLang="en-US" dirty="0"/>
              <a:t>由于要删除的结点下有两棵子树而父结点只能接收一棵子树</a:t>
            </a:r>
            <a:r>
              <a:rPr lang="en-US" altLang="zh-CN" dirty="0"/>
              <a:t>,</a:t>
            </a:r>
            <a:r>
              <a:rPr lang="zh-CN" altLang="en-US" dirty="0"/>
              <a:t>所以有必要对其子树的结构做一些</a:t>
            </a:r>
            <a:r>
              <a:rPr lang="zh-CN" altLang="en-US" dirty="0" smtClean="0"/>
              <a:t>调整：</a:t>
            </a:r>
            <a:endParaRPr lang="en-US" altLang="zh-CN" dirty="0" smtClean="0"/>
          </a:p>
          <a:p>
            <a:endParaRPr lang="en-US" altLang="zh-CN" dirty="0"/>
          </a:p>
          <a:p>
            <a:endParaRPr lang="en-US" altLang="zh-CN" dirty="0" smtClean="0"/>
          </a:p>
          <a:p>
            <a:endParaRPr lang="en-US" altLang="zh-CN" dirty="0"/>
          </a:p>
          <a:p>
            <a:endParaRPr lang="en-US" altLang="zh-CN" dirty="0"/>
          </a:p>
          <a:p>
            <a:endParaRPr lang="zh-CN" altLang="en-US" dirty="0"/>
          </a:p>
        </p:txBody>
      </p:sp>
      <p:sp>
        <p:nvSpPr>
          <p:cNvPr id="4" name="Oval 9"/>
          <p:cNvSpPr>
            <a:spLocks noChangeArrowheads="1"/>
          </p:cNvSpPr>
          <p:nvPr/>
        </p:nvSpPr>
        <p:spPr bwMode="auto">
          <a:xfrm>
            <a:off x="6716755" y="2487329"/>
            <a:ext cx="853799" cy="89449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5583520" y="3861497"/>
            <a:ext cx="881503" cy="861771"/>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7638680" y="4005821"/>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4480970" y="5444303"/>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6660088" y="5475072"/>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8797233" y="5485956"/>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6201706" y="3128422"/>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7392506" y="3270229"/>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5143903" y="4572252"/>
            <a:ext cx="573395" cy="8840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6332922" y="4648984"/>
            <a:ext cx="558033" cy="83697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8427034" y="4886397"/>
            <a:ext cx="476867" cy="599559"/>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5856795"/>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smtClean="0"/>
              <a:t>删除的</a:t>
            </a:r>
            <a:r>
              <a:rPr lang="zh-CN" altLang="en-US" dirty="0"/>
              <a:t>第一步首先</a:t>
            </a:r>
            <a:r>
              <a:rPr lang="zh-CN" altLang="en-US" dirty="0" smtClean="0"/>
              <a:t>要查询目标</a:t>
            </a:r>
            <a:r>
              <a:rPr lang="zh-CN" altLang="en-US" dirty="0"/>
              <a:t>结点</a:t>
            </a:r>
            <a:r>
              <a:rPr lang="en-US" altLang="zh-CN" dirty="0"/>
              <a:t>(</a:t>
            </a:r>
            <a:r>
              <a:rPr lang="zh-CN" altLang="en-US" dirty="0"/>
              <a:t>被删除结点</a:t>
            </a:r>
            <a:r>
              <a:rPr lang="en-US" altLang="zh-CN" dirty="0"/>
              <a:t>)</a:t>
            </a:r>
            <a:r>
              <a:rPr lang="zh-CN" altLang="en-US" dirty="0"/>
              <a:t>及其父</a:t>
            </a:r>
            <a:r>
              <a:rPr lang="zh-CN" altLang="en-US" dirty="0" smtClean="0"/>
              <a:t>结点，</a:t>
            </a:r>
            <a:r>
              <a:rPr lang="zh-CN" altLang="en-US" dirty="0"/>
              <a:t>其过程与查询类似</a:t>
            </a:r>
            <a:r>
              <a:rPr lang="en-US" altLang="zh-CN" dirty="0"/>
              <a:t>,</a:t>
            </a:r>
            <a:r>
              <a:rPr lang="zh-CN" altLang="en-US" dirty="0"/>
              <a:t>但要注意保留其父结点的引用</a:t>
            </a:r>
          </a:p>
        </p:txBody>
      </p:sp>
      <p:sp>
        <p:nvSpPr>
          <p:cNvPr id="4" name="Oval 9"/>
          <p:cNvSpPr>
            <a:spLocks noChangeArrowheads="1"/>
          </p:cNvSpPr>
          <p:nvPr/>
        </p:nvSpPr>
        <p:spPr bwMode="auto">
          <a:xfrm>
            <a:off x="6716755" y="2487329"/>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5583520" y="3861497"/>
            <a:ext cx="881503" cy="861771"/>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7638680" y="4005821"/>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4480970" y="5444303"/>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6660088" y="5475072"/>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8797233" y="5485956"/>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6201706" y="3128422"/>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7392506" y="3270229"/>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5143903" y="4572252"/>
            <a:ext cx="573395" cy="8840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6332922" y="4648984"/>
            <a:ext cx="558033" cy="83697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8427034" y="4886397"/>
            <a:ext cx="476867" cy="599559"/>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矩形 14"/>
          <p:cNvSpPr/>
          <p:nvPr/>
        </p:nvSpPr>
        <p:spPr>
          <a:xfrm>
            <a:off x="353218" y="2907386"/>
            <a:ext cx="4949968" cy="2246769"/>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rPr>
              <a:t>获得目标结点及其父结点后要判断目标结点是其父结点的左子树还是右子树，现</a:t>
            </a:r>
            <a:r>
              <a:rPr lang="en-US" altLang="zh-CN" sz="2800" dirty="0">
                <a:latin typeface="微软雅黑 Light" panose="020B0502040204020203" pitchFamily="34" charset="-122"/>
                <a:ea typeface="微软雅黑 Light" panose="020B0502040204020203" pitchFamily="34" charset="-122"/>
              </a:rPr>
              <a:t>2</a:t>
            </a:r>
            <a:r>
              <a:rPr lang="zh-CN" altLang="en-US" sz="2800" dirty="0">
                <a:latin typeface="微软雅黑 Light" panose="020B0502040204020203" pitchFamily="34" charset="-122"/>
                <a:ea typeface="微软雅黑 Light" panose="020B0502040204020203" pitchFamily="34" charset="-122"/>
              </a:rPr>
              <a:t>是</a:t>
            </a:r>
            <a:r>
              <a:rPr lang="en-US" altLang="zh-CN" sz="2800" dirty="0">
                <a:latin typeface="微软雅黑 Light" panose="020B0502040204020203" pitchFamily="34" charset="-122"/>
                <a:ea typeface="微软雅黑 Light" panose="020B0502040204020203" pitchFamily="34" charset="-122"/>
              </a:rPr>
              <a:t>10</a:t>
            </a:r>
            <a:r>
              <a:rPr lang="zh-CN" altLang="en-US" sz="2800" dirty="0">
                <a:latin typeface="微软雅黑 Light" panose="020B0502040204020203" pitchFamily="34" charset="-122"/>
                <a:ea typeface="微软雅黑 Light" panose="020B0502040204020203" pitchFamily="34" charset="-122"/>
              </a:rPr>
              <a:t>的左子树，则</a:t>
            </a:r>
            <a:r>
              <a:rPr lang="zh-CN" altLang="en-US" sz="2800" dirty="0" smtClean="0">
                <a:latin typeface="微软雅黑 Light" panose="020B0502040204020203" pitchFamily="34" charset="-122"/>
                <a:ea typeface="微软雅黑 Light" panose="020B0502040204020203" pitchFamily="34" charset="-122"/>
              </a:rPr>
              <a:t>按照接下来的步骤</a:t>
            </a:r>
            <a:r>
              <a:rPr lang="zh-CN" altLang="en-US" sz="2800" dirty="0">
                <a:latin typeface="微软雅黑 Light" panose="020B0502040204020203" pitchFamily="34" charset="-122"/>
                <a:ea typeface="微软雅黑 Light" panose="020B0502040204020203" pitchFamily="34" charset="-122"/>
              </a:rPr>
              <a:t>进行</a:t>
            </a:r>
          </a:p>
        </p:txBody>
      </p:sp>
    </p:spTree>
    <p:extLst>
      <p:ext uri="{BB962C8B-B14F-4D97-AF65-F5344CB8AC3E}">
        <p14:creationId xmlns:p14="http://schemas.microsoft.com/office/powerpoint/2010/main" val="4096107258"/>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将目标结点的左子树添加到其父结点的左子树</a:t>
            </a:r>
            <a:r>
              <a:rPr lang="zh-CN" altLang="en-US" dirty="0" smtClean="0"/>
              <a:t>中：</a:t>
            </a:r>
            <a:endParaRPr lang="zh-CN" altLang="en-US" dirty="0"/>
          </a:p>
        </p:txBody>
      </p:sp>
      <p:sp>
        <p:nvSpPr>
          <p:cNvPr id="4" name="Oval 9"/>
          <p:cNvSpPr>
            <a:spLocks noChangeArrowheads="1"/>
          </p:cNvSpPr>
          <p:nvPr/>
        </p:nvSpPr>
        <p:spPr bwMode="auto">
          <a:xfrm>
            <a:off x="5769698" y="2013800"/>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4636463" y="3387968"/>
            <a:ext cx="881503" cy="861771"/>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6691623" y="3532292"/>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2268705" y="4740202"/>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5713031" y="5001543"/>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7850176" y="5012427"/>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5254649" y="2654893"/>
            <a:ext cx="571718" cy="798391"/>
          </a:xfrm>
          <a:prstGeom prst="line">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11" name="Line 16"/>
          <p:cNvSpPr>
            <a:spLocks noChangeShapeType="1"/>
          </p:cNvSpPr>
          <p:nvPr/>
        </p:nvSpPr>
        <p:spPr bwMode="auto">
          <a:xfrm>
            <a:off x="6445449" y="2796700"/>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3188351" y="4098723"/>
            <a:ext cx="1581890" cy="836569"/>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5385865" y="4175455"/>
            <a:ext cx="558033" cy="83697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7479977" y="4412868"/>
            <a:ext cx="476867" cy="599559"/>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Line 15"/>
          <p:cNvSpPr>
            <a:spLocks noChangeShapeType="1"/>
          </p:cNvSpPr>
          <p:nvPr/>
        </p:nvSpPr>
        <p:spPr bwMode="auto">
          <a:xfrm flipH="1">
            <a:off x="2906486" y="2253943"/>
            <a:ext cx="2863212" cy="248626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426208" y="2817322"/>
            <a:ext cx="293915" cy="375557"/>
          </a:xfrm>
          <a:prstGeom prst="rect">
            <a:avLst/>
          </a:prstGeom>
          <a:solidFill>
            <a:schemeClr val="bg1"/>
          </a:solidFill>
          <a:ln>
            <a:solidFill>
              <a:srgbClr val="C00000"/>
            </a:solidFill>
          </a:ln>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X</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2181624"/>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将目标结点的右子树加入到其自己的左子树</a:t>
            </a:r>
            <a:r>
              <a:rPr lang="zh-CN" altLang="en-US" dirty="0" smtClean="0"/>
              <a:t>中，</a:t>
            </a:r>
            <a:r>
              <a:rPr lang="zh-CN" altLang="en-US" dirty="0"/>
              <a:t>删除目标结点</a:t>
            </a:r>
          </a:p>
          <a:p>
            <a:endParaRPr lang="zh-CN" altLang="en-US" dirty="0"/>
          </a:p>
          <a:p>
            <a:endParaRPr lang="zh-CN" altLang="en-US" dirty="0"/>
          </a:p>
        </p:txBody>
      </p:sp>
      <p:sp>
        <p:nvSpPr>
          <p:cNvPr id="4" name="Oval 9"/>
          <p:cNvSpPr>
            <a:spLocks noChangeArrowheads="1"/>
          </p:cNvSpPr>
          <p:nvPr/>
        </p:nvSpPr>
        <p:spPr bwMode="auto">
          <a:xfrm>
            <a:off x="3687563" y="2291386"/>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2554328" y="3665554"/>
            <a:ext cx="881503" cy="861771"/>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4609488" y="3809878"/>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186570" y="5017788"/>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3630896" y="5279129"/>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5768041" y="5290013"/>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3172514" y="2932479"/>
            <a:ext cx="571718" cy="798391"/>
          </a:xfrm>
          <a:prstGeom prst="line">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11" name="Line 16"/>
          <p:cNvSpPr>
            <a:spLocks noChangeShapeType="1"/>
          </p:cNvSpPr>
          <p:nvPr/>
        </p:nvSpPr>
        <p:spPr bwMode="auto">
          <a:xfrm>
            <a:off x="4363314" y="3074286"/>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1106216" y="4376309"/>
            <a:ext cx="1581890" cy="836569"/>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3303730" y="4453041"/>
            <a:ext cx="558033" cy="83697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5397842" y="4690454"/>
            <a:ext cx="476867" cy="599559"/>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Line 15"/>
          <p:cNvSpPr>
            <a:spLocks noChangeShapeType="1"/>
          </p:cNvSpPr>
          <p:nvPr/>
        </p:nvSpPr>
        <p:spPr bwMode="auto">
          <a:xfrm flipH="1">
            <a:off x="824351" y="2531529"/>
            <a:ext cx="2863212" cy="248626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344073" y="3094908"/>
            <a:ext cx="293915" cy="375557"/>
          </a:xfrm>
          <a:prstGeom prst="rect">
            <a:avLst/>
          </a:prstGeom>
          <a:solidFill>
            <a:schemeClr val="bg1"/>
          </a:solidFill>
          <a:ln>
            <a:solidFill>
              <a:srgbClr val="C00000"/>
            </a:solidFill>
          </a:ln>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X</a:t>
            </a:r>
            <a:endParaRPr lang="zh-CN" altLang="en-US" dirty="0">
              <a:latin typeface="微软雅黑" panose="020B0503020204020204" pitchFamily="34" charset="-122"/>
              <a:ea typeface="微软雅黑" panose="020B0503020204020204" pitchFamily="34" charset="-122"/>
            </a:endParaRPr>
          </a:p>
        </p:txBody>
      </p:sp>
      <p:sp>
        <p:nvSpPr>
          <p:cNvPr id="17" name="Line 17"/>
          <p:cNvSpPr>
            <a:spLocks noChangeShapeType="1"/>
          </p:cNvSpPr>
          <p:nvPr/>
        </p:nvSpPr>
        <p:spPr bwMode="auto">
          <a:xfrm>
            <a:off x="1106216" y="5502730"/>
            <a:ext cx="2531772" cy="248134"/>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8" name="矩形 17"/>
          <p:cNvSpPr/>
          <p:nvPr/>
        </p:nvSpPr>
        <p:spPr>
          <a:xfrm>
            <a:off x="2242622" y="3533503"/>
            <a:ext cx="1342422" cy="128328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106377" y="4058944"/>
            <a:ext cx="2031325"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无引用指向，删除</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0" name="右箭头 19"/>
          <p:cNvSpPr/>
          <p:nvPr/>
        </p:nvSpPr>
        <p:spPr>
          <a:xfrm rot="10800000">
            <a:off x="3433952" y="402265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7390825" y="1824968"/>
            <a:ext cx="4282117" cy="3909695"/>
            <a:chOff x="2506018" y="2443786"/>
            <a:chExt cx="4282117" cy="3909695"/>
          </a:xfrm>
        </p:grpSpPr>
        <p:sp>
          <p:nvSpPr>
            <p:cNvPr id="21" name="Oval 9"/>
            <p:cNvSpPr>
              <a:spLocks noChangeArrowheads="1"/>
            </p:cNvSpPr>
            <p:nvPr/>
          </p:nvSpPr>
          <p:spPr bwMode="auto">
            <a:xfrm>
              <a:off x="3839963" y="2443786"/>
              <a:ext cx="853799" cy="89449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3" name="Oval 11"/>
            <p:cNvSpPr>
              <a:spLocks noChangeArrowheads="1"/>
            </p:cNvSpPr>
            <p:nvPr/>
          </p:nvSpPr>
          <p:spPr bwMode="auto">
            <a:xfrm>
              <a:off x="4761888" y="3962278"/>
              <a:ext cx="939431" cy="880576"/>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4" name="Oval 12"/>
            <p:cNvSpPr>
              <a:spLocks noChangeArrowheads="1"/>
            </p:cNvSpPr>
            <p:nvPr/>
          </p:nvSpPr>
          <p:spPr bwMode="auto">
            <a:xfrm>
              <a:off x="2506018" y="4597145"/>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5" name="Oval 13"/>
            <p:cNvSpPr>
              <a:spLocks noChangeArrowheads="1"/>
            </p:cNvSpPr>
            <p:nvPr/>
          </p:nvSpPr>
          <p:spPr bwMode="auto">
            <a:xfrm>
              <a:off x="3783296" y="5431529"/>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26" name="Oval 14"/>
            <p:cNvSpPr>
              <a:spLocks noChangeArrowheads="1"/>
            </p:cNvSpPr>
            <p:nvPr/>
          </p:nvSpPr>
          <p:spPr bwMode="auto">
            <a:xfrm>
              <a:off x="5920441" y="5442413"/>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8" name="Line 16"/>
            <p:cNvSpPr>
              <a:spLocks noChangeShapeType="1"/>
            </p:cNvSpPr>
            <p:nvPr/>
          </p:nvSpPr>
          <p:spPr bwMode="auto">
            <a:xfrm>
              <a:off x="4515714" y="3226686"/>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31" name="Line 19"/>
            <p:cNvSpPr>
              <a:spLocks noChangeShapeType="1"/>
            </p:cNvSpPr>
            <p:nvPr/>
          </p:nvSpPr>
          <p:spPr bwMode="auto">
            <a:xfrm>
              <a:off x="5550242" y="4842854"/>
              <a:ext cx="476867" cy="599559"/>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32" name="Line 15"/>
            <p:cNvSpPr>
              <a:spLocks noChangeShapeType="1"/>
            </p:cNvSpPr>
            <p:nvPr/>
          </p:nvSpPr>
          <p:spPr bwMode="auto">
            <a:xfrm flipH="1">
              <a:off x="3075008" y="3267952"/>
              <a:ext cx="925854" cy="1329193"/>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34" name="Line 17"/>
            <p:cNvSpPr>
              <a:spLocks noChangeShapeType="1"/>
            </p:cNvSpPr>
            <p:nvPr/>
          </p:nvSpPr>
          <p:spPr bwMode="auto">
            <a:xfrm>
              <a:off x="3384770" y="5421311"/>
              <a:ext cx="398526" cy="215295"/>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grpSp>
      <p:sp>
        <p:nvSpPr>
          <p:cNvPr id="39" name="矩形 38"/>
          <p:cNvSpPr/>
          <p:nvPr/>
        </p:nvSpPr>
        <p:spPr>
          <a:xfrm>
            <a:off x="7096480" y="1600201"/>
            <a:ext cx="4882160" cy="44577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6704389" y="323275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1589479"/>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smtClean="0"/>
              <a:t>以上是当目标结点为其父结点的左子树时的操作，接下来介绍当</a:t>
            </a:r>
            <a:r>
              <a:rPr lang="zh-CN" altLang="en-US" dirty="0"/>
              <a:t>目标结点为其父结点的右子树时的</a:t>
            </a:r>
            <a:r>
              <a:rPr lang="zh-CN" altLang="en-US" dirty="0" smtClean="0"/>
              <a:t>操作，</a:t>
            </a:r>
            <a:r>
              <a:rPr lang="zh-CN" altLang="en-US" dirty="0"/>
              <a:t>如图</a:t>
            </a:r>
            <a:r>
              <a:rPr lang="en-US" altLang="zh-CN" dirty="0" smtClean="0"/>
              <a:t>,</a:t>
            </a:r>
            <a:r>
              <a:rPr lang="zh-CN" altLang="en-US" dirty="0" smtClean="0"/>
              <a:t>如果我们要删除</a:t>
            </a:r>
            <a:r>
              <a:rPr lang="en-US" altLang="zh-CN" dirty="0"/>
              <a:t>13</a:t>
            </a:r>
            <a:r>
              <a:rPr lang="zh-CN" altLang="en-US" dirty="0"/>
              <a:t>这个</a:t>
            </a:r>
            <a:r>
              <a:rPr lang="zh-CN" altLang="en-US" dirty="0" smtClean="0"/>
              <a:t>结点，需要获得</a:t>
            </a:r>
            <a:r>
              <a:rPr lang="zh-CN" altLang="en-US" dirty="0"/>
              <a:t>目标结点及其父</a:t>
            </a:r>
            <a:r>
              <a:rPr lang="zh-CN" altLang="en-US" dirty="0" smtClean="0"/>
              <a:t>结点：</a:t>
            </a:r>
            <a:endParaRPr lang="zh-CN" altLang="en-US" dirty="0"/>
          </a:p>
          <a:p>
            <a:endParaRPr lang="en-US" altLang="zh-CN" dirty="0" smtClean="0"/>
          </a:p>
          <a:p>
            <a:endParaRPr lang="en-US" altLang="zh-CN" dirty="0"/>
          </a:p>
          <a:p>
            <a:pPr marL="0" indent="0">
              <a:buNone/>
            </a:pPr>
            <a:endParaRPr lang="zh-CN" altLang="en-US" dirty="0"/>
          </a:p>
          <a:p>
            <a:endParaRPr lang="zh-CN" altLang="en-US" dirty="0"/>
          </a:p>
        </p:txBody>
      </p:sp>
      <p:sp>
        <p:nvSpPr>
          <p:cNvPr id="4" name="Oval 9"/>
          <p:cNvSpPr>
            <a:spLocks noChangeArrowheads="1"/>
          </p:cNvSpPr>
          <p:nvPr/>
        </p:nvSpPr>
        <p:spPr bwMode="auto">
          <a:xfrm>
            <a:off x="5590084" y="2438289"/>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4456849" y="3812457"/>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6512009" y="3956781"/>
            <a:ext cx="939431" cy="880576"/>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3354299" y="5395263"/>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5533417" y="5426032"/>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8176799" y="5395263"/>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5075035" y="3079382"/>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6265835" y="3221189"/>
            <a:ext cx="458382" cy="800908"/>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flipH="1">
            <a:off x="4017232" y="4523212"/>
            <a:ext cx="573395" cy="8840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5206251" y="4599944"/>
            <a:ext cx="558033" cy="83697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7451440" y="4718650"/>
            <a:ext cx="969849" cy="65570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28" name="Oval 14"/>
          <p:cNvSpPr>
            <a:spLocks noChangeArrowheads="1"/>
          </p:cNvSpPr>
          <p:nvPr/>
        </p:nvSpPr>
        <p:spPr bwMode="auto">
          <a:xfrm>
            <a:off x="6753618" y="5402665"/>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12</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9" name="Line 19"/>
          <p:cNvSpPr>
            <a:spLocks noChangeShapeType="1"/>
          </p:cNvSpPr>
          <p:nvPr/>
        </p:nvSpPr>
        <p:spPr bwMode="auto">
          <a:xfrm flipH="1">
            <a:off x="7021287" y="4858268"/>
            <a:ext cx="2470" cy="510146"/>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640489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从定义可以看出，数组其实就是一种典型的线性表，而且是一种</a:t>
            </a:r>
            <a:r>
              <a:rPr lang="zh-CN" altLang="en-US" b="1" dirty="0" smtClean="0">
                <a:solidFill>
                  <a:srgbClr val="C00000"/>
                </a:solidFill>
              </a:rPr>
              <a:t>物理连续</a:t>
            </a:r>
            <a:r>
              <a:rPr lang="zh-CN" altLang="en-US" dirty="0" smtClean="0"/>
              <a:t>的线性表，即数组中的所有元素在内存中是紧挨着连续保存的，由于存在这个特点，为数组带来了一些特点：</a:t>
            </a:r>
            <a:endParaRPr lang="en-US" altLang="zh-CN" dirty="0" smtClean="0"/>
          </a:p>
          <a:p>
            <a:pPr lvl="1"/>
            <a:r>
              <a:rPr lang="zh-CN" altLang="en-US" dirty="0" smtClean="0"/>
              <a:t>通过下标（内存偏移量，单位是元素个数）进行元素访问</a:t>
            </a:r>
            <a:endParaRPr lang="en-US" altLang="zh-CN" dirty="0" smtClean="0"/>
          </a:p>
          <a:p>
            <a:pPr lvl="1"/>
            <a:r>
              <a:rPr lang="zh-CN" altLang="en-US" dirty="0" smtClean="0"/>
              <a:t>数组中每个元素的类型必须一致</a:t>
            </a:r>
            <a:endParaRPr lang="en-US" altLang="zh-CN" dirty="0" smtClean="0"/>
          </a:p>
          <a:p>
            <a:pPr lvl="1"/>
            <a:r>
              <a:rPr lang="zh-CN" altLang="en-US" dirty="0" smtClean="0"/>
              <a:t>数组的大小一旦确定就不能变更</a:t>
            </a:r>
            <a:endParaRPr lang="en-US" altLang="zh-CN" dirty="0"/>
          </a:p>
          <a:p>
            <a:endParaRPr lang="en-US" altLang="zh-CN" dirty="0" smtClean="0"/>
          </a:p>
          <a:p>
            <a:endParaRPr lang="en-US" altLang="zh-CN" dirty="0" smtClean="0"/>
          </a:p>
        </p:txBody>
      </p:sp>
    </p:spTree>
    <p:extLst>
      <p:ext uri="{BB962C8B-B14F-4D97-AF65-F5344CB8AC3E}">
        <p14:creationId xmlns:p14="http://schemas.microsoft.com/office/powerpoint/2010/main" val="2452229181"/>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a:t>首先将目标结点的右子树添加到其父结点的右子树</a:t>
            </a:r>
            <a:r>
              <a:rPr lang="zh-CN" altLang="en-US" dirty="0" smtClean="0"/>
              <a:t>中：</a:t>
            </a:r>
            <a:endParaRPr lang="zh-CN" altLang="en-US" dirty="0"/>
          </a:p>
        </p:txBody>
      </p:sp>
      <p:sp>
        <p:nvSpPr>
          <p:cNvPr id="4" name="Oval 9"/>
          <p:cNvSpPr>
            <a:spLocks noChangeArrowheads="1"/>
          </p:cNvSpPr>
          <p:nvPr/>
        </p:nvSpPr>
        <p:spPr bwMode="auto">
          <a:xfrm>
            <a:off x="4316455" y="2177032"/>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3183220" y="3551200"/>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5238380" y="3695524"/>
            <a:ext cx="939431" cy="880576"/>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2080670" y="5134006"/>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4259788" y="5164775"/>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7939579" y="5141408"/>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3801406" y="2818125"/>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4992206" y="2959932"/>
            <a:ext cx="458382" cy="800908"/>
          </a:xfrm>
          <a:prstGeom prst="line">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12" name="Line 17"/>
          <p:cNvSpPr>
            <a:spLocks noChangeShapeType="1"/>
          </p:cNvSpPr>
          <p:nvPr/>
        </p:nvSpPr>
        <p:spPr bwMode="auto">
          <a:xfrm flipH="1">
            <a:off x="2743603" y="4261955"/>
            <a:ext cx="573395" cy="8840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3932622" y="4338687"/>
            <a:ext cx="558033" cy="83697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6026734" y="4576100"/>
            <a:ext cx="1912845" cy="91030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Line 19"/>
          <p:cNvSpPr>
            <a:spLocks noChangeShapeType="1"/>
          </p:cNvSpPr>
          <p:nvPr/>
        </p:nvSpPr>
        <p:spPr bwMode="auto">
          <a:xfrm>
            <a:off x="5238381" y="2694214"/>
            <a:ext cx="2852276" cy="2481445"/>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091423" y="3178825"/>
            <a:ext cx="293915" cy="375557"/>
          </a:xfrm>
          <a:prstGeom prst="rect">
            <a:avLst/>
          </a:prstGeom>
          <a:solidFill>
            <a:schemeClr val="bg1"/>
          </a:solidFill>
          <a:ln>
            <a:solidFill>
              <a:srgbClr val="C00000"/>
            </a:solidFill>
          </a:ln>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X</a:t>
            </a:r>
            <a:endParaRPr lang="zh-CN" altLang="en-US" dirty="0">
              <a:latin typeface="微软雅黑" panose="020B0503020204020204" pitchFamily="34" charset="-122"/>
              <a:ea typeface="微软雅黑" panose="020B0503020204020204" pitchFamily="34" charset="-122"/>
            </a:endParaRPr>
          </a:p>
        </p:txBody>
      </p:sp>
      <p:sp>
        <p:nvSpPr>
          <p:cNvPr id="18" name="Oval 14"/>
          <p:cNvSpPr>
            <a:spLocks noChangeArrowheads="1"/>
          </p:cNvSpPr>
          <p:nvPr/>
        </p:nvSpPr>
        <p:spPr bwMode="auto">
          <a:xfrm>
            <a:off x="5457689" y="5141408"/>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12</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9" name="Line 19"/>
          <p:cNvSpPr>
            <a:spLocks noChangeShapeType="1"/>
          </p:cNvSpPr>
          <p:nvPr/>
        </p:nvSpPr>
        <p:spPr bwMode="auto">
          <a:xfrm flipH="1">
            <a:off x="5725358" y="4597011"/>
            <a:ext cx="2470" cy="510146"/>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7501246"/>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：基础检索二叉树的实现与操作</a:t>
            </a:r>
          </a:p>
        </p:txBody>
      </p:sp>
      <p:sp>
        <p:nvSpPr>
          <p:cNvPr id="3" name="内容占位符 2"/>
          <p:cNvSpPr>
            <a:spLocks noGrp="1"/>
          </p:cNvSpPr>
          <p:nvPr>
            <p:ph idx="1"/>
          </p:nvPr>
        </p:nvSpPr>
        <p:spPr/>
        <p:txBody>
          <a:bodyPr/>
          <a:lstStyle/>
          <a:p>
            <a:r>
              <a:rPr lang="zh-CN" altLang="en-US" dirty="0" smtClean="0"/>
              <a:t>然后将</a:t>
            </a:r>
            <a:r>
              <a:rPr lang="zh-CN" altLang="en-US" dirty="0"/>
              <a:t>目标结点的左子树添加到其自身的左子树</a:t>
            </a:r>
            <a:r>
              <a:rPr lang="zh-CN" altLang="en-US" dirty="0" smtClean="0"/>
              <a:t>中</a:t>
            </a:r>
            <a:endParaRPr lang="en-US" altLang="zh-CN" dirty="0"/>
          </a:p>
          <a:p>
            <a:r>
              <a:rPr lang="zh-CN" altLang="en-US" dirty="0" smtClean="0"/>
              <a:t>具体节点删除的代码参见课堂案例</a:t>
            </a:r>
            <a:endParaRPr lang="zh-CN" altLang="en-US" dirty="0"/>
          </a:p>
        </p:txBody>
      </p:sp>
      <p:sp>
        <p:nvSpPr>
          <p:cNvPr id="4" name="Oval 9"/>
          <p:cNvSpPr>
            <a:spLocks noChangeArrowheads="1"/>
          </p:cNvSpPr>
          <p:nvPr/>
        </p:nvSpPr>
        <p:spPr bwMode="auto">
          <a:xfrm>
            <a:off x="2422355" y="2209690"/>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1289120" y="3583858"/>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p>
        </p:txBody>
      </p:sp>
      <p:sp>
        <p:nvSpPr>
          <p:cNvPr id="6" name="Oval 11"/>
          <p:cNvSpPr>
            <a:spLocks noChangeArrowheads="1"/>
          </p:cNvSpPr>
          <p:nvPr/>
        </p:nvSpPr>
        <p:spPr bwMode="auto">
          <a:xfrm>
            <a:off x="3344280" y="3728182"/>
            <a:ext cx="939431" cy="880576"/>
          </a:xfrm>
          <a:prstGeom prst="ellipse">
            <a:avLst/>
          </a:prstGeom>
          <a:solidFill>
            <a:srgbClr val="E54958"/>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186570" y="5166664"/>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8" name="Oval 13"/>
          <p:cNvSpPr>
            <a:spLocks noChangeArrowheads="1"/>
          </p:cNvSpPr>
          <p:nvPr/>
        </p:nvSpPr>
        <p:spPr bwMode="auto">
          <a:xfrm>
            <a:off x="2365688" y="5197433"/>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9" name="Oval 14"/>
          <p:cNvSpPr>
            <a:spLocks noChangeArrowheads="1"/>
          </p:cNvSpPr>
          <p:nvPr/>
        </p:nvSpPr>
        <p:spPr bwMode="auto">
          <a:xfrm>
            <a:off x="6045479" y="5174066"/>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Line 15"/>
          <p:cNvSpPr>
            <a:spLocks noChangeShapeType="1"/>
          </p:cNvSpPr>
          <p:nvPr/>
        </p:nvSpPr>
        <p:spPr bwMode="auto">
          <a:xfrm flipH="1">
            <a:off x="1907306" y="2850783"/>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1" name="Line 16"/>
          <p:cNvSpPr>
            <a:spLocks noChangeShapeType="1"/>
          </p:cNvSpPr>
          <p:nvPr/>
        </p:nvSpPr>
        <p:spPr bwMode="auto">
          <a:xfrm>
            <a:off x="3098106" y="2992590"/>
            <a:ext cx="458382" cy="800908"/>
          </a:xfrm>
          <a:prstGeom prst="line">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12" name="Line 17"/>
          <p:cNvSpPr>
            <a:spLocks noChangeShapeType="1"/>
          </p:cNvSpPr>
          <p:nvPr/>
        </p:nvSpPr>
        <p:spPr bwMode="auto">
          <a:xfrm flipH="1">
            <a:off x="849503" y="4294613"/>
            <a:ext cx="573395" cy="8840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3" name="Line 18"/>
          <p:cNvSpPr>
            <a:spLocks noChangeShapeType="1"/>
          </p:cNvSpPr>
          <p:nvPr/>
        </p:nvSpPr>
        <p:spPr bwMode="auto">
          <a:xfrm>
            <a:off x="2038522" y="4371345"/>
            <a:ext cx="558033" cy="83697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4" name="Line 19"/>
          <p:cNvSpPr>
            <a:spLocks noChangeShapeType="1"/>
          </p:cNvSpPr>
          <p:nvPr/>
        </p:nvSpPr>
        <p:spPr bwMode="auto">
          <a:xfrm>
            <a:off x="4132634" y="4608758"/>
            <a:ext cx="1912845" cy="91030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5" name="Line 19"/>
          <p:cNvSpPr>
            <a:spLocks noChangeShapeType="1"/>
          </p:cNvSpPr>
          <p:nvPr/>
        </p:nvSpPr>
        <p:spPr bwMode="auto">
          <a:xfrm>
            <a:off x="3344281" y="2726872"/>
            <a:ext cx="2852276" cy="2481445"/>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197323" y="3211483"/>
            <a:ext cx="293915" cy="375557"/>
          </a:xfrm>
          <a:prstGeom prst="rect">
            <a:avLst/>
          </a:prstGeom>
          <a:solidFill>
            <a:schemeClr val="bg1"/>
          </a:solidFill>
          <a:ln>
            <a:solidFill>
              <a:srgbClr val="C00000"/>
            </a:solidFill>
          </a:ln>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X</a:t>
            </a:r>
            <a:endParaRPr lang="zh-CN" altLang="en-US" dirty="0">
              <a:latin typeface="微软雅黑" panose="020B0503020204020204" pitchFamily="34" charset="-122"/>
              <a:ea typeface="微软雅黑" panose="020B0503020204020204" pitchFamily="34" charset="-122"/>
            </a:endParaRPr>
          </a:p>
        </p:txBody>
      </p:sp>
      <p:sp>
        <p:nvSpPr>
          <p:cNvPr id="17" name="Oval 14"/>
          <p:cNvSpPr>
            <a:spLocks noChangeArrowheads="1"/>
          </p:cNvSpPr>
          <p:nvPr/>
        </p:nvSpPr>
        <p:spPr bwMode="auto">
          <a:xfrm>
            <a:off x="4349762" y="5810077"/>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12</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8" name="Line 19"/>
          <p:cNvSpPr>
            <a:spLocks noChangeShapeType="1"/>
          </p:cNvSpPr>
          <p:nvPr/>
        </p:nvSpPr>
        <p:spPr bwMode="auto">
          <a:xfrm flipH="1">
            <a:off x="5217455" y="5773625"/>
            <a:ext cx="828023" cy="283544"/>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19" name="Line 19"/>
          <p:cNvSpPr>
            <a:spLocks noChangeShapeType="1"/>
          </p:cNvSpPr>
          <p:nvPr/>
        </p:nvSpPr>
        <p:spPr bwMode="auto">
          <a:xfrm>
            <a:off x="3926128" y="4651403"/>
            <a:ext cx="638171" cy="112222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20" name="矩形 19"/>
          <p:cNvSpPr/>
          <p:nvPr/>
        </p:nvSpPr>
        <p:spPr>
          <a:xfrm>
            <a:off x="3221877" y="3566041"/>
            <a:ext cx="1342422" cy="128328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085632" y="4091482"/>
            <a:ext cx="2031325"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无引用指向，删除</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2" name="右箭头 21"/>
          <p:cNvSpPr/>
          <p:nvPr/>
        </p:nvSpPr>
        <p:spPr>
          <a:xfrm rot="10800000">
            <a:off x="4413207" y="405519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7519911" y="1782970"/>
            <a:ext cx="4227410" cy="3909695"/>
            <a:chOff x="338970" y="2362090"/>
            <a:chExt cx="4227410" cy="3909695"/>
          </a:xfrm>
        </p:grpSpPr>
        <p:sp>
          <p:nvSpPr>
            <p:cNvPr id="23" name="Oval 9"/>
            <p:cNvSpPr>
              <a:spLocks noChangeArrowheads="1"/>
            </p:cNvSpPr>
            <p:nvPr/>
          </p:nvSpPr>
          <p:spPr bwMode="auto">
            <a:xfrm>
              <a:off x="2574755" y="2362090"/>
              <a:ext cx="853799" cy="894491"/>
            </a:xfrm>
            <a:prstGeom prst="ellipse">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10</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4" name="Oval 10"/>
            <p:cNvSpPr>
              <a:spLocks noChangeArrowheads="1"/>
            </p:cNvSpPr>
            <p:nvPr/>
          </p:nvSpPr>
          <p:spPr bwMode="auto">
            <a:xfrm>
              <a:off x="1441520" y="3736258"/>
              <a:ext cx="881503" cy="861771"/>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p>
          </p:txBody>
        </p:sp>
        <p:sp>
          <p:nvSpPr>
            <p:cNvPr id="26" name="Oval 12"/>
            <p:cNvSpPr>
              <a:spLocks noChangeArrowheads="1"/>
            </p:cNvSpPr>
            <p:nvPr/>
          </p:nvSpPr>
          <p:spPr bwMode="auto">
            <a:xfrm>
              <a:off x="338970" y="5319064"/>
              <a:ext cx="919646" cy="918470"/>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7" name="Oval 13"/>
            <p:cNvSpPr>
              <a:spLocks noChangeArrowheads="1"/>
            </p:cNvSpPr>
            <p:nvPr/>
          </p:nvSpPr>
          <p:spPr bwMode="auto">
            <a:xfrm>
              <a:off x="2518088" y="5349833"/>
              <a:ext cx="884022"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lt1"/>
                  </a:solidFill>
                  <a:latin typeface="微软雅黑" panose="020B0503020204020204" pitchFamily="34" charset="-122"/>
                  <a:ea typeface="微软雅黑" panose="020B0503020204020204" pitchFamily="34" charset="-122"/>
                </a:rPr>
                <a:t>5</a:t>
              </a:r>
            </a:p>
          </p:txBody>
        </p:sp>
        <p:sp>
          <p:nvSpPr>
            <p:cNvPr id="28" name="Oval 14"/>
            <p:cNvSpPr>
              <a:spLocks noChangeArrowheads="1"/>
            </p:cNvSpPr>
            <p:nvPr/>
          </p:nvSpPr>
          <p:spPr bwMode="auto">
            <a:xfrm>
              <a:off x="3698686" y="3777491"/>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9" name="Line 15"/>
            <p:cNvSpPr>
              <a:spLocks noChangeShapeType="1"/>
            </p:cNvSpPr>
            <p:nvPr/>
          </p:nvSpPr>
          <p:spPr bwMode="auto">
            <a:xfrm flipH="1">
              <a:off x="2059706" y="3003183"/>
              <a:ext cx="571718" cy="7983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31" name="Line 17"/>
            <p:cNvSpPr>
              <a:spLocks noChangeShapeType="1"/>
            </p:cNvSpPr>
            <p:nvPr/>
          </p:nvSpPr>
          <p:spPr bwMode="auto">
            <a:xfrm flipH="1">
              <a:off x="1001903" y="4447013"/>
              <a:ext cx="573395" cy="884091"/>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32" name="Line 18"/>
            <p:cNvSpPr>
              <a:spLocks noChangeShapeType="1"/>
            </p:cNvSpPr>
            <p:nvPr/>
          </p:nvSpPr>
          <p:spPr bwMode="auto">
            <a:xfrm>
              <a:off x="2190922" y="4523745"/>
              <a:ext cx="558033" cy="836972"/>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34" name="Line 19"/>
            <p:cNvSpPr>
              <a:spLocks noChangeShapeType="1"/>
            </p:cNvSpPr>
            <p:nvPr/>
          </p:nvSpPr>
          <p:spPr bwMode="auto">
            <a:xfrm>
              <a:off x="3390285" y="3252185"/>
              <a:ext cx="435921" cy="549390"/>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sp>
          <p:nvSpPr>
            <p:cNvPr id="36" name="Oval 14"/>
            <p:cNvSpPr>
              <a:spLocks noChangeArrowheads="1"/>
            </p:cNvSpPr>
            <p:nvPr/>
          </p:nvSpPr>
          <p:spPr bwMode="auto">
            <a:xfrm>
              <a:off x="3698686" y="5360717"/>
              <a:ext cx="867694" cy="911068"/>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12</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H="1">
              <a:off x="4005819" y="4733366"/>
              <a:ext cx="16436" cy="585697"/>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lt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7259616" y="1722059"/>
            <a:ext cx="4719023" cy="408801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a:off x="6944283" y="332649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3707294"/>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a:t>
            </a:r>
            <a:r>
              <a:rPr lang="zh-CN" altLang="en-US" dirty="0" smtClean="0"/>
              <a:t>点</a:t>
            </a:r>
            <a:r>
              <a:rPr lang="en-US" altLang="zh-CN" dirty="0" smtClean="0"/>
              <a:t>4</a:t>
            </a:r>
            <a:r>
              <a:rPr lang="zh-CN" altLang="en-US" dirty="0" smtClean="0"/>
              <a:t>：</a:t>
            </a:r>
            <a:r>
              <a:rPr lang="zh-CN" altLang="en-US" dirty="0"/>
              <a:t>图的基本概念与实现</a:t>
            </a:r>
            <a:r>
              <a:rPr lang="zh-CN" altLang="en-US" dirty="0" smtClean="0"/>
              <a:t>原理</a:t>
            </a:r>
            <a:endParaRPr lang="zh-CN" altLang="en-US" dirty="0"/>
          </a:p>
        </p:txBody>
      </p:sp>
      <p:sp>
        <p:nvSpPr>
          <p:cNvPr id="3" name="内容占位符 2"/>
          <p:cNvSpPr>
            <a:spLocks noGrp="1"/>
          </p:cNvSpPr>
          <p:nvPr>
            <p:ph idx="1"/>
          </p:nvPr>
        </p:nvSpPr>
        <p:spPr/>
        <p:txBody>
          <a:bodyPr/>
          <a:lstStyle/>
          <a:p>
            <a:r>
              <a:rPr lang="zh-CN" altLang="en-US" dirty="0" smtClean="0"/>
              <a:t>和树一样，图也是一种复杂的非线性数据结构</a:t>
            </a:r>
            <a:endParaRPr lang="en-US" altLang="zh-CN" dirty="0" smtClean="0"/>
          </a:p>
          <a:p>
            <a:r>
              <a:rPr lang="zh-CN" altLang="en-US" dirty="0"/>
              <a:t>在树形结构中，数据元素之间有着明显的层次关系，并且每个数据元素只与上一层中的一个元素</a:t>
            </a:r>
            <a:r>
              <a:rPr lang="en-US" altLang="zh-CN" dirty="0"/>
              <a:t>(</a:t>
            </a:r>
            <a:r>
              <a:rPr lang="zh-CN" altLang="en-US" dirty="0"/>
              <a:t>双亲节点</a:t>
            </a:r>
            <a:r>
              <a:rPr lang="en-US" altLang="zh-CN" dirty="0"/>
              <a:t>)</a:t>
            </a:r>
            <a:r>
              <a:rPr lang="zh-CN" altLang="en-US" dirty="0"/>
              <a:t>及下一层的多个元素</a:t>
            </a:r>
            <a:r>
              <a:rPr lang="en-US" altLang="zh-CN" dirty="0"/>
              <a:t>(</a:t>
            </a:r>
            <a:r>
              <a:rPr lang="zh-CN" altLang="en-US" dirty="0"/>
              <a:t>孩子节点</a:t>
            </a:r>
            <a:r>
              <a:rPr lang="en-US" altLang="zh-CN" dirty="0"/>
              <a:t>)</a:t>
            </a:r>
            <a:r>
              <a:rPr lang="zh-CN" altLang="en-US" dirty="0" smtClean="0"/>
              <a:t>相关</a:t>
            </a:r>
            <a:endParaRPr lang="zh-CN" altLang="en-US" dirty="0"/>
          </a:p>
          <a:p>
            <a:r>
              <a:rPr lang="zh-CN" altLang="en-US" dirty="0"/>
              <a:t>而在图形结构中，节点之间的关系是任意的，图中任意两个数据元素之间都有可能</a:t>
            </a:r>
            <a:r>
              <a:rPr lang="zh-CN" altLang="en-US" dirty="0" smtClean="0"/>
              <a:t>相关</a:t>
            </a:r>
            <a:endParaRPr lang="zh-CN" altLang="en-US" dirty="0"/>
          </a:p>
        </p:txBody>
      </p:sp>
    </p:spTree>
    <p:extLst>
      <p:ext uri="{BB962C8B-B14F-4D97-AF65-F5344CB8AC3E}">
        <p14:creationId xmlns:p14="http://schemas.microsoft.com/office/powerpoint/2010/main" val="121461097"/>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4</a:t>
            </a:r>
            <a:r>
              <a:rPr lang="zh-CN" altLang="en-US" dirty="0" smtClean="0"/>
              <a:t>：</a:t>
            </a:r>
            <a:r>
              <a:rPr lang="zh-CN" altLang="en-US" dirty="0"/>
              <a:t>图的基本概念与实现原理</a:t>
            </a:r>
          </a:p>
        </p:txBody>
      </p:sp>
      <p:sp>
        <p:nvSpPr>
          <p:cNvPr id="3" name="内容占位符 2"/>
          <p:cNvSpPr>
            <a:spLocks noGrp="1"/>
          </p:cNvSpPr>
          <p:nvPr>
            <p:ph idx="1"/>
          </p:nvPr>
        </p:nvSpPr>
        <p:spPr/>
        <p:txBody>
          <a:bodyPr/>
          <a:lstStyle/>
          <a:p>
            <a:r>
              <a:rPr lang="zh-CN" altLang="en-US" dirty="0"/>
              <a:t>对于一个图，若每条边都是没有方向的，则称该图为</a:t>
            </a:r>
            <a:r>
              <a:rPr lang="zh-CN" altLang="en-US" dirty="0" smtClean="0"/>
              <a:t>无向图</a:t>
            </a:r>
            <a:r>
              <a:rPr lang="en-US" altLang="zh-CN" dirty="0" smtClean="0"/>
              <a:t>:</a:t>
            </a:r>
            <a:endParaRPr lang="zh-CN" altLang="en-US" dirty="0"/>
          </a:p>
        </p:txBody>
      </p:sp>
      <p:grpSp>
        <p:nvGrpSpPr>
          <p:cNvPr id="27" name="组合 26"/>
          <p:cNvGrpSpPr/>
          <p:nvPr/>
        </p:nvGrpSpPr>
        <p:grpSpPr>
          <a:xfrm>
            <a:off x="226251" y="1924101"/>
            <a:ext cx="4835246" cy="3638857"/>
            <a:chOff x="1143000" y="2481943"/>
            <a:chExt cx="4835246" cy="3638857"/>
          </a:xfrm>
        </p:grpSpPr>
        <p:sp>
          <p:nvSpPr>
            <p:cNvPr id="5" name="椭圆 4"/>
            <p:cNvSpPr/>
            <p:nvPr/>
          </p:nvSpPr>
          <p:spPr>
            <a:xfrm>
              <a:off x="1828800" y="2481943"/>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V1</a:t>
              </a:r>
              <a:endParaRPr lang="zh-CN" altLang="en-US" sz="2000" dirty="0">
                <a:latin typeface="微软雅黑" panose="020B0503020204020204" pitchFamily="34" charset="-122"/>
                <a:ea typeface="微软雅黑" panose="020B0503020204020204" pitchFamily="34" charset="-122"/>
              </a:endParaRPr>
            </a:p>
          </p:txBody>
        </p:sp>
        <p:sp>
          <p:nvSpPr>
            <p:cNvPr id="6" name="椭圆 5"/>
            <p:cNvSpPr/>
            <p:nvPr/>
          </p:nvSpPr>
          <p:spPr>
            <a:xfrm>
              <a:off x="1143000" y="4374155"/>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V2</a:t>
              </a:r>
              <a:endParaRPr lang="zh-CN" altLang="en-US" sz="2000" dirty="0">
                <a:latin typeface="微软雅黑" panose="020B0503020204020204" pitchFamily="34" charset="-122"/>
                <a:ea typeface="微软雅黑" panose="020B0503020204020204" pitchFamily="34" charset="-122"/>
              </a:endParaRPr>
            </a:p>
          </p:txBody>
        </p:sp>
        <p:sp>
          <p:nvSpPr>
            <p:cNvPr id="7" name="椭圆 6"/>
            <p:cNvSpPr/>
            <p:nvPr/>
          </p:nvSpPr>
          <p:spPr>
            <a:xfrm>
              <a:off x="4935222" y="2738873"/>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V5</a:t>
              </a:r>
              <a:endParaRPr lang="zh-CN" altLang="en-US" sz="2000" dirty="0">
                <a:latin typeface="微软雅黑" panose="020B0503020204020204" pitchFamily="34" charset="-122"/>
                <a:ea typeface="微软雅黑" panose="020B0503020204020204" pitchFamily="34" charset="-122"/>
              </a:endParaRPr>
            </a:p>
          </p:txBody>
        </p:sp>
        <p:sp>
          <p:nvSpPr>
            <p:cNvPr id="8" name="椭圆 7"/>
            <p:cNvSpPr/>
            <p:nvPr/>
          </p:nvSpPr>
          <p:spPr>
            <a:xfrm>
              <a:off x="3461900" y="5255386"/>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V3</a:t>
              </a:r>
              <a:endParaRPr lang="zh-CN" altLang="en-US" sz="2000" dirty="0">
                <a:latin typeface="微软雅黑" panose="020B0503020204020204" pitchFamily="34" charset="-122"/>
                <a:ea typeface="微软雅黑" panose="020B0503020204020204" pitchFamily="34" charset="-122"/>
              </a:endParaRPr>
            </a:p>
          </p:txBody>
        </p:sp>
        <p:sp>
          <p:nvSpPr>
            <p:cNvPr id="9" name="椭圆 8"/>
            <p:cNvSpPr/>
            <p:nvPr/>
          </p:nvSpPr>
          <p:spPr>
            <a:xfrm>
              <a:off x="5112832" y="4591451"/>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V4</a:t>
              </a:r>
              <a:endParaRPr lang="zh-CN" altLang="en-US" sz="2000" dirty="0">
                <a:latin typeface="微软雅黑" panose="020B0503020204020204" pitchFamily="34" charset="-122"/>
                <a:ea typeface="微软雅黑" panose="020B0503020204020204" pitchFamily="34" charset="-122"/>
              </a:endParaRPr>
            </a:p>
          </p:txBody>
        </p:sp>
        <p:cxnSp>
          <p:nvCxnSpPr>
            <p:cNvPr id="11" name="直接连接符 10"/>
            <p:cNvCxnSpPr>
              <a:stCxn id="6" idx="0"/>
              <a:endCxn id="5" idx="3"/>
            </p:cNvCxnSpPr>
            <p:nvPr/>
          </p:nvCxnSpPr>
          <p:spPr>
            <a:xfrm flipV="1">
              <a:off x="1575707" y="3220620"/>
              <a:ext cx="379830" cy="115353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5"/>
              <a:endCxn id="8" idx="2"/>
            </p:cNvCxnSpPr>
            <p:nvPr/>
          </p:nvCxnSpPr>
          <p:spPr>
            <a:xfrm>
              <a:off x="1881677" y="5112832"/>
              <a:ext cx="1580223" cy="575261"/>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9" idx="1"/>
            </p:cNvCxnSpPr>
            <p:nvPr/>
          </p:nvCxnSpPr>
          <p:spPr>
            <a:xfrm>
              <a:off x="2567477" y="3220620"/>
              <a:ext cx="2672092" cy="1497568"/>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6"/>
              <a:endCxn id="7" idx="2"/>
            </p:cNvCxnSpPr>
            <p:nvPr/>
          </p:nvCxnSpPr>
          <p:spPr>
            <a:xfrm flipV="1">
              <a:off x="2008414" y="3171580"/>
              <a:ext cx="2926808" cy="1635282"/>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8" idx="7"/>
              <a:endCxn id="7" idx="3"/>
            </p:cNvCxnSpPr>
            <p:nvPr/>
          </p:nvCxnSpPr>
          <p:spPr>
            <a:xfrm flipV="1">
              <a:off x="4200577" y="3477550"/>
              <a:ext cx="861382" cy="1904573"/>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8" idx="6"/>
              <a:endCxn id="9" idx="3"/>
            </p:cNvCxnSpPr>
            <p:nvPr/>
          </p:nvCxnSpPr>
          <p:spPr>
            <a:xfrm flipV="1">
              <a:off x="4327314" y="5330128"/>
              <a:ext cx="912255" cy="357965"/>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5120833" y="2273612"/>
            <a:ext cx="6921175" cy="2677656"/>
          </a:xfrm>
          <a:prstGeom prst="rect">
            <a:avLst/>
          </a:prstGeom>
        </p:spPr>
        <p:txBody>
          <a:bodyPr wrap="square">
            <a:spAutoFit/>
          </a:bodyPr>
          <a:lstStyle/>
          <a:p>
            <a:r>
              <a:rPr lang="zh-CN" altLang="en-US" sz="2800" dirty="0" smtClean="0">
                <a:latin typeface="微软雅黑 Light" panose="020B0502040204020203" pitchFamily="34" charset="-122"/>
                <a:ea typeface="微软雅黑 Light" panose="020B0502040204020203" pitchFamily="34" charset="-122"/>
              </a:rPr>
              <a:t>这个无向图</a:t>
            </a:r>
            <a:r>
              <a:rPr lang="zh-CN" altLang="en-US" sz="2800" dirty="0">
                <a:latin typeface="微软雅黑 Light" panose="020B0502040204020203" pitchFamily="34" charset="-122"/>
                <a:ea typeface="微软雅黑 Light" panose="020B0502040204020203" pitchFamily="34" charset="-122"/>
              </a:rPr>
              <a:t>的顶点集和边集分别表示为：</a:t>
            </a:r>
          </a:p>
          <a:p>
            <a:r>
              <a:rPr lang="zh-CN" altLang="en-US" sz="2800" dirty="0">
                <a:latin typeface="微软雅黑 Light" panose="020B0502040204020203" pitchFamily="34" charset="-122"/>
                <a:ea typeface="微软雅黑 Light" panose="020B0502040204020203" pitchFamily="34" charset="-122"/>
              </a:rPr>
              <a:t>V(G)={V1，V2，V3，V4，V5}</a:t>
            </a:r>
          </a:p>
          <a:p>
            <a:r>
              <a:rPr lang="zh-CN" altLang="en-US" sz="2800" dirty="0">
                <a:latin typeface="微软雅黑 Light" panose="020B0502040204020203" pitchFamily="34" charset="-122"/>
                <a:ea typeface="微软雅黑 Light" panose="020B0502040204020203" pitchFamily="34" charset="-122"/>
              </a:rPr>
              <a:t>E(G)={(V1，V2)，(V1，V4)，(V2，V3)，(V2，V5)，(V3，V4)，(V3，V5)，(V4，V5</a:t>
            </a:r>
            <a:r>
              <a:rPr lang="zh-CN" altLang="en-US" sz="2800" dirty="0" smtClean="0">
                <a:latin typeface="微软雅黑 Light" panose="020B0502040204020203" pitchFamily="34" charset="-122"/>
                <a:ea typeface="微软雅黑 Light" panose="020B0502040204020203" pitchFamily="34" charset="-122"/>
              </a:rPr>
              <a:t>)}，</a:t>
            </a:r>
            <a:r>
              <a:rPr lang="zh-CN" altLang="en-US" sz="2800" b="1" dirty="0">
                <a:solidFill>
                  <a:srgbClr val="AE0B0B"/>
                </a:solidFill>
                <a:latin typeface="微软雅黑 Light" panose="020B0502040204020203" pitchFamily="34" charset="-122"/>
                <a:ea typeface="微软雅黑 Light" panose="020B0502040204020203" pitchFamily="34" charset="-122"/>
              </a:rPr>
              <a:t>(Vi，Vj)和(Vj，Vi)表示的是同一条边</a:t>
            </a:r>
          </a:p>
          <a:p>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924676949"/>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4</a:t>
            </a:r>
            <a:r>
              <a:rPr lang="zh-CN" altLang="en-US" dirty="0" smtClean="0"/>
              <a:t>：</a:t>
            </a:r>
            <a:r>
              <a:rPr lang="zh-CN" altLang="en-US" dirty="0"/>
              <a:t>图的基本概念与实现原理</a:t>
            </a:r>
          </a:p>
        </p:txBody>
      </p:sp>
      <p:sp>
        <p:nvSpPr>
          <p:cNvPr id="3" name="内容占位符 2"/>
          <p:cNvSpPr>
            <a:spLocks noGrp="1"/>
          </p:cNvSpPr>
          <p:nvPr>
            <p:ph idx="1"/>
          </p:nvPr>
        </p:nvSpPr>
        <p:spPr/>
        <p:txBody>
          <a:bodyPr/>
          <a:lstStyle/>
          <a:p>
            <a:r>
              <a:rPr lang="zh-CN" altLang="en-US" dirty="0"/>
              <a:t>对于一个图</a:t>
            </a:r>
            <a:r>
              <a:rPr lang="en-US" altLang="zh-CN" dirty="0"/>
              <a:t>G</a:t>
            </a:r>
            <a:r>
              <a:rPr lang="zh-CN" altLang="en-US" dirty="0"/>
              <a:t>，若每条边都是有方向的，则称该图为</a:t>
            </a:r>
            <a:r>
              <a:rPr lang="zh-CN" altLang="en-US" dirty="0" smtClean="0"/>
              <a:t>有向图</a:t>
            </a:r>
            <a:endParaRPr lang="en-US" altLang="zh-CN" dirty="0" smtClean="0"/>
          </a:p>
          <a:p>
            <a:r>
              <a:rPr lang="zh-CN" altLang="en-US" dirty="0" smtClean="0"/>
              <a:t>事实上，在很多版本的</a:t>
            </a:r>
            <a:r>
              <a:rPr lang="en-US" altLang="zh-CN" dirty="0" smtClean="0"/>
              <a:t>JVM</a:t>
            </a:r>
            <a:r>
              <a:rPr lang="zh-CN" altLang="en-US" dirty="0" smtClean="0"/>
              <a:t>中，垃圾回收机制的引用判定使用的就是以根对象为起点的有向图进行判定的</a:t>
            </a:r>
            <a:endParaRPr lang="zh-CN" altLang="en-US" dirty="0"/>
          </a:p>
        </p:txBody>
      </p:sp>
      <p:grpSp>
        <p:nvGrpSpPr>
          <p:cNvPr id="20" name="组合 19"/>
          <p:cNvGrpSpPr/>
          <p:nvPr/>
        </p:nvGrpSpPr>
        <p:grpSpPr>
          <a:xfrm>
            <a:off x="875731" y="3324942"/>
            <a:ext cx="3723401" cy="2792808"/>
            <a:chOff x="1104604" y="1850068"/>
            <a:chExt cx="3723401" cy="2792808"/>
          </a:xfrm>
        </p:grpSpPr>
        <p:sp>
          <p:nvSpPr>
            <p:cNvPr id="6" name="椭圆 5"/>
            <p:cNvSpPr/>
            <p:nvPr/>
          </p:nvSpPr>
          <p:spPr>
            <a:xfrm>
              <a:off x="2120365" y="1850068"/>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V1</a:t>
              </a:r>
              <a:endParaRPr lang="zh-CN" altLang="en-US" sz="2000" dirty="0">
                <a:latin typeface="微软雅黑" panose="020B0503020204020204" pitchFamily="34" charset="-122"/>
                <a:ea typeface="微软雅黑" panose="020B0503020204020204" pitchFamily="34" charset="-122"/>
              </a:endParaRPr>
            </a:p>
          </p:txBody>
        </p:sp>
        <p:sp>
          <p:nvSpPr>
            <p:cNvPr id="7" name="椭圆 6"/>
            <p:cNvSpPr/>
            <p:nvPr/>
          </p:nvSpPr>
          <p:spPr>
            <a:xfrm>
              <a:off x="1104604" y="3777462"/>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V2</a:t>
              </a:r>
              <a:endParaRPr lang="zh-CN" altLang="en-US" sz="2000" dirty="0">
                <a:latin typeface="微软雅黑" panose="020B0503020204020204" pitchFamily="34" charset="-122"/>
                <a:ea typeface="微软雅黑" panose="020B0503020204020204" pitchFamily="34" charset="-122"/>
              </a:endParaRPr>
            </a:p>
          </p:txBody>
        </p:sp>
        <p:sp>
          <p:nvSpPr>
            <p:cNvPr id="8" name="椭圆 7"/>
            <p:cNvSpPr/>
            <p:nvPr/>
          </p:nvSpPr>
          <p:spPr>
            <a:xfrm>
              <a:off x="3962591" y="3777462"/>
              <a:ext cx="865414" cy="865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V3</a:t>
              </a:r>
              <a:endParaRPr lang="zh-CN" altLang="en-US" sz="2000" dirty="0">
                <a:latin typeface="微软雅黑" panose="020B0503020204020204" pitchFamily="34" charset="-122"/>
                <a:ea typeface="微软雅黑" panose="020B0503020204020204" pitchFamily="34" charset="-122"/>
              </a:endParaRPr>
            </a:p>
          </p:txBody>
        </p:sp>
        <p:cxnSp>
          <p:nvCxnSpPr>
            <p:cNvPr id="9" name="直接连接符 8"/>
            <p:cNvCxnSpPr>
              <a:stCxn id="7" idx="0"/>
              <a:endCxn id="6" idx="3"/>
            </p:cNvCxnSpPr>
            <p:nvPr/>
          </p:nvCxnSpPr>
          <p:spPr>
            <a:xfrm flipV="1">
              <a:off x="1537311" y="2588745"/>
              <a:ext cx="709791" cy="1188717"/>
            </a:xfrm>
            <a:prstGeom prst="line">
              <a:avLst/>
            </a:prstGeom>
            <a:ln w="50800">
              <a:solidFill>
                <a:srgbClr val="00B050"/>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 idx="2"/>
              <a:endCxn id="7" idx="6"/>
            </p:cNvCxnSpPr>
            <p:nvPr/>
          </p:nvCxnSpPr>
          <p:spPr>
            <a:xfrm flipH="1">
              <a:off x="1970018" y="4210169"/>
              <a:ext cx="1992573" cy="0"/>
            </a:xfrm>
            <a:prstGeom prst="line">
              <a:avLst/>
            </a:prstGeom>
            <a:ln w="50800">
              <a:solidFill>
                <a:srgbClr val="00B05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rot="10800000">
              <a:off x="2673006" y="2679617"/>
              <a:ext cx="1217040" cy="1290652"/>
            </a:xfrm>
            <a:custGeom>
              <a:avLst/>
              <a:gdLst>
                <a:gd name="connsiteX0" fmla="*/ 1420585 w 1420585"/>
                <a:gd name="connsiteY0" fmla="*/ 1616528 h 1616528"/>
                <a:gd name="connsiteX1" fmla="*/ 1175657 w 1420585"/>
                <a:gd name="connsiteY1" fmla="*/ 620485 h 1616528"/>
                <a:gd name="connsiteX2" fmla="*/ 0 w 1420585"/>
                <a:gd name="connsiteY2" fmla="*/ 0 h 1616528"/>
                <a:gd name="connsiteX0" fmla="*/ 1485899 w 1485899"/>
                <a:gd name="connsiteY0" fmla="*/ 1453243 h 1453243"/>
                <a:gd name="connsiteX1" fmla="*/ 1240971 w 1485899"/>
                <a:gd name="connsiteY1" fmla="*/ 457200 h 1453243"/>
                <a:gd name="connsiteX2" fmla="*/ 0 w 1485899"/>
                <a:gd name="connsiteY2" fmla="*/ 0 h 1453243"/>
                <a:gd name="connsiteX0" fmla="*/ 1485899 w 1485899"/>
                <a:gd name="connsiteY0" fmla="*/ 1453243 h 1453243"/>
                <a:gd name="connsiteX1" fmla="*/ 1240971 w 1485899"/>
                <a:gd name="connsiteY1" fmla="*/ 457200 h 1453243"/>
                <a:gd name="connsiteX2" fmla="*/ 0 w 1485899"/>
                <a:gd name="connsiteY2" fmla="*/ 0 h 1453243"/>
              </a:gdLst>
              <a:ahLst/>
              <a:cxnLst>
                <a:cxn ang="0">
                  <a:pos x="connsiteX0" y="connsiteY0"/>
                </a:cxn>
                <a:cxn ang="0">
                  <a:pos x="connsiteX1" y="connsiteY1"/>
                </a:cxn>
                <a:cxn ang="0">
                  <a:pos x="connsiteX2" y="connsiteY2"/>
                </a:cxn>
              </a:cxnLst>
              <a:rect l="l" t="t" r="r" b="b"/>
              <a:pathLst>
                <a:path w="1485899" h="1453243">
                  <a:moveTo>
                    <a:pt x="1485899" y="1453243"/>
                  </a:moveTo>
                  <a:cubicBezTo>
                    <a:pt x="1481817" y="1089932"/>
                    <a:pt x="1488621" y="699407"/>
                    <a:pt x="1240971" y="457200"/>
                  </a:cubicBezTo>
                  <a:cubicBezTo>
                    <a:pt x="993321" y="214993"/>
                    <a:pt x="865414" y="106135"/>
                    <a:pt x="0" y="0"/>
                  </a:cubicBezTo>
                </a:path>
              </a:pathLst>
            </a:custGeom>
            <a:ln w="50800">
              <a:solidFill>
                <a:srgbClr val="00B050"/>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任意多边形 17"/>
            <p:cNvSpPr/>
            <p:nvPr/>
          </p:nvSpPr>
          <p:spPr>
            <a:xfrm>
              <a:off x="3026111" y="2299699"/>
              <a:ext cx="1485899" cy="1453243"/>
            </a:xfrm>
            <a:custGeom>
              <a:avLst/>
              <a:gdLst>
                <a:gd name="connsiteX0" fmla="*/ 1420585 w 1420585"/>
                <a:gd name="connsiteY0" fmla="*/ 1616528 h 1616528"/>
                <a:gd name="connsiteX1" fmla="*/ 1175657 w 1420585"/>
                <a:gd name="connsiteY1" fmla="*/ 620485 h 1616528"/>
                <a:gd name="connsiteX2" fmla="*/ 0 w 1420585"/>
                <a:gd name="connsiteY2" fmla="*/ 0 h 1616528"/>
                <a:gd name="connsiteX0" fmla="*/ 1485899 w 1485899"/>
                <a:gd name="connsiteY0" fmla="*/ 1453243 h 1453243"/>
                <a:gd name="connsiteX1" fmla="*/ 1240971 w 1485899"/>
                <a:gd name="connsiteY1" fmla="*/ 457200 h 1453243"/>
                <a:gd name="connsiteX2" fmla="*/ 0 w 1485899"/>
                <a:gd name="connsiteY2" fmla="*/ 0 h 1453243"/>
                <a:gd name="connsiteX0" fmla="*/ 1485899 w 1485899"/>
                <a:gd name="connsiteY0" fmla="*/ 1453243 h 1453243"/>
                <a:gd name="connsiteX1" fmla="*/ 1240971 w 1485899"/>
                <a:gd name="connsiteY1" fmla="*/ 457200 h 1453243"/>
                <a:gd name="connsiteX2" fmla="*/ 0 w 1485899"/>
                <a:gd name="connsiteY2" fmla="*/ 0 h 1453243"/>
              </a:gdLst>
              <a:ahLst/>
              <a:cxnLst>
                <a:cxn ang="0">
                  <a:pos x="connsiteX0" y="connsiteY0"/>
                </a:cxn>
                <a:cxn ang="0">
                  <a:pos x="connsiteX1" y="connsiteY1"/>
                </a:cxn>
                <a:cxn ang="0">
                  <a:pos x="connsiteX2" y="connsiteY2"/>
                </a:cxn>
              </a:cxnLst>
              <a:rect l="l" t="t" r="r" b="b"/>
              <a:pathLst>
                <a:path w="1485899" h="1453243">
                  <a:moveTo>
                    <a:pt x="1485899" y="1453243"/>
                  </a:moveTo>
                  <a:cubicBezTo>
                    <a:pt x="1481817" y="1089932"/>
                    <a:pt x="1488621" y="699407"/>
                    <a:pt x="1240971" y="457200"/>
                  </a:cubicBezTo>
                  <a:cubicBezTo>
                    <a:pt x="993321" y="214993"/>
                    <a:pt x="865414" y="106135"/>
                    <a:pt x="0" y="0"/>
                  </a:cubicBezTo>
                </a:path>
              </a:pathLst>
            </a:custGeom>
            <a:ln w="50800">
              <a:solidFill>
                <a:srgbClr val="00B050"/>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9" name="矩形 18"/>
          <p:cNvSpPr/>
          <p:nvPr/>
        </p:nvSpPr>
        <p:spPr>
          <a:xfrm>
            <a:off x="5147886" y="3534592"/>
            <a:ext cx="6903299" cy="2246769"/>
          </a:xfrm>
          <a:prstGeom prst="rect">
            <a:avLst/>
          </a:prstGeom>
        </p:spPr>
        <p:txBody>
          <a:bodyPr wrap="square">
            <a:spAutoFit/>
          </a:bodyPr>
          <a:lstStyle/>
          <a:p>
            <a:r>
              <a:rPr lang="zh-CN" altLang="en-US" sz="2800" dirty="0" smtClean="0">
                <a:latin typeface="微软雅黑 Light" panose="020B0502040204020203" pitchFamily="34" charset="-122"/>
                <a:ea typeface="微软雅黑 Light" panose="020B0502040204020203" pitchFamily="34" charset="-122"/>
              </a:rPr>
              <a:t>这个有向图</a:t>
            </a:r>
            <a:r>
              <a:rPr lang="zh-CN" altLang="en-US" sz="2800" dirty="0">
                <a:latin typeface="微软雅黑 Light" panose="020B0502040204020203" pitchFamily="34" charset="-122"/>
                <a:ea typeface="微软雅黑 Light" panose="020B0502040204020203" pitchFamily="34" charset="-122"/>
              </a:rPr>
              <a:t>的顶点集和边集分别表示为：</a:t>
            </a:r>
          </a:p>
          <a:p>
            <a:r>
              <a:rPr lang="en-US" altLang="zh-CN" sz="2800" dirty="0">
                <a:latin typeface="微软雅黑 Light" panose="020B0502040204020203" pitchFamily="34" charset="-122"/>
                <a:ea typeface="微软雅黑 Light" panose="020B0502040204020203" pitchFamily="34" charset="-122"/>
              </a:rPr>
              <a:t>V(G)={V1</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V2</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V3}</a:t>
            </a:r>
          </a:p>
          <a:p>
            <a:r>
              <a:rPr lang="en-US" altLang="zh-CN" sz="2800" dirty="0">
                <a:latin typeface="微软雅黑 Light" panose="020B0502040204020203" pitchFamily="34" charset="-122"/>
                <a:ea typeface="微软雅黑 Light" panose="020B0502040204020203" pitchFamily="34" charset="-122"/>
              </a:rPr>
              <a:t>E(G)={&lt;V1</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V2&gt;</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&lt;V2</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V3&gt;</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&lt;V3</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V1&gt;</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&lt;V1</a:t>
            </a:r>
            <a:r>
              <a:rPr lang="zh-CN" altLang="en-US" sz="2800" dirty="0">
                <a:latin typeface="微软雅黑 Light" panose="020B0502040204020203" pitchFamily="34" charset="-122"/>
                <a:ea typeface="微软雅黑 Light" panose="020B0502040204020203" pitchFamily="34" charset="-122"/>
              </a:rPr>
              <a:t>，</a:t>
            </a:r>
            <a:r>
              <a:rPr lang="en-US" altLang="zh-CN" sz="2800" dirty="0">
                <a:latin typeface="微软雅黑 Light" panose="020B0502040204020203" pitchFamily="34" charset="-122"/>
                <a:ea typeface="微软雅黑 Light" panose="020B0502040204020203" pitchFamily="34" charset="-122"/>
              </a:rPr>
              <a:t>V3</a:t>
            </a:r>
            <a:r>
              <a:rPr lang="en-US" altLang="zh-CN" sz="2800" dirty="0" smtClean="0">
                <a:latin typeface="微软雅黑 Light" panose="020B0502040204020203" pitchFamily="34" charset="-122"/>
                <a:ea typeface="微软雅黑 Light" panose="020B0502040204020203" pitchFamily="34" charset="-122"/>
              </a:rPr>
              <a:t>&gt;}</a:t>
            </a:r>
            <a:r>
              <a:rPr lang="zh-CN" altLang="en-US" sz="2800" dirty="0" smtClean="0">
                <a:latin typeface="微软雅黑 Light" panose="020B0502040204020203" pitchFamily="34" charset="-122"/>
                <a:ea typeface="微软雅黑 Light" panose="020B0502040204020203" pitchFamily="34" charset="-122"/>
              </a:rPr>
              <a:t>，</a:t>
            </a:r>
            <a:r>
              <a:rPr lang="en-US" altLang="zh-CN" sz="2800" b="1" dirty="0">
                <a:solidFill>
                  <a:srgbClr val="AE0B0B"/>
                </a:solidFill>
                <a:latin typeface="微软雅黑 Light" panose="020B0502040204020203" pitchFamily="34" charset="-122"/>
                <a:ea typeface="微软雅黑 Light" panose="020B0502040204020203" pitchFamily="34" charset="-122"/>
              </a:rPr>
              <a:t>&lt;Vi</a:t>
            </a:r>
            <a:r>
              <a:rPr lang="zh-CN" altLang="en-US" sz="2800" b="1" dirty="0">
                <a:solidFill>
                  <a:srgbClr val="AE0B0B"/>
                </a:solidFill>
                <a:latin typeface="微软雅黑 Light" panose="020B0502040204020203" pitchFamily="34" charset="-122"/>
                <a:ea typeface="微软雅黑 Light" panose="020B0502040204020203" pitchFamily="34" charset="-122"/>
              </a:rPr>
              <a:t>，</a:t>
            </a:r>
            <a:r>
              <a:rPr lang="en-US" altLang="zh-CN" sz="2800" b="1" dirty="0" err="1">
                <a:solidFill>
                  <a:srgbClr val="AE0B0B"/>
                </a:solidFill>
                <a:latin typeface="微软雅黑 Light" panose="020B0502040204020203" pitchFamily="34" charset="-122"/>
                <a:ea typeface="微软雅黑 Light" panose="020B0502040204020203" pitchFamily="34" charset="-122"/>
              </a:rPr>
              <a:t>Vj</a:t>
            </a:r>
            <a:r>
              <a:rPr lang="en-US" altLang="zh-CN" sz="2800" b="1" dirty="0">
                <a:solidFill>
                  <a:srgbClr val="AE0B0B"/>
                </a:solidFill>
                <a:latin typeface="微软雅黑 Light" panose="020B0502040204020203" pitchFamily="34" charset="-122"/>
                <a:ea typeface="微软雅黑 Light" panose="020B0502040204020203" pitchFamily="34" charset="-122"/>
              </a:rPr>
              <a:t>&gt;</a:t>
            </a:r>
            <a:r>
              <a:rPr lang="zh-CN" altLang="en-US" sz="2800" b="1" dirty="0">
                <a:solidFill>
                  <a:srgbClr val="AE0B0B"/>
                </a:solidFill>
                <a:latin typeface="微软雅黑 Light" panose="020B0502040204020203" pitchFamily="34" charset="-122"/>
                <a:ea typeface="微软雅黑 Light" panose="020B0502040204020203" pitchFamily="34" charset="-122"/>
              </a:rPr>
              <a:t>和</a:t>
            </a:r>
            <a:r>
              <a:rPr lang="en-US" altLang="zh-CN" sz="2800" b="1" dirty="0">
                <a:solidFill>
                  <a:srgbClr val="AE0B0B"/>
                </a:solidFill>
                <a:latin typeface="微软雅黑 Light" panose="020B0502040204020203" pitchFamily="34" charset="-122"/>
                <a:ea typeface="微软雅黑 Light" panose="020B0502040204020203" pitchFamily="34" charset="-122"/>
              </a:rPr>
              <a:t>&lt;</a:t>
            </a:r>
            <a:r>
              <a:rPr lang="en-US" altLang="zh-CN" sz="2800" b="1" dirty="0" err="1">
                <a:solidFill>
                  <a:srgbClr val="AE0B0B"/>
                </a:solidFill>
                <a:latin typeface="微软雅黑 Light" panose="020B0502040204020203" pitchFamily="34" charset="-122"/>
                <a:ea typeface="微软雅黑 Light" panose="020B0502040204020203" pitchFamily="34" charset="-122"/>
              </a:rPr>
              <a:t>Vj</a:t>
            </a:r>
            <a:r>
              <a:rPr lang="zh-CN" altLang="en-US" sz="2800" b="1" dirty="0">
                <a:solidFill>
                  <a:srgbClr val="AE0B0B"/>
                </a:solidFill>
                <a:latin typeface="微软雅黑 Light" panose="020B0502040204020203" pitchFamily="34" charset="-122"/>
                <a:ea typeface="微软雅黑 Light" panose="020B0502040204020203" pitchFamily="34" charset="-122"/>
              </a:rPr>
              <a:t>，</a:t>
            </a:r>
            <a:r>
              <a:rPr lang="en-US" altLang="zh-CN" sz="2800" b="1" dirty="0">
                <a:solidFill>
                  <a:srgbClr val="AE0B0B"/>
                </a:solidFill>
                <a:latin typeface="微软雅黑 Light" panose="020B0502040204020203" pitchFamily="34" charset="-122"/>
                <a:ea typeface="微软雅黑 Light" panose="020B0502040204020203" pitchFamily="34" charset="-122"/>
              </a:rPr>
              <a:t>Vi&gt;</a:t>
            </a:r>
            <a:r>
              <a:rPr lang="zh-CN" altLang="en-US" sz="2800" b="1" dirty="0">
                <a:solidFill>
                  <a:srgbClr val="AE0B0B"/>
                </a:solidFill>
                <a:latin typeface="微软雅黑 Light" panose="020B0502040204020203" pitchFamily="34" charset="-122"/>
                <a:ea typeface="微软雅黑 Light" panose="020B0502040204020203" pitchFamily="34" charset="-122"/>
              </a:rPr>
              <a:t>是两条不同的有向边</a:t>
            </a:r>
            <a:endParaRPr lang="en-US" altLang="zh-CN" sz="2800" b="1" dirty="0">
              <a:solidFill>
                <a:srgbClr val="AE0B0B"/>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69422595"/>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4</a:t>
            </a:r>
            <a:r>
              <a:rPr lang="zh-CN" altLang="en-US" dirty="0" smtClean="0"/>
              <a:t>：</a:t>
            </a:r>
            <a:r>
              <a:rPr lang="zh-CN" altLang="en-US" dirty="0"/>
              <a:t>图的基本概念与实现原理</a:t>
            </a:r>
          </a:p>
        </p:txBody>
      </p:sp>
      <p:sp>
        <p:nvSpPr>
          <p:cNvPr id="3" name="内容占位符 2"/>
          <p:cNvSpPr>
            <a:spLocks noGrp="1"/>
          </p:cNvSpPr>
          <p:nvPr>
            <p:ph idx="1"/>
          </p:nvPr>
        </p:nvSpPr>
        <p:spPr/>
        <p:txBody>
          <a:bodyPr/>
          <a:lstStyle/>
          <a:p>
            <a:r>
              <a:rPr lang="zh-CN" altLang="en-US" dirty="0" smtClean="0"/>
              <a:t>关于对图的一些基本操作，我们将在算法一节向大家进行简要介绍</a:t>
            </a:r>
            <a:endParaRPr lang="zh-CN" altLang="en-US" dirty="0"/>
          </a:p>
        </p:txBody>
      </p:sp>
    </p:spTree>
    <p:extLst>
      <p:ext uri="{BB962C8B-B14F-4D97-AF65-F5344CB8AC3E}">
        <p14:creationId xmlns:p14="http://schemas.microsoft.com/office/powerpoint/2010/main" val="3319571981"/>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smtClean="0"/>
              <a:t>：</a:t>
            </a:r>
            <a:r>
              <a:rPr lang="en-US" altLang="zh-CN" dirty="0" smtClean="0"/>
              <a:t>hash</a:t>
            </a:r>
            <a:r>
              <a:rPr lang="zh-CN" altLang="en-US" dirty="0"/>
              <a:t>表基础实现</a:t>
            </a:r>
            <a:r>
              <a:rPr lang="zh-CN" altLang="en-US" dirty="0" smtClean="0"/>
              <a:t>原理</a:t>
            </a:r>
            <a:endParaRPr lang="zh-CN" altLang="en-US" dirty="0"/>
          </a:p>
        </p:txBody>
      </p:sp>
      <p:sp>
        <p:nvSpPr>
          <p:cNvPr id="3" name="内容占位符 2"/>
          <p:cNvSpPr>
            <a:spLocks noGrp="1"/>
          </p:cNvSpPr>
          <p:nvPr>
            <p:ph idx="1"/>
          </p:nvPr>
        </p:nvSpPr>
        <p:spPr/>
        <p:txBody>
          <a:bodyPr/>
          <a:lstStyle/>
          <a:p>
            <a:r>
              <a:rPr lang="en-US" altLang="zh-CN" dirty="0" smtClean="0"/>
              <a:t>Hash</a:t>
            </a:r>
            <a:r>
              <a:rPr lang="zh-CN" altLang="en-US" dirty="0" smtClean="0"/>
              <a:t>表也是一种复杂的数据结构，它主要用于在大量的数据中快速的定位检索到某个特定的数据，其存放的数据往往包含两个部分：关键字（</a:t>
            </a:r>
            <a:r>
              <a:rPr lang="en-US" altLang="zh-CN" dirty="0" smtClean="0"/>
              <a:t>Key</a:t>
            </a:r>
            <a:r>
              <a:rPr lang="zh-CN" altLang="en-US" dirty="0" smtClean="0"/>
              <a:t>）作为存储和检索的索引，数据（</a:t>
            </a:r>
            <a:r>
              <a:rPr lang="en-US" altLang="zh-CN" dirty="0" smtClean="0"/>
              <a:t>Data</a:t>
            </a:r>
            <a:r>
              <a:rPr lang="zh-CN" altLang="en-US" dirty="0" smtClean="0"/>
              <a:t>）存放实际的数据项</a:t>
            </a:r>
            <a:endParaRPr lang="en-US" altLang="zh-CN" dirty="0" smtClean="0"/>
          </a:p>
          <a:p>
            <a:r>
              <a:rPr lang="zh-CN" altLang="en-US" dirty="0"/>
              <a:t>在</a:t>
            </a:r>
            <a:r>
              <a:rPr lang="en-US" altLang="zh-CN" dirty="0"/>
              <a:t>Hash</a:t>
            </a:r>
            <a:r>
              <a:rPr lang="zh-CN" altLang="en-US" dirty="0"/>
              <a:t>表中</a:t>
            </a:r>
            <a:r>
              <a:rPr lang="zh-CN" altLang="en-US" dirty="0" smtClean="0"/>
              <a:t>，</a:t>
            </a:r>
            <a:r>
              <a:rPr lang="zh-CN" altLang="en-US" b="1" dirty="0" smtClean="0">
                <a:solidFill>
                  <a:srgbClr val="AE0B0B"/>
                </a:solidFill>
              </a:rPr>
              <a:t>理想状态下记录</a:t>
            </a:r>
            <a:r>
              <a:rPr lang="zh-CN" altLang="en-US" b="1" dirty="0">
                <a:solidFill>
                  <a:srgbClr val="AE0B0B"/>
                </a:solidFill>
              </a:rPr>
              <a:t>在表中的位置和其关键字之间存在着一种确定的关系</a:t>
            </a:r>
            <a:r>
              <a:rPr lang="zh-CN" altLang="en-US" dirty="0"/>
              <a:t>。</a:t>
            </a:r>
            <a:r>
              <a:rPr lang="zh-CN" altLang="en-US" dirty="0" smtClean="0"/>
              <a:t>这样就</a:t>
            </a:r>
            <a:r>
              <a:rPr lang="zh-CN" altLang="en-US" dirty="0"/>
              <a:t>能预先知道所查关键字在表中的位置，从而</a:t>
            </a:r>
            <a:r>
              <a:rPr lang="zh-CN" altLang="en-US" b="1" dirty="0">
                <a:solidFill>
                  <a:srgbClr val="AE0B0B"/>
                </a:solidFill>
              </a:rPr>
              <a:t>直接通过下标找到记录</a:t>
            </a:r>
            <a:r>
              <a:rPr lang="zh-CN" altLang="en-US" dirty="0"/>
              <a:t>。使</a:t>
            </a:r>
            <a:r>
              <a:rPr lang="en-US" altLang="zh-CN" dirty="0" smtClean="0"/>
              <a:t>ASL</a:t>
            </a:r>
            <a:r>
              <a:rPr lang="zh-CN" altLang="en-US" dirty="0" smtClean="0"/>
              <a:t>（查找</a:t>
            </a:r>
            <a:r>
              <a:rPr lang="zh-CN" altLang="en-US" dirty="0"/>
              <a:t>算法的查找成功时的平均查找</a:t>
            </a:r>
            <a:r>
              <a:rPr lang="zh-CN" altLang="en-US" dirty="0" smtClean="0"/>
              <a:t>长度）趋近于</a:t>
            </a:r>
            <a:r>
              <a:rPr lang="en-US" altLang="zh-CN" dirty="0" smtClean="0"/>
              <a:t>0</a:t>
            </a:r>
            <a:endParaRPr lang="zh-CN" altLang="en-US" dirty="0"/>
          </a:p>
        </p:txBody>
      </p:sp>
    </p:spTree>
    <p:extLst>
      <p:ext uri="{BB962C8B-B14F-4D97-AF65-F5344CB8AC3E}">
        <p14:creationId xmlns:p14="http://schemas.microsoft.com/office/powerpoint/2010/main" val="1780439603"/>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smtClean="0"/>
              <a:t>：</a:t>
            </a:r>
            <a:r>
              <a:rPr lang="en-US" altLang="zh-CN" dirty="0" smtClean="0"/>
              <a:t>hash</a:t>
            </a:r>
            <a:r>
              <a:rPr lang="zh-CN" altLang="en-US" dirty="0"/>
              <a:t>表基础实现原理</a:t>
            </a:r>
          </a:p>
        </p:txBody>
      </p:sp>
      <p:sp>
        <p:nvSpPr>
          <p:cNvPr id="3" name="内容占位符 2"/>
          <p:cNvSpPr>
            <a:spLocks noGrp="1"/>
          </p:cNvSpPr>
          <p:nvPr>
            <p:ph idx="1"/>
          </p:nvPr>
        </p:nvSpPr>
        <p:spPr/>
        <p:txBody>
          <a:bodyPr>
            <a:normAutofit lnSpcReduction="10000"/>
          </a:bodyPr>
          <a:lstStyle/>
          <a:p>
            <a:r>
              <a:rPr lang="zh-CN" altLang="en-US" dirty="0" smtClean="0"/>
              <a:t>表中元素和关键字之间的关系由</a:t>
            </a:r>
            <a:r>
              <a:rPr lang="zh-CN" altLang="en-US" b="1" dirty="0" smtClean="0">
                <a:solidFill>
                  <a:srgbClr val="AE0B0B"/>
                </a:solidFill>
              </a:rPr>
              <a:t>哈希函数</a:t>
            </a:r>
            <a:r>
              <a:rPr lang="zh-CN" altLang="en-US" dirty="0" smtClean="0"/>
              <a:t>确定，即</a:t>
            </a:r>
            <a:r>
              <a:rPr lang="en-US" altLang="zh-CN" dirty="0" smtClean="0"/>
              <a:t>hash</a:t>
            </a:r>
            <a:r>
              <a:rPr lang="zh-CN" altLang="en-US" dirty="0" smtClean="0"/>
              <a:t>（</a:t>
            </a:r>
            <a:r>
              <a:rPr lang="en-US" altLang="zh-CN" dirty="0" smtClean="0"/>
              <a:t>key</a:t>
            </a:r>
            <a:r>
              <a:rPr lang="zh-CN" altLang="en-US" dirty="0" smtClean="0"/>
              <a:t>）</a:t>
            </a:r>
            <a:r>
              <a:rPr lang="en-US" altLang="zh-CN" dirty="0" smtClean="0"/>
              <a:t>=</a:t>
            </a:r>
            <a:r>
              <a:rPr lang="zh-CN" altLang="en-US" dirty="0" smtClean="0"/>
              <a:t>位置</a:t>
            </a:r>
            <a:endParaRPr lang="en-US" altLang="zh-CN" dirty="0" smtClean="0"/>
          </a:p>
          <a:p>
            <a:pPr lvl="1"/>
            <a:r>
              <a:rPr lang="zh-CN" altLang="en-US" dirty="0" smtClean="0"/>
              <a:t>哈希函数</a:t>
            </a:r>
            <a:r>
              <a:rPr lang="zh-CN" altLang="en-US" dirty="0"/>
              <a:t>是一个映象，即</a:t>
            </a:r>
            <a:r>
              <a:rPr lang="zh-CN" altLang="en-US" dirty="0" smtClean="0"/>
              <a:t>：将</a:t>
            </a:r>
            <a:r>
              <a:rPr lang="zh-CN" altLang="en-US" dirty="0"/>
              <a:t>关键字的集合映射到某个地址集合上，它的设置很灵活，只要这个</a:t>
            </a:r>
            <a:r>
              <a:rPr lang="zh-CN" altLang="en-US" dirty="0" smtClean="0"/>
              <a:t>地址</a:t>
            </a:r>
            <a:r>
              <a:rPr lang="zh-CN" altLang="en-US" dirty="0"/>
              <a:t>集合的大小不超出允许范围即</a:t>
            </a:r>
            <a:r>
              <a:rPr lang="zh-CN" altLang="en-US" dirty="0" smtClean="0"/>
              <a:t>可</a:t>
            </a:r>
            <a:endParaRPr lang="zh-CN" altLang="en-US" dirty="0"/>
          </a:p>
          <a:p>
            <a:pPr lvl="1"/>
            <a:r>
              <a:rPr lang="zh-CN" altLang="en-US" dirty="0" smtClean="0"/>
              <a:t>由于</a:t>
            </a:r>
            <a:r>
              <a:rPr lang="zh-CN" altLang="en-US" dirty="0"/>
              <a:t>哈希函数是一个压缩映象，因此，在一般情况下，很容易产生“冲突”现象，即</a:t>
            </a:r>
            <a:r>
              <a:rPr lang="zh-CN" altLang="en-US" dirty="0" smtClean="0"/>
              <a:t>：</a:t>
            </a:r>
            <a:r>
              <a:rPr lang="en-US" altLang="zh-CN" dirty="0" smtClean="0"/>
              <a:t>key1</a:t>
            </a:r>
            <a:r>
              <a:rPr lang="zh-CN" altLang="en-US" dirty="0"/>
              <a:t>≠</a:t>
            </a:r>
            <a:r>
              <a:rPr lang="en-US" altLang="zh-CN" dirty="0" smtClean="0"/>
              <a:t>key2</a:t>
            </a:r>
            <a:r>
              <a:rPr lang="zh-CN" altLang="en-US" dirty="0"/>
              <a:t>，</a:t>
            </a:r>
            <a:r>
              <a:rPr lang="zh-CN" altLang="en-US" dirty="0" smtClean="0"/>
              <a:t>而</a:t>
            </a:r>
            <a:r>
              <a:rPr lang="en-US" altLang="zh-CN" dirty="0" smtClean="0"/>
              <a:t>hash(key1)=hash(key2)</a:t>
            </a:r>
            <a:endParaRPr lang="zh-CN" altLang="en-US" dirty="0"/>
          </a:p>
          <a:p>
            <a:pPr lvl="1"/>
            <a:r>
              <a:rPr lang="zh-CN" altLang="en-US" dirty="0" smtClean="0"/>
              <a:t>只能</a:t>
            </a:r>
            <a:r>
              <a:rPr lang="zh-CN" altLang="en-US" dirty="0"/>
              <a:t>尽量减少冲突而不能完全避免冲突，这是因为通常关键字集合比较大，其元素包括所有可能的关键字</a:t>
            </a:r>
            <a:r>
              <a:rPr lang="zh-CN" altLang="en-US" dirty="0" smtClean="0"/>
              <a:t>，而</a:t>
            </a:r>
            <a:r>
              <a:rPr lang="zh-CN" altLang="en-US" dirty="0"/>
              <a:t>地址集合的元素仅为哈希表中的地址值</a:t>
            </a:r>
            <a:endParaRPr lang="en-US" altLang="zh-CN" dirty="0"/>
          </a:p>
          <a:p>
            <a:r>
              <a:rPr lang="zh-CN" altLang="en-US" dirty="0"/>
              <a:t>在构造这种特殊的</a:t>
            </a:r>
            <a:r>
              <a:rPr lang="zh-CN" altLang="en-US" dirty="0" smtClean="0"/>
              <a:t>“查找表”时</a:t>
            </a:r>
            <a:r>
              <a:rPr lang="zh-CN" altLang="en-US" dirty="0"/>
              <a:t>，除了需要选择一个“好”</a:t>
            </a:r>
            <a:r>
              <a:rPr lang="en-US" altLang="zh-CN" dirty="0"/>
              <a:t>(</a:t>
            </a:r>
            <a:r>
              <a:rPr lang="zh-CN" altLang="en-US" dirty="0"/>
              <a:t>尽可能少产生冲突</a:t>
            </a:r>
            <a:r>
              <a:rPr lang="en-US" altLang="zh-CN" dirty="0"/>
              <a:t>)</a:t>
            </a:r>
            <a:r>
              <a:rPr lang="zh-CN" altLang="en-US" dirty="0"/>
              <a:t>的哈希函数</a:t>
            </a:r>
            <a:r>
              <a:rPr lang="zh-CN" altLang="en-US" dirty="0" smtClean="0"/>
              <a:t>之外</a:t>
            </a:r>
            <a:r>
              <a:rPr lang="en-US" altLang="zh-CN" dirty="0" smtClean="0"/>
              <a:t>,</a:t>
            </a:r>
            <a:r>
              <a:rPr lang="zh-CN" altLang="en-US" dirty="0" smtClean="0"/>
              <a:t>还</a:t>
            </a:r>
            <a:r>
              <a:rPr lang="zh-CN" altLang="en-US" dirty="0"/>
              <a:t>需要找到</a:t>
            </a:r>
            <a:r>
              <a:rPr lang="zh-CN" altLang="en-US" dirty="0" smtClean="0"/>
              <a:t>一种“处理冲突”的</a:t>
            </a:r>
            <a:r>
              <a:rPr lang="zh-CN" altLang="en-US" dirty="0"/>
              <a:t>方法</a:t>
            </a:r>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3740023529"/>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smtClean="0"/>
              <a:t>：</a:t>
            </a:r>
            <a:r>
              <a:rPr lang="en-US" altLang="zh-CN" dirty="0" smtClean="0"/>
              <a:t>hash</a:t>
            </a:r>
            <a:r>
              <a:rPr lang="zh-CN" altLang="en-US" dirty="0"/>
              <a:t>表基础实现原理</a:t>
            </a:r>
          </a:p>
        </p:txBody>
      </p:sp>
      <p:sp>
        <p:nvSpPr>
          <p:cNvPr id="3" name="内容占位符 2"/>
          <p:cNvSpPr>
            <a:spLocks noGrp="1"/>
          </p:cNvSpPr>
          <p:nvPr>
            <p:ph idx="1"/>
          </p:nvPr>
        </p:nvSpPr>
        <p:spPr/>
        <p:txBody>
          <a:bodyPr>
            <a:normAutofit fontScale="92500" lnSpcReduction="20000"/>
          </a:bodyPr>
          <a:lstStyle/>
          <a:p>
            <a:r>
              <a:rPr lang="zh-CN" altLang="en-US" dirty="0" smtClean="0"/>
              <a:t>常见</a:t>
            </a:r>
            <a:r>
              <a:rPr lang="en-US" altLang="zh-CN" dirty="0" smtClean="0"/>
              <a:t>Hash</a:t>
            </a:r>
            <a:r>
              <a:rPr lang="zh-CN" altLang="en-US" dirty="0" smtClean="0"/>
              <a:t>构造</a:t>
            </a:r>
            <a:r>
              <a:rPr lang="zh-CN" altLang="en-US" dirty="0"/>
              <a:t>函数的</a:t>
            </a:r>
            <a:r>
              <a:rPr lang="zh-CN" altLang="en-US" dirty="0" smtClean="0"/>
              <a:t>方法：</a:t>
            </a:r>
            <a:endParaRPr lang="en-US" altLang="zh-CN" dirty="0" smtClean="0"/>
          </a:p>
          <a:p>
            <a:pPr lvl="1"/>
            <a:r>
              <a:rPr lang="zh-CN" altLang="en-US" dirty="0"/>
              <a:t>直接定址法</a:t>
            </a:r>
          </a:p>
          <a:p>
            <a:pPr lvl="1"/>
            <a:r>
              <a:rPr lang="zh-CN" altLang="en-US" dirty="0"/>
              <a:t>数字分析法</a:t>
            </a:r>
          </a:p>
          <a:p>
            <a:pPr lvl="1"/>
            <a:r>
              <a:rPr lang="zh-CN" altLang="en-US" dirty="0"/>
              <a:t>平方取中法</a:t>
            </a:r>
          </a:p>
          <a:p>
            <a:pPr lvl="1"/>
            <a:r>
              <a:rPr lang="zh-CN" altLang="en-US" dirty="0"/>
              <a:t>折叠法</a:t>
            </a:r>
          </a:p>
          <a:p>
            <a:pPr lvl="1"/>
            <a:r>
              <a:rPr lang="zh-CN" altLang="en-US" dirty="0"/>
              <a:t>除留余数法</a:t>
            </a:r>
          </a:p>
          <a:p>
            <a:pPr lvl="1"/>
            <a:r>
              <a:rPr lang="zh-CN" altLang="en-US" dirty="0"/>
              <a:t>随机数</a:t>
            </a:r>
            <a:r>
              <a:rPr lang="zh-CN" altLang="en-US" dirty="0" smtClean="0"/>
              <a:t>法</a:t>
            </a:r>
            <a:endParaRPr lang="zh-CN" altLang="en-US" dirty="0"/>
          </a:p>
          <a:p>
            <a:r>
              <a:rPr lang="zh-CN" altLang="en-US" dirty="0"/>
              <a:t>实际造表时，采用何种构造哈希函数的方法取决于建表的关键字集合的情况</a:t>
            </a:r>
            <a:r>
              <a:rPr lang="en-US" altLang="zh-CN" dirty="0"/>
              <a:t>(</a:t>
            </a:r>
            <a:r>
              <a:rPr lang="zh-CN" altLang="en-US" dirty="0"/>
              <a:t>包括关键字的范围和形态</a:t>
            </a:r>
            <a:r>
              <a:rPr lang="en-US" altLang="zh-CN" dirty="0"/>
              <a:t>)</a:t>
            </a:r>
            <a:r>
              <a:rPr lang="zh-CN" altLang="en-US" dirty="0"/>
              <a:t>，以及哈希</a:t>
            </a:r>
            <a:r>
              <a:rPr lang="zh-CN" altLang="en-US" dirty="0" smtClean="0"/>
              <a:t>表长度</a:t>
            </a:r>
            <a:r>
              <a:rPr lang="zh-CN" altLang="en-US" dirty="0"/>
              <a:t>（哈希地址范围），总的原则是使产生冲突的可能性降到尽可能地小</a:t>
            </a:r>
          </a:p>
        </p:txBody>
      </p:sp>
    </p:spTree>
    <p:extLst>
      <p:ext uri="{BB962C8B-B14F-4D97-AF65-F5344CB8AC3E}">
        <p14:creationId xmlns:p14="http://schemas.microsoft.com/office/powerpoint/2010/main" val="2972788312"/>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smtClean="0"/>
              <a:t>：</a:t>
            </a:r>
            <a:r>
              <a:rPr lang="en-US" altLang="zh-CN" dirty="0" smtClean="0"/>
              <a:t>hash</a:t>
            </a:r>
            <a:r>
              <a:rPr lang="zh-CN" altLang="en-US" dirty="0"/>
              <a:t>表基础实现原理</a:t>
            </a:r>
          </a:p>
        </p:txBody>
      </p:sp>
      <p:sp>
        <p:nvSpPr>
          <p:cNvPr id="3" name="内容占位符 2"/>
          <p:cNvSpPr>
            <a:spLocks noGrp="1"/>
          </p:cNvSpPr>
          <p:nvPr>
            <p:ph idx="1"/>
          </p:nvPr>
        </p:nvSpPr>
        <p:spPr/>
        <p:txBody>
          <a:bodyPr/>
          <a:lstStyle/>
          <a:p>
            <a:r>
              <a:rPr lang="zh-CN" altLang="en-US" dirty="0" smtClean="0"/>
              <a:t>“处理冲突”的</a:t>
            </a:r>
            <a:r>
              <a:rPr lang="zh-CN" altLang="en-US" dirty="0"/>
              <a:t>实际含义是：为产生冲突的关键字寻找下一个哈希地址，包括开放定址</a:t>
            </a:r>
            <a:r>
              <a:rPr lang="zh-CN" altLang="en-US" dirty="0" smtClean="0"/>
              <a:t>法、再</a:t>
            </a:r>
            <a:r>
              <a:rPr lang="zh-CN" altLang="en-US" dirty="0"/>
              <a:t>哈希</a:t>
            </a:r>
            <a:r>
              <a:rPr lang="zh-CN" altLang="en-US" dirty="0" smtClean="0"/>
              <a:t>法、链</a:t>
            </a:r>
            <a:r>
              <a:rPr lang="zh-CN" altLang="en-US" dirty="0"/>
              <a:t>地址</a:t>
            </a:r>
            <a:r>
              <a:rPr lang="zh-CN" altLang="en-US" dirty="0" smtClean="0"/>
              <a:t>法等，</a:t>
            </a:r>
            <a:r>
              <a:rPr lang="zh-CN" altLang="en-US" dirty="0"/>
              <a:t>链地址</a:t>
            </a:r>
            <a:r>
              <a:rPr lang="zh-CN" altLang="en-US" dirty="0" smtClean="0"/>
              <a:t>法被很多语言的</a:t>
            </a:r>
            <a:r>
              <a:rPr lang="en-US" altLang="zh-CN" dirty="0" smtClean="0"/>
              <a:t>Hash</a:t>
            </a:r>
            <a:r>
              <a:rPr lang="zh-CN" altLang="en-US" dirty="0" smtClean="0"/>
              <a:t>表默认实现所选择：</a:t>
            </a:r>
            <a:endParaRPr lang="zh-CN" altLang="en-US" dirty="0"/>
          </a:p>
        </p:txBody>
      </p:sp>
      <p:grpSp>
        <p:nvGrpSpPr>
          <p:cNvPr id="5" name="组合 4"/>
          <p:cNvGrpSpPr/>
          <p:nvPr/>
        </p:nvGrpSpPr>
        <p:grpSpPr>
          <a:xfrm rot="5400000">
            <a:off x="-107210" y="4534862"/>
            <a:ext cx="3903739" cy="505902"/>
            <a:chOff x="2263321" y="4033157"/>
            <a:chExt cx="5249909" cy="680358"/>
          </a:xfrm>
        </p:grpSpPr>
        <p:grpSp>
          <p:nvGrpSpPr>
            <p:cNvPr id="6" name="组合 5"/>
            <p:cNvGrpSpPr/>
            <p:nvPr/>
          </p:nvGrpSpPr>
          <p:grpSpPr>
            <a:xfrm>
              <a:off x="3018656" y="4033157"/>
              <a:ext cx="4494574" cy="680358"/>
              <a:chOff x="2552247" y="4307115"/>
              <a:chExt cx="1719230" cy="406400"/>
            </a:xfrm>
          </p:grpSpPr>
          <p:sp>
            <p:nvSpPr>
              <p:cNvPr id="8" name="Rectangle 30"/>
              <p:cNvSpPr>
                <a:spLocks noChangeArrowheads="1"/>
              </p:cNvSpPr>
              <p:nvPr/>
            </p:nvSpPr>
            <p:spPr bwMode="auto">
              <a:xfrm>
                <a:off x="25522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9" name="Rectangle 31"/>
              <p:cNvSpPr>
                <a:spLocks noChangeArrowheads="1"/>
              </p:cNvSpPr>
              <p:nvPr/>
            </p:nvSpPr>
            <p:spPr bwMode="auto">
              <a:xfrm>
                <a:off x="2839585"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0" name="Rectangle 32"/>
              <p:cNvSpPr>
                <a:spLocks noChangeArrowheads="1"/>
              </p:cNvSpPr>
              <p:nvPr/>
            </p:nvSpPr>
            <p:spPr bwMode="auto">
              <a:xfrm>
                <a:off x="3128510"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X</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1" name="Rectangle 33"/>
              <p:cNvSpPr>
                <a:spLocks noChangeArrowheads="1"/>
              </p:cNvSpPr>
              <p:nvPr/>
            </p:nvSpPr>
            <p:spPr bwMode="auto">
              <a:xfrm>
                <a:off x="3415847"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2" name="Rectangle 34"/>
              <p:cNvSpPr>
                <a:spLocks noChangeArrowheads="1"/>
              </p:cNvSpPr>
              <p:nvPr/>
            </p:nvSpPr>
            <p:spPr bwMode="auto">
              <a:xfrm>
                <a:off x="3704772" y="4307115"/>
                <a:ext cx="320675"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3" name="Rectangle 35"/>
              <p:cNvSpPr>
                <a:spLocks noChangeArrowheads="1"/>
              </p:cNvSpPr>
              <p:nvPr/>
            </p:nvSpPr>
            <p:spPr bwMode="auto">
              <a:xfrm>
                <a:off x="3992110" y="4307115"/>
                <a:ext cx="279367" cy="4064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7" name="Rectangle 30"/>
            <p:cNvSpPr>
              <a:spLocks noChangeArrowheads="1"/>
            </p:cNvSpPr>
            <p:nvPr/>
          </p:nvSpPr>
          <p:spPr bwMode="auto">
            <a:xfrm>
              <a:off x="2263321" y="4033157"/>
              <a:ext cx="726987" cy="68035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1191150" y="3003794"/>
            <a:ext cx="406400" cy="3970318"/>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0</a:t>
            </a:r>
          </a:p>
          <a:p>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1</a:t>
            </a:r>
          </a:p>
          <a:p>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2</a:t>
            </a:r>
          </a:p>
          <a:p>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3</a:t>
            </a:r>
          </a:p>
          <a:p>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4</a:t>
            </a:r>
          </a:p>
          <a:p>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5</a:t>
            </a:r>
          </a:p>
          <a:p>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6</a:t>
            </a:r>
          </a:p>
          <a:p>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7" name="Rectangle 10"/>
          <p:cNvSpPr>
            <a:spLocks noChangeArrowheads="1"/>
          </p:cNvSpPr>
          <p:nvPr/>
        </p:nvSpPr>
        <p:spPr bwMode="auto">
          <a:xfrm>
            <a:off x="4107868" y="2879485"/>
            <a:ext cx="515510"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X</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8" name="Rectangle 12"/>
          <p:cNvSpPr>
            <a:spLocks noChangeArrowheads="1"/>
          </p:cNvSpPr>
          <p:nvPr/>
        </p:nvSpPr>
        <p:spPr bwMode="auto">
          <a:xfrm>
            <a:off x="3187036" y="2879485"/>
            <a:ext cx="870284"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14</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19" name="Line 21"/>
          <p:cNvSpPr>
            <a:spLocks noChangeShapeType="1"/>
          </p:cNvSpPr>
          <p:nvPr/>
        </p:nvSpPr>
        <p:spPr bwMode="auto">
          <a:xfrm>
            <a:off x="1938763" y="3128982"/>
            <a:ext cx="124827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20" name="Rectangle 10"/>
          <p:cNvSpPr>
            <a:spLocks noChangeArrowheads="1"/>
          </p:cNvSpPr>
          <p:nvPr/>
        </p:nvSpPr>
        <p:spPr bwMode="auto">
          <a:xfrm>
            <a:off x="4110020" y="3436638"/>
            <a:ext cx="515510"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1" name="Rectangle 12"/>
          <p:cNvSpPr>
            <a:spLocks noChangeArrowheads="1"/>
          </p:cNvSpPr>
          <p:nvPr/>
        </p:nvSpPr>
        <p:spPr bwMode="auto">
          <a:xfrm>
            <a:off x="3189188" y="3436638"/>
            <a:ext cx="870284"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01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2" name="Rectangle 10"/>
          <p:cNvSpPr>
            <a:spLocks noChangeArrowheads="1"/>
          </p:cNvSpPr>
          <p:nvPr/>
        </p:nvSpPr>
        <p:spPr bwMode="auto">
          <a:xfrm>
            <a:off x="6552310" y="3440780"/>
            <a:ext cx="515510"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X</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3" name="Rectangle 12"/>
          <p:cNvSpPr>
            <a:spLocks noChangeArrowheads="1"/>
          </p:cNvSpPr>
          <p:nvPr/>
        </p:nvSpPr>
        <p:spPr bwMode="auto">
          <a:xfrm>
            <a:off x="5631478" y="3440780"/>
            <a:ext cx="870284"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36</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4" name="Line 21"/>
          <p:cNvSpPr>
            <a:spLocks noChangeShapeType="1"/>
          </p:cNvSpPr>
          <p:nvPr/>
        </p:nvSpPr>
        <p:spPr bwMode="auto">
          <a:xfrm>
            <a:off x="1938763" y="3673267"/>
            <a:ext cx="124827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25" name="Line 21"/>
          <p:cNvSpPr>
            <a:spLocks noChangeShapeType="1"/>
          </p:cNvSpPr>
          <p:nvPr/>
        </p:nvSpPr>
        <p:spPr bwMode="auto">
          <a:xfrm>
            <a:off x="4360835" y="3673267"/>
            <a:ext cx="124827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26" name="Rectangle 10"/>
          <p:cNvSpPr>
            <a:spLocks noChangeArrowheads="1"/>
          </p:cNvSpPr>
          <p:nvPr/>
        </p:nvSpPr>
        <p:spPr bwMode="auto">
          <a:xfrm>
            <a:off x="4095390" y="3980922"/>
            <a:ext cx="515510"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X</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7" name="Rectangle 12"/>
          <p:cNvSpPr>
            <a:spLocks noChangeArrowheads="1"/>
          </p:cNvSpPr>
          <p:nvPr/>
        </p:nvSpPr>
        <p:spPr bwMode="auto">
          <a:xfrm>
            <a:off x="3174558" y="3980922"/>
            <a:ext cx="870284"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23</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28" name="Line 21"/>
          <p:cNvSpPr>
            <a:spLocks noChangeShapeType="1"/>
          </p:cNvSpPr>
          <p:nvPr/>
        </p:nvSpPr>
        <p:spPr bwMode="auto">
          <a:xfrm>
            <a:off x="1938763" y="4228438"/>
            <a:ext cx="124827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29" name="Rectangle 10"/>
          <p:cNvSpPr>
            <a:spLocks noChangeArrowheads="1"/>
          </p:cNvSpPr>
          <p:nvPr/>
        </p:nvSpPr>
        <p:spPr bwMode="auto">
          <a:xfrm>
            <a:off x="4044842" y="5106010"/>
            <a:ext cx="515510"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X</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0" name="Rectangle 12"/>
          <p:cNvSpPr>
            <a:spLocks noChangeArrowheads="1"/>
          </p:cNvSpPr>
          <p:nvPr/>
        </p:nvSpPr>
        <p:spPr bwMode="auto">
          <a:xfrm>
            <a:off x="3124010" y="5106010"/>
            <a:ext cx="870284"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11</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1" name="Line 21"/>
          <p:cNvSpPr>
            <a:spLocks noChangeShapeType="1"/>
          </p:cNvSpPr>
          <p:nvPr/>
        </p:nvSpPr>
        <p:spPr bwMode="auto">
          <a:xfrm>
            <a:off x="1938763" y="5295237"/>
            <a:ext cx="124827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32" name="Rectangle 10"/>
          <p:cNvSpPr>
            <a:spLocks noChangeArrowheads="1"/>
          </p:cNvSpPr>
          <p:nvPr/>
        </p:nvSpPr>
        <p:spPr bwMode="auto">
          <a:xfrm>
            <a:off x="4047062" y="5650294"/>
            <a:ext cx="515510"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3" name="Rectangle 12"/>
          <p:cNvSpPr>
            <a:spLocks noChangeArrowheads="1"/>
          </p:cNvSpPr>
          <p:nvPr/>
        </p:nvSpPr>
        <p:spPr bwMode="auto">
          <a:xfrm>
            <a:off x="3126230" y="5650294"/>
            <a:ext cx="870284"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19</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4" name="Line 21"/>
          <p:cNvSpPr>
            <a:spLocks noChangeShapeType="1"/>
          </p:cNvSpPr>
          <p:nvPr/>
        </p:nvSpPr>
        <p:spPr bwMode="auto">
          <a:xfrm>
            <a:off x="1938763" y="5872180"/>
            <a:ext cx="124827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35" name="Rectangle 10"/>
          <p:cNvSpPr>
            <a:spLocks noChangeArrowheads="1"/>
          </p:cNvSpPr>
          <p:nvPr/>
        </p:nvSpPr>
        <p:spPr bwMode="auto">
          <a:xfrm>
            <a:off x="6590284" y="5638040"/>
            <a:ext cx="515510"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6" name="Rectangle 12"/>
          <p:cNvSpPr>
            <a:spLocks noChangeArrowheads="1"/>
          </p:cNvSpPr>
          <p:nvPr/>
        </p:nvSpPr>
        <p:spPr bwMode="auto">
          <a:xfrm>
            <a:off x="5669452" y="5638040"/>
            <a:ext cx="870284"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68</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7" name="Rectangle 10"/>
          <p:cNvSpPr>
            <a:spLocks noChangeArrowheads="1"/>
          </p:cNvSpPr>
          <p:nvPr/>
        </p:nvSpPr>
        <p:spPr bwMode="auto">
          <a:xfrm>
            <a:off x="9116189" y="5625950"/>
            <a:ext cx="515510"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X</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8" name="Rectangle 12"/>
          <p:cNvSpPr>
            <a:spLocks noChangeArrowheads="1"/>
          </p:cNvSpPr>
          <p:nvPr/>
        </p:nvSpPr>
        <p:spPr bwMode="auto">
          <a:xfrm>
            <a:off x="8195357" y="5625950"/>
            <a:ext cx="870284"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82</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a:off x="4360835" y="5872180"/>
            <a:ext cx="124827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40" name="Line 21"/>
          <p:cNvSpPr>
            <a:spLocks noChangeShapeType="1"/>
          </p:cNvSpPr>
          <p:nvPr/>
        </p:nvSpPr>
        <p:spPr bwMode="auto">
          <a:xfrm>
            <a:off x="6929864" y="5872180"/>
            <a:ext cx="124827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41" name="Rectangle 10"/>
          <p:cNvSpPr>
            <a:spLocks noChangeArrowheads="1"/>
          </p:cNvSpPr>
          <p:nvPr/>
        </p:nvSpPr>
        <p:spPr bwMode="auto">
          <a:xfrm>
            <a:off x="4036554" y="6147598"/>
            <a:ext cx="515510"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X</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2" name="Rectangle 12"/>
          <p:cNvSpPr>
            <a:spLocks noChangeArrowheads="1"/>
          </p:cNvSpPr>
          <p:nvPr/>
        </p:nvSpPr>
        <p:spPr bwMode="auto">
          <a:xfrm>
            <a:off x="3115722" y="6147598"/>
            <a:ext cx="870284" cy="447902"/>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lt1"/>
                </a:solidFill>
                <a:latin typeface="微软雅黑" panose="020B0503020204020204" pitchFamily="34" charset="-122"/>
                <a:ea typeface="微软雅黑" panose="020B0503020204020204" pitchFamily="34" charset="-122"/>
              </a:rPr>
              <a:t>55</a:t>
            </a:r>
            <a:endParaRPr lang="en-US" altLang="zh-CN" sz="2000" dirty="0">
              <a:solidFill>
                <a:schemeClr val="lt1"/>
              </a:solidFill>
              <a:latin typeface="微软雅黑" panose="020B0503020204020204" pitchFamily="34" charset="-122"/>
              <a:ea typeface="微软雅黑" panose="020B0503020204020204" pitchFamily="34" charset="-122"/>
            </a:endParaRPr>
          </a:p>
        </p:txBody>
      </p:sp>
      <p:sp>
        <p:nvSpPr>
          <p:cNvPr id="43" name="Line 21"/>
          <p:cNvSpPr>
            <a:spLocks noChangeShapeType="1"/>
          </p:cNvSpPr>
          <p:nvPr/>
        </p:nvSpPr>
        <p:spPr bwMode="auto">
          <a:xfrm>
            <a:off x="1938763" y="6347984"/>
            <a:ext cx="124827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Tree>
    <p:extLst>
      <p:ext uri="{BB962C8B-B14F-4D97-AF65-F5344CB8AC3E}">
        <p14:creationId xmlns:p14="http://schemas.microsoft.com/office/powerpoint/2010/main" val="281199832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：线性表的基本概念与实现原理</a:t>
            </a:r>
          </a:p>
        </p:txBody>
      </p:sp>
      <p:sp>
        <p:nvSpPr>
          <p:cNvPr id="3" name="内容占位符 2"/>
          <p:cNvSpPr>
            <a:spLocks noGrp="1"/>
          </p:cNvSpPr>
          <p:nvPr>
            <p:ph idx="1"/>
          </p:nvPr>
        </p:nvSpPr>
        <p:spPr/>
        <p:txBody>
          <a:bodyPr/>
          <a:lstStyle/>
          <a:p>
            <a:r>
              <a:rPr lang="zh-CN" altLang="en-US" dirty="0" smtClean="0"/>
              <a:t>由数组的这些特点，带来了一些不方便的地方。想象一下这样的示例：</a:t>
            </a:r>
            <a:endParaRPr lang="en-US" altLang="zh-CN" dirty="0" smtClean="0"/>
          </a:p>
          <a:p>
            <a:endParaRPr lang="zh-CN" altLang="en-US" dirty="0"/>
          </a:p>
        </p:txBody>
      </p:sp>
      <p:pic>
        <p:nvPicPr>
          <p:cNvPr id="5" name="图片 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40965" t="27887" r="38199" b="35626"/>
          <a:stretch/>
        </p:blipFill>
        <p:spPr>
          <a:xfrm>
            <a:off x="10351160" y="1594547"/>
            <a:ext cx="953036" cy="1365161"/>
          </a:xfrm>
          <a:prstGeom prst="rect">
            <a:avLst/>
          </a:prstGeom>
        </p:spPr>
      </p:pic>
      <p:sp>
        <p:nvSpPr>
          <p:cNvPr id="7" name="椭圆 6"/>
          <p:cNvSpPr>
            <a:spLocks noChangeAspect="1"/>
          </p:cNvSpPr>
          <p:nvPr/>
        </p:nvSpPr>
        <p:spPr>
          <a:xfrm>
            <a:off x="229022" y="1826357"/>
            <a:ext cx="720000" cy="720000"/>
          </a:xfrm>
          <a:prstGeom prst="ellipse">
            <a:avLst/>
          </a:prstGeom>
          <a:blipFill>
            <a:blip r:embed="rId3"/>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rot="16200000">
            <a:off x="4773914" y="-1684701"/>
            <a:ext cx="1070089" cy="8534613"/>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57156" y="2194258"/>
            <a:ext cx="8152851"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我做东，组织大家出去旅游，所有人都可以去，你的朋友可以去，你的朋友的朋友的朋友</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都可以去！</a:t>
            </a:r>
            <a:endParaRPr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131592" y="1691447"/>
            <a:ext cx="2728563"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土豪朋友</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nvSpPr>
        <p:spPr>
          <a:xfrm>
            <a:off x="10942136" y="3243044"/>
            <a:ext cx="720000" cy="720000"/>
          </a:xfrm>
          <a:prstGeom prst="ellipse">
            <a:avLst/>
          </a:prstGeom>
          <a:blipFill>
            <a:blip r:embed="rId4"/>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895804" y="3073044"/>
            <a:ext cx="1071084"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哲学家</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nvSpPr>
        <p:spPr>
          <a:xfrm>
            <a:off x="10942136" y="5609872"/>
            <a:ext cx="720000" cy="720000"/>
          </a:xfrm>
          <a:prstGeom prst="ellipse">
            <a:avLst/>
          </a:prstGeom>
          <a:blipFill>
            <a:blip r:embed="rId5"/>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6200000" flipV="1">
            <a:off x="8275303" y="4005656"/>
            <a:ext cx="689549" cy="4374296"/>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846147" y="5444224"/>
            <a:ext cx="1176895"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程序猿</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7060693" y="6031214"/>
            <a:ext cx="359764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用数组吗？</a:t>
            </a:r>
            <a:endParaRPr lang="zh-CN" altLang="en-US" sz="20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036" y="2541241"/>
            <a:ext cx="507600" cy="507600"/>
          </a:xfrm>
          <a:prstGeom prst="rect">
            <a:avLst/>
          </a:prstGeom>
        </p:spPr>
      </p:pic>
      <p:sp>
        <p:nvSpPr>
          <p:cNvPr id="25" name="任意多边形 24"/>
          <p:cNvSpPr/>
          <p:nvPr/>
        </p:nvSpPr>
        <p:spPr>
          <a:xfrm rot="16200000" flipV="1">
            <a:off x="6243171" y="-532761"/>
            <a:ext cx="689549" cy="8587279"/>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514146" y="3397768"/>
            <a:ext cx="8056305"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根据哲学中的小世界理论，世界上每两个人之间最多通过</a:t>
            </a:r>
            <a:r>
              <a:rPr lang="en-US" altLang="zh-CN" sz="2000" dirty="0" smtClean="0">
                <a:latin typeface="微软雅黑" panose="020B0503020204020204" pitchFamily="34" charset="-122"/>
                <a:ea typeface="微软雅黑" panose="020B0503020204020204" pitchFamily="34" charset="-122"/>
              </a:rPr>
              <a:t>6</a:t>
            </a:r>
            <a:r>
              <a:rPr lang="zh-CN" altLang="en-US" sz="2000" dirty="0" smtClean="0">
                <a:latin typeface="微软雅黑" panose="020B0503020204020204" pitchFamily="34" charset="-122"/>
                <a:ea typeface="微软雅黑" panose="020B0503020204020204" pitchFamily="34" charset="-122"/>
              </a:rPr>
              <a:t>次转折就能产生关系，那岂不是全球的人都可以去？</a:t>
            </a:r>
            <a:endParaRPr lang="zh-CN" altLang="en-US" sz="2000" dirty="0">
              <a:latin typeface="微软雅黑" panose="020B0503020204020204" pitchFamily="34" charset="-122"/>
              <a:ea typeface="微软雅黑" panose="020B0503020204020204" pitchFamily="34" charset="-122"/>
            </a:endParaRPr>
          </a:p>
        </p:txBody>
      </p:sp>
      <p:sp>
        <p:nvSpPr>
          <p:cNvPr id="27" name="椭圆 26"/>
          <p:cNvSpPr>
            <a:spLocks noChangeAspect="1"/>
          </p:cNvSpPr>
          <p:nvPr/>
        </p:nvSpPr>
        <p:spPr>
          <a:xfrm>
            <a:off x="262271" y="4373255"/>
            <a:ext cx="720000" cy="720000"/>
          </a:xfrm>
          <a:prstGeom prst="ellipse">
            <a:avLst/>
          </a:prstGeom>
          <a:blipFill>
            <a:blip r:embed="rId3"/>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6200000">
            <a:off x="4807163" y="862197"/>
            <a:ext cx="1070089" cy="8534613"/>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257156" y="4206829"/>
            <a:ext cx="2728563"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土豪朋友</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456663" y="4622733"/>
            <a:ext cx="8152851"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土豪，有钱，任性，没毛病！不仅人都可以去，还可以把宠物都带上，唯一的要求就是俺也时尚一把，楼下程序员把这个业务用软件给我管理起来！</a:t>
            </a:r>
            <a:endParaRPr lang="zh-CN" altLang="en-US" sz="2000" dirty="0">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1457" y="5941689"/>
            <a:ext cx="509041" cy="509041"/>
          </a:xfrm>
          <a:prstGeom prst="rect">
            <a:avLst/>
          </a:prstGeom>
        </p:spPr>
      </p:pic>
      <p:pic>
        <p:nvPicPr>
          <p:cNvPr id="33" name="图片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2992" y="5944464"/>
            <a:ext cx="509041" cy="509041"/>
          </a:xfrm>
          <a:prstGeom prst="rect">
            <a:avLst/>
          </a:prstGeom>
        </p:spPr>
      </p:pic>
      <p:pic>
        <p:nvPicPr>
          <p:cNvPr id="34" name="图片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1627" y="5944464"/>
            <a:ext cx="509041" cy="509041"/>
          </a:xfrm>
          <a:prstGeom prst="rect">
            <a:avLst/>
          </a:prstGeom>
        </p:spPr>
      </p:pic>
    </p:spTree>
    <p:extLst>
      <p:ext uri="{BB962C8B-B14F-4D97-AF65-F5344CB8AC3E}">
        <p14:creationId xmlns:p14="http://schemas.microsoft.com/office/powerpoint/2010/main" val="4228288752"/>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smtClean="0"/>
              <a:t>：</a:t>
            </a:r>
            <a:r>
              <a:rPr lang="en-US" altLang="zh-CN" dirty="0" smtClean="0"/>
              <a:t>hash</a:t>
            </a:r>
            <a:r>
              <a:rPr lang="zh-CN" altLang="en-US" dirty="0"/>
              <a:t>表基础实现原理</a:t>
            </a:r>
          </a:p>
        </p:txBody>
      </p:sp>
      <p:sp>
        <p:nvSpPr>
          <p:cNvPr id="3" name="内容占位符 2"/>
          <p:cNvSpPr>
            <a:spLocks noGrp="1"/>
          </p:cNvSpPr>
          <p:nvPr>
            <p:ph idx="1"/>
          </p:nvPr>
        </p:nvSpPr>
        <p:spPr/>
        <p:txBody>
          <a:bodyPr>
            <a:normAutofit/>
          </a:bodyPr>
          <a:lstStyle/>
          <a:p>
            <a:r>
              <a:rPr lang="zh-CN" altLang="en-US" dirty="0" smtClean="0"/>
              <a:t>在</a:t>
            </a:r>
            <a:r>
              <a:rPr lang="en-US" altLang="zh-CN" dirty="0" smtClean="0"/>
              <a:t>Hash</a:t>
            </a:r>
            <a:r>
              <a:rPr lang="zh-CN" altLang="en-US" dirty="0" smtClean="0"/>
              <a:t>表中有一个非常重要的参数：</a:t>
            </a:r>
            <a:r>
              <a:rPr lang="zh-CN" altLang="en-US" b="1" dirty="0" smtClean="0">
                <a:solidFill>
                  <a:srgbClr val="AE0B0B"/>
                </a:solidFill>
              </a:rPr>
              <a:t>装载因子</a:t>
            </a:r>
            <a:endParaRPr lang="en-US" altLang="zh-CN" b="1" dirty="0" smtClean="0">
              <a:solidFill>
                <a:srgbClr val="AE0B0B"/>
              </a:solidFill>
            </a:endParaRPr>
          </a:p>
          <a:p>
            <a:r>
              <a:rPr lang="zh-CN" altLang="en-US" dirty="0" smtClean="0"/>
              <a:t>装载因子就是</a:t>
            </a:r>
            <a:r>
              <a:rPr lang="en-US" altLang="zh-CN" dirty="0"/>
              <a:t>hash</a:t>
            </a:r>
            <a:r>
              <a:rPr lang="zh-CN" altLang="en-US" dirty="0"/>
              <a:t>表中已经存储的关键字个数，与可以散列位置的比值，表征着</a:t>
            </a:r>
            <a:r>
              <a:rPr lang="en-US" altLang="zh-CN" dirty="0"/>
              <a:t>hash</a:t>
            </a:r>
            <a:r>
              <a:rPr lang="zh-CN" altLang="en-US" dirty="0"/>
              <a:t>表中的拥挤情况，一般而言，该值越大则越容易发生</a:t>
            </a:r>
            <a:r>
              <a:rPr lang="zh-CN" altLang="en-US" dirty="0" smtClean="0"/>
              <a:t>冲突</a:t>
            </a:r>
            <a:endParaRPr lang="en-US" altLang="zh-CN" dirty="0" smtClean="0"/>
          </a:p>
          <a:p>
            <a:r>
              <a:rPr lang="en-US" altLang="zh-CN" dirty="0" smtClean="0"/>
              <a:t>Hash</a:t>
            </a:r>
            <a:r>
              <a:rPr lang="zh-CN" altLang="en-US" dirty="0" smtClean="0"/>
              <a:t>表的简单实现代码参考课堂案例（课堂案例：</a:t>
            </a:r>
            <a:r>
              <a:rPr lang="en-US" altLang="zh-CN" dirty="0" smtClean="0">
                <a:hlinkClick r:id="rId2" action="ppaction://hlinkfile"/>
              </a:rPr>
              <a:t>MyMap.java</a:t>
            </a:r>
            <a:r>
              <a:rPr lang="zh-CN" altLang="en-US" dirty="0" smtClean="0"/>
              <a:t>）</a:t>
            </a:r>
            <a:r>
              <a:rPr lang="en-US" altLang="zh-CN" dirty="0" smtClean="0"/>
              <a:t>:</a:t>
            </a:r>
          </a:p>
          <a:p>
            <a:pPr lvl="1"/>
            <a:r>
              <a:rPr lang="zh-CN" altLang="en-US" dirty="0" smtClean="0"/>
              <a:t>因为</a:t>
            </a:r>
            <a:r>
              <a:rPr lang="zh-CN" altLang="en-US" dirty="0"/>
              <a:t>冲突的存在，其查找长度不可能达到</a:t>
            </a:r>
            <a:r>
              <a:rPr lang="en-US" altLang="zh-CN" dirty="0"/>
              <a:t>O(1)</a:t>
            </a:r>
            <a:endParaRPr lang="zh-CN" altLang="en-US" dirty="0"/>
          </a:p>
          <a:p>
            <a:pPr lvl="1"/>
            <a:r>
              <a:rPr lang="zh-CN" altLang="en-US" dirty="0" smtClean="0"/>
              <a:t>哈希</a:t>
            </a:r>
            <a:r>
              <a:rPr lang="zh-CN" altLang="en-US" dirty="0"/>
              <a:t>表的平均查找长度是装载因子</a:t>
            </a:r>
            <a:r>
              <a:rPr lang="en-US" altLang="zh-CN" dirty="0" smtClean="0"/>
              <a:t>a</a:t>
            </a:r>
            <a:r>
              <a:rPr lang="zh-CN" altLang="en-US" dirty="0" smtClean="0"/>
              <a:t>的</a:t>
            </a:r>
            <a:r>
              <a:rPr lang="zh-CN" altLang="en-US" dirty="0"/>
              <a:t>函数，而</a:t>
            </a:r>
            <a:r>
              <a:rPr lang="zh-CN" altLang="en-US" dirty="0" smtClean="0"/>
              <a:t>不是</a:t>
            </a:r>
            <a:r>
              <a:rPr lang="en-US" altLang="zh-CN" dirty="0" smtClean="0"/>
              <a:t>n</a:t>
            </a:r>
            <a:r>
              <a:rPr lang="zh-CN" altLang="en-US" dirty="0" smtClean="0"/>
              <a:t>的函数</a:t>
            </a:r>
            <a:endParaRPr lang="zh-CN" altLang="en-US" dirty="0"/>
          </a:p>
          <a:p>
            <a:pPr lvl="1"/>
            <a:r>
              <a:rPr lang="zh-CN" altLang="en-US" dirty="0" smtClean="0"/>
              <a:t>用</a:t>
            </a:r>
            <a:r>
              <a:rPr lang="zh-CN" altLang="en-US" dirty="0"/>
              <a:t>哈希表构造查找表时，可以选择一个适当</a:t>
            </a:r>
            <a:r>
              <a:rPr lang="zh-CN" altLang="en-US" dirty="0" smtClean="0"/>
              <a:t>的装载，</a:t>
            </a:r>
            <a:r>
              <a:rPr lang="zh-CN" altLang="en-US" dirty="0"/>
              <a:t>使得平均查找长度限定在某个范围</a:t>
            </a:r>
            <a:r>
              <a:rPr lang="zh-CN" altLang="en-US" dirty="0" smtClean="0"/>
              <a:t>内</a:t>
            </a:r>
            <a:endParaRPr lang="zh-CN" altLang="en-US" dirty="0"/>
          </a:p>
          <a:p>
            <a:endParaRPr lang="zh-CN" altLang="en-US" dirty="0"/>
          </a:p>
        </p:txBody>
      </p:sp>
    </p:spTree>
    <p:extLst>
      <p:ext uri="{BB962C8B-B14F-4D97-AF65-F5344CB8AC3E}">
        <p14:creationId xmlns:p14="http://schemas.microsoft.com/office/powerpoint/2010/main" val="1343960188"/>
      </p:ext>
    </p:extLst>
  </p:cSld>
  <p:clrMapOvr>
    <a:masterClrMapping/>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基础数据结构</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常见的数据结构有哪些？</a:t>
            </a:r>
            <a:endParaRPr lang="en-US" altLang="zh-CN" dirty="0" smtClean="0"/>
          </a:p>
          <a:p>
            <a:r>
              <a:rPr lang="zh-CN" altLang="en-US" dirty="0" smtClean="0"/>
              <a:t>搜索二叉树的特点是什么？</a:t>
            </a:r>
            <a:endParaRPr lang="en-US" altLang="zh-CN" dirty="0" smtClean="0"/>
          </a:p>
          <a:p>
            <a:r>
              <a:rPr lang="zh-CN" altLang="en-US" dirty="0" smtClean="0"/>
              <a:t>堆栈的访问特点是什么？队列的访问特点是什么？</a:t>
            </a:r>
            <a:endParaRPr lang="en-US" altLang="zh-CN" dirty="0" smtClean="0"/>
          </a:p>
        </p:txBody>
      </p:sp>
    </p:spTree>
    <p:extLst>
      <p:ext uri="{BB962C8B-B14F-4D97-AF65-F5344CB8AC3E}">
        <p14:creationId xmlns:p14="http://schemas.microsoft.com/office/powerpoint/2010/main" val="1737347921"/>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基础数据结构</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zh-CN" altLang="en-US" dirty="0"/>
              <a:t>具备关联关系的非松散集合性结构主要有三种：线性表</a:t>
            </a:r>
            <a:r>
              <a:rPr lang="en-US" altLang="zh-CN" dirty="0"/>
              <a:t>-</a:t>
            </a:r>
            <a:r>
              <a:rPr lang="zh-CN" altLang="en-US" dirty="0"/>
              <a:t>结点按逻辑关系依次排列形成一个“锁链”，树</a:t>
            </a:r>
            <a:r>
              <a:rPr lang="en-US" altLang="zh-CN" dirty="0"/>
              <a:t>-</a:t>
            </a:r>
            <a:r>
              <a:rPr lang="zh-CN" altLang="en-US" dirty="0"/>
              <a:t>具有分支、层次特性</a:t>
            </a:r>
            <a:r>
              <a:rPr lang="en-US" altLang="zh-CN" dirty="0"/>
              <a:t>,</a:t>
            </a:r>
            <a:r>
              <a:rPr lang="zh-CN" altLang="en-US" dirty="0"/>
              <a:t>其形态有点象自然界中的树，图</a:t>
            </a:r>
            <a:r>
              <a:rPr lang="en-US" altLang="zh-CN" dirty="0"/>
              <a:t>-</a:t>
            </a:r>
            <a:r>
              <a:rPr lang="zh-CN" altLang="en-US" dirty="0"/>
              <a:t>结点按逻辑关系互相缠绕</a:t>
            </a:r>
            <a:r>
              <a:rPr lang="en-US" altLang="zh-CN" dirty="0"/>
              <a:t>,</a:t>
            </a:r>
            <a:r>
              <a:rPr lang="zh-CN" altLang="en-US" dirty="0"/>
              <a:t>任何两个结点都可以</a:t>
            </a:r>
            <a:r>
              <a:rPr lang="zh-CN" altLang="en-US" dirty="0" smtClean="0"/>
              <a:t>邻接</a:t>
            </a:r>
            <a:endParaRPr lang="en-US" altLang="zh-CN" dirty="0" smtClean="0"/>
          </a:p>
          <a:p>
            <a:r>
              <a:rPr lang="zh-CN" altLang="en-US" dirty="0"/>
              <a:t>一棵有序的二叉树叫搜索</a:t>
            </a:r>
            <a:r>
              <a:rPr lang="zh-CN" altLang="en-US" dirty="0" smtClean="0"/>
              <a:t>二叉树，搜索</a:t>
            </a:r>
            <a:r>
              <a:rPr lang="zh-CN" altLang="en-US" dirty="0"/>
              <a:t>二叉树的定义是根要大于左子树所有结点</a:t>
            </a:r>
            <a:r>
              <a:rPr lang="en-US" altLang="zh-CN" dirty="0"/>
              <a:t>,</a:t>
            </a:r>
            <a:r>
              <a:rPr lang="zh-CN" altLang="en-US" dirty="0"/>
              <a:t>小于右子树所有结点，其子树仍然遵循这个</a:t>
            </a:r>
            <a:r>
              <a:rPr lang="zh-CN" altLang="en-US" dirty="0" smtClean="0"/>
              <a:t>规律</a:t>
            </a:r>
            <a:endParaRPr lang="en-US" altLang="zh-CN" dirty="0"/>
          </a:p>
          <a:p>
            <a:r>
              <a:rPr lang="zh-CN" altLang="en-US" dirty="0" smtClean="0"/>
              <a:t>堆栈遵循</a:t>
            </a:r>
            <a:r>
              <a:rPr lang="en-US" altLang="zh-CN" dirty="0" smtClean="0"/>
              <a:t>FILO</a:t>
            </a:r>
            <a:r>
              <a:rPr lang="zh-CN" altLang="en-US" dirty="0" smtClean="0"/>
              <a:t>的访问方式而队列遵循</a:t>
            </a:r>
            <a:r>
              <a:rPr lang="en-US" altLang="zh-CN" dirty="0" smtClean="0"/>
              <a:t>FIFO</a:t>
            </a:r>
            <a:r>
              <a:rPr lang="zh-CN" altLang="en-US" dirty="0" smtClean="0"/>
              <a:t>的访问方式</a:t>
            </a:r>
            <a:endParaRPr lang="en-US" altLang="zh-CN" dirty="0"/>
          </a:p>
          <a:p>
            <a:endParaRPr lang="en-US" altLang="zh-CN" dirty="0" smtClean="0"/>
          </a:p>
          <a:p>
            <a:endParaRPr lang="en-US" altLang="zh-CN" dirty="0" smtClean="0"/>
          </a:p>
          <a:p>
            <a:endParaRPr lang="en-US" altLang="zh-CN" dirty="0" smtClean="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606004403"/>
      </p:ext>
    </p:extLst>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2</a:t>
            </a:r>
            <a:r>
              <a:rPr lang="zh-CN" altLang="en-US" dirty="0" smtClean="0"/>
              <a:t>节</a:t>
            </a:r>
            <a:r>
              <a:rPr lang="en-US" altLang="zh-CN" dirty="0" smtClean="0"/>
              <a:t>【</a:t>
            </a:r>
            <a:r>
              <a:rPr lang="zh-CN" altLang="en-US" dirty="0" smtClean="0"/>
              <a:t>算法</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smtClean="0"/>
              <a:t>：穷举和递归</a:t>
            </a:r>
            <a:endParaRPr lang="en-US" altLang="zh-CN" dirty="0" smtClean="0"/>
          </a:p>
          <a:p>
            <a:r>
              <a:rPr lang="zh-CN" altLang="en-US" dirty="0" smtClean="0"/>
              <a:t>知识点</a:t>
            </a:r>
            <a:r>
              <a:rPr lang="en-US" altLang="zh-CN" dirty="0"/>
              <a:t>2</a:t>
            </a:r>
            <a:r>
              <a:rPr lang="zh-CN" altLang="en-US" dirty="0" smtClean="0"/>
              <a:t>：</a:t>
            </a:r>
            <a:r>
              <a:rPr lang="zh-CN" altLang="en-US" dirty="0"/>
              <a:t>基础的排序算法实现</a:t>
            </a:r>
          </a:p>
          <a:p>
            <a:r>
              <a:rPr lang="zh-CN" altLang="en-US" dirty="0"/>
              <a:t>知识</a:t>
            </a:r>
            <a:r>
              <a:rPr lang="zh-CN" altLang="en-US" dirty="0" smtClean="0"/>
              <a:t>点</a:t>
            </a:r>
            <a:r>
              <a:rPr lang="en-US" altLang="zh-CN" dirty="0" smtClean="0"/>
              <a:t>3</a:t>
            </a:r>
            <a:r>
              <a:rPr lang="zh-CN" altLang="en-US" dirty="0" smtClean="0"/>
              <a:t>：深度</a:t>
            </a:r>
            <a:r>
              <a:rPr lang="zh-CN" altLang="en-US" dirty="0"/>
              <a:t>优先遍历算法</a:t>
            </a:r>
          </a:p>
          <a:p>
            <a:r>
              <a:rPr lang="zh-CN" altLang="en-US" dirty="0"/>
              <a:t>知识</a:t>
            </a:r>
            <a:r>
              <a:rPr lang="zh-CN" altLang="en-US" dirty="0" smtClean="0"/>
              <a:t>点</a:t>
            </a:r>
            <a:r>
              <a:rPr lang="en-US" altLang="zh-CN" dirty="0"/>
              <a:t>4</a:t>
            </a:r>
            <a:r>
              <a:rPr lang="zh-CN" altLang="en-US" dirty="0" smtClean="0"/>
              <a:t>：广度</a:t>
            </a:r>
            <a:r>
              <a:rPr lang="zh-CN" altLang="en-US" dirty="0"/>
              <a:t>优先遍历算法</a:t>
            </a:r>
          </a:p>
          <a:p>
            <a:r>
              <a:rPr lang="zh-CN" altLang="en-US" dirty="0"/>
              <a:t>知识</a:t>
            </a:r>
            <a:r>
              <a:rPr lang="zh-CN" altLang="en-US" dirty="0" smtClean="0"/>
              <a:t>点</a:t>
            </a:r>
            <a:r>
              <a:rPr lang="en-US" altLang="zh-CN" dirty="0"/>
              <a:t>5</a:t>
            </a:r>
            <a:r>
              <a:rPr lang="zh-CN" altLang="en-US" dirty="0" smtClean="0"/>
              <a:t>：遗传</a:t>
            </a:r>
            <a:r>
              <a:rPr lang="zh-CN" altLang="en-US" dirty="0"/>
              <a:t>算法与蚁群算法简介</a:t>
            </a:r>
          </a:p>
          <a:p>
            <a:r>
              <a:rPr lang="zh-CN" altLang="en-US" dirty="0"/>
              <a:t>知识</a:t>
            </a:r>
            <a:r>
              <a:rPr lang="zh-CN" altLang="en-US" dirty="0" smtClean="0"/>
              <a:t>点</a:t>
            </a:r>
            <a:r>
              <a:rPr lang="en-US" altLang="zh-CN" dirty="0"/>
              <a:t>6</a:t>
            </a:r>
            <a:r>
              <a:rPr lang="zh-CN" altLang="en-US" dirty="0" smtClean="0"/>
              <a:t>：其他</a:t>
            </a:r>
            <a:r>
              <a:rPr lang="zh-CN" altLang="en-US" dirty="0"/>
              <a:t>算法简介</a:t>
            </a:r>
          </a:p>
        </p:txBody>
      </p:sp>
    </p:spTree>
    <p:extLst>
      <p:ext uri="{BB962C8B-B14F-4D97-AF65-F5344CB8AC3E}">
        <p14:creationId xmlns:p14="http://schemas.microsoft.com/office/powerpoint/2010/main" val="551804880"/>
      </p:ext>
    </p:extLst>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：穷举和递归</a:t>
            </a:r>
            <a:endParaRPr lang="en-US" altLang="zh-CN" dirty="0"/>
          </a:p>
        </p:txBody>
      </p:sp>
      <p:sp>
        <p:nvSpPr>
          <p:cNvPr id="3" name="内容占位符 2"/>
          <p:cNvSpPr>
            <a:spLocks noGrp="1"/>
          </p:cNvSpPr>
          <p:nvPr>
            <p:ph idx="1"/>
          </p:nvPr>
        </p:nvSpPr>
        <p:spPr/>
        <p:txBody>
          <a:bodyPr/>
          <a:lstStyle/>
          <a:p>
            <a:r>
              <a:rPr lang="zh-CN" altLang="en-US" b="1" dirty="0" smtClean="0">
                <a:solidFill>
                  <a:srgbClr val="AE0B0B"/>
                </a:solidFill>
              </a:rPr>
              <a:t>穷举</a:t>
            </a:r>
            <a:r>
              <a:rPr lang="zh-CN" altLang="en-US" dirty="0" smtClean="0"/>
              <a:t>是程序中最简单也是最常见的算法：</a:t>
            </a:r>
            <a:endParaRPr lang="en-US" altLang="zh-CN" dirty="0" smtClean="0"/>
          </a:p>
          <a:p>
            <a:pPr lvl="1"/>
            <a:r>
              <a:rPr lang="zh-CN" altLang="en-US" b="1" dirty="0">
                <a:solidFill>
                  <a:srgbClr val="AE0B0B"/>
                </a:solidFill>
              </a:rPr>
              <a:t>依次查询所有可能情况</a:t>
            </a:r>
            <a:r>
              <a:rPr lang="en-US" altLang="zh-CN" dirty="0"/>
              <a:t>,</a:t>
            </a:r>
            <a:r>
              <a:rPr lang="zh-CN" altLang="en-US" dirty="0"/>
              <a:t>以获得目标值</a:t>
            </a:r>
          </a:p>
          <a:p>
            <a:pPr lvl="1"/>
            <a:r>
              <a:rPr lang="zh-CN" altLang="en-US" dirty="0"/>
              <a:t>利用计算机计算速度快的特点</a:t>
            </a:r>
            <a:r>
              <a:rPr lang="en-US" altLang="zh-CN" dirty="0"/>
              <a:t>,</a:t>
            </a:r>
            <a:r>
              <a:rPr lang="zh-CN" altLang="en-US" dirty="0"/>
              <a:t>在备选项目不是特别多的情况下可以使用</a:t>
            </a:r>
          </a:p>
          <a:p>
            <a:pPr lvl="1"/>
            <a:r>
              <a:rPr lang="zh-CN" altLang="en-US" dirty="0"/>
              <a:t>查询过程要</a:t>
            </a:r>
            <a:r>
              <a:rPr lang="zh-CN" altLang="en-US" b="1" dirty="0">
                <a:solidFill>
                  <a:srgbClr val="AE0B0B"/>
                </a:solidFill>
              </a:rPr>
              <a:t>无遗漏</a:t>
            </a:r>
            <a:r>
              <a:rPr lang="en-US" altLang="zh-CN" b="1" dirty="0">
                <a:solidFill>
                  <a:srgbClr val="AE0B0B"/>
                </a:solidFill>
              </a:rPr>
              <a:t>,</a:t>
            </a:r>
            <a:r>
              <a:rPr lang="zh-CN" altLang="en-US" b="1" dirty="0">
                <a:solidFill>
                  <a:srgbClr val="AE0B0B"/>
                </a:solidFill>
              </a:rPr>
              <a:t>不重复</a:t>
            </a:r>
          </a:p>
          <a:p>
            <a:pPr lvl="1"/>
            <a:r>
              <a:rPr lang="zh-CN" altLang="en-US" dirty="0"/>
              <a:t>穷举并不是说不要任何地优化，</a:t>
            </a:r>
            <a:r>
              <a:rPr lang="zh-CN" altLang="en-US" b="1" dirty="0">
                <a:solidFill>
                  <a:srgbClr val="AE0B0B"/>
                </a:solidFill>
              </a:rPr>
              <a:t>在有明显得条件可以优化的前提下还是应该尽量优化程序</a:t>
            </a:r>
            <a:endParaRPr lang="en-US" altLang="zh-CN" b="1" dirty="0">
              <a:solidFill>
                <a:srgbClr val="AE0B0B"/>
              </a:solidFill>
            </a:endParaRPr>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1566425604"/>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：穷举和递归</a:t>
            </a:r>
          </a:p>
        </p:txBody>
      </p:sp>
      <p:sp>
        <p:nvSpPr>
          <p:cNvPr id="3" name="内容占位符 2"/>
          <p:cNvSpPr>
            <a:spLocks noGrp="1"/>
          </p:cNvSpPr>
          <p:nvPr>
            <p:ph idx="1"/>
          </p:nvPr>
        </p:nvSpPr>
        <p:spPr/>
        <p:txBody>
          <a:bodyPr/>
          <a:lstStyle/>
          <a:p>
            <a:r>
              <a:rPr lang="zh-CN" altLang="en-US" dirty="0" smtClean="0"/>
              <a:t>穷举的常见示例：罗列</a:t>
            </a:r>
            <a:r>
              <a:rPr lang="en-US" altLang="zh-CN" dirty="0" smtClean="0"/>
              <a:t>100</a:t>
            </a:r>
            <a:r>
              <a:rPr lang="zh-CN" altLang="en-US" dirty="0" smtClean="0"/>
              <a:t>以内的所有质数（课堂案例：</a:t>
            </a:r>
            <a:r>
              <a:rPr lang="en-US" altLang="zh-CN" dirty="0" smtClean="0">
                <a:hlinkClick r:id="rId2" action="ppaction://hlinkfile"/>
              </a:rPr>
              <a:t>Exhaustivity.java</a:t>
            </a:r>
            <a:r>
              <a:rPr lang="zh-CN" altLang="en-US" dirty="0" smtClean="0"/>
              <a:t>）</a:t>
            </a:r>
            <a:endParaRPr lang="en-US" altLang="zh-CN" dirty="0" smtClean="0"/>
          </a:p>
          <a:p>
            <a:endParaRPr lang="en-US" altLang="zh-CN" dirty="0"/>
          </a:p>
          <a:p>
            <a:endParaRPr lang="en-US" altLang="zh-CN" dirty="0" smtClean="0"/>
          </a:p>
          <a:p>
            <a:endParaRPr lang="zh-CN" altLang="en-US" dirty="0"/>
          </a:p>
        </p:txBody>
      </p:sp>
      <p:pic>
        <p:nvPicPr>
          <p:cNvPr id="5" name="图片 4"/>
          <p:cNvPicPr>
            <a:picLocks noChangeAspect="1"/>
          </p:cNvPicPr>
          <p:nvPr/>
        </p:nvPicPr>
        <p:blipFill>
          <a:blip r:embed="rId3"/>
          <a:stretch>
            <a:fillRect/>
          </a:stretch>
        </p:blipFill>
        <p:spPr>
          <a:xfrm>
            <a:off x="448567" y="1681090"/>
            <a:ext cx="11268075" cy="4953000"/>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3394676190"/>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：穷举和递归</a:t>
            </a:r>
          </a:p>
        </p:txBody>
      </p:sp>
      <p:sp>
        <p:nvSpPr>
          <p:cNvPr id="3" name="内容占位符 2"/>
          <p:cNvSpPr>
            <a:spLocks noGrp="1"/>
          </p:cNvSpPr>
          <p:nvPr>
            <p:ph idx="1"/>
          </p:nvPr>
        </p:nvSpPr>
        <p:spPr/>
        <p:txBody>
          <a:bodyPr>
            <a:normAutofit lnSpcReduction="10000"/>
          </a:bodyPr>
          <a:lstStyle/>
          <a:p>
            <a:r>
              <a:rPr lang="zh-CN" altLang="en-US" dirty="0" smtClean="0"/>
              <a:t>示例的主要</a:t>
            </a:r>
            <a:r>
              <a:rPr lang="zh-CN" altLang="en-US" dirty="0"/>
              <a:t>思想是对所有可能为素数的数进行</a:t>
            </a:r>
            <a:r>
              <a:rPr lang="zh-CN" altLang="en-US" dirty="0" smtClean="0"/>
              <a:t>检验，如果成功则输出。</a:t>
            </a:r>
            <a:endParaRPr lang="en-US" altLang="zh-CN" dirty="0" smtClean="0"/>
          </a:p>
          <a:p>
            <a:r>
              <a:rPr lang="zh-CN" altLang="en-US" dirty="0" smtClean="0"/>
              <a:t>在</a:t>
            </a:r>
            <a:r>
              <a:rPr lang="en-US" altLang="zh-CN" dirty="0" smtClean="0"/>
              <a:t>1-100</a:t>
            </a:r>
            <a:r>
              <a:rPr lang="zh-CN" altLang="en-US" dirty="0" smtClean="0"/>
              <a:t>中，</a:t>
            </a:r>
            <a:r>
              <a:rPr lang="en-US" altLang="zh-CN" dirty="0" smtClean="0"/>
              <a:t>1</a:t>
            </a:r>
            <a:r>
              <a:rPr lang="zh-CN" altLang="en-US" dirty="0"/>
              <a:t>肯定不是</a:t>
            </a:r>
            <a:r>
              <a:rPr lang="zh-CN" altLang="en-US" dirty="0" smtClean="0"/>
              <a:t>素数，</a:t>
            </a:r>
            <a:r>
              <a:rPr lang="en-US" altLang="zh-CN" dirty="0" smtClean="0"/>
              <a:t>2</a:t>
            </a:r>
            <a:r>
              <a:rPr lang="zh-CN" altLang="en-US" dirty="0"/>
              <a:t>一定是</a:t>
            </a:r>
            <a:r>
              <a:rPr lang="zh-CN" altLang="en-US" dirty="0" smtClean="0"/>
              <a:t>素数，其后</a:t>
            </a:r>
            <a:r>
              <a:rPr lang="zh-CN" altLang="en-US" dirty="0"/>
              <a:t>的所有偶数均不是</a:t>
            </a:r>
            <a:r>
              <a:rPr lang="zh-CN" altLang="en-US" dirty="0" smtClean="0"/>
              <a:t>素数，基于</a:t>
            </a:r>
            <a:r>
              <a:rPr lang="zh-CN" altLang="en-US" dirty="0"/>
              <a:t>以上分析则</a:t>
            </a:r>
            <a:r>
              <a:rPr lang="zh-CN" altLang="en-US" dirty="0" smtClean="0"/>
              <a:t>直接输出</a:t>
            </a:r>
            <a:r>
              <a:rPr lang="en-US" altLang="zh-CN" dirty="0" smtClean="0"/>
              <a:t>2</a:t>
            </a:r>
            <a:r>
              <a:rPr lang="zh-CN" altLang="en-US" dirty="0" smtClean="0"/>
              <a:t>后</a:t>
            </a:r>
            <a:r>
              <a:rPr lang="zh-CN" altLang="en-US" dirty="0"/>
              <a:t>从</a:t>
            </a:r>
            <a:r>
              <a:rPr lang="en-US" altLang="zh-CN" dirty="0"/>
              <a:t>3</a:t>
            </a:r>
            <a:r>
              <a:rPr lang="zh-CN" altLang="en-US" dirty="0"/>
              <a:t>开始只取奇数进行</a:t>
            </a:r>
            <a:r>
              <a:rPr lang="zh-CN" altLang="en-US" dirty="0" smtClean="0"/>
              <a:t>检验。使</a:t>
            </a:r>
            <a:r>
              <a:rPr lang="zh-CN" altLang="en-US" dirty="0"/>
              <a:t>每个可能的数都检验一</a:t>
            </a:r>
            <a:r>
              <a:rPr lang="zh-CN" altLang="en-US" dirty="0" smtClean="0"/>
              <a:t>次：</a:t>
            </a:r>
            <a:endParaRPr lang="en-US" altLang="zh-CN" dirty="0"/>
          </a:p>
          <a:p>
            <a:pPr lvl="1"/>
            <a:r>
              <a:rPr lang="zh-CN" altLang="en-US" dirty="0" smtClean="0"/>
              <a:t>首先</a:t>
            </a:r>
            <a:r>
              <a:rPr lang="zh-CN" altLang="en-US" dirty="0"/>
              <a:t>要保证不遗漏</a:t>
            </a:r>
            <a:r>
              <a:rPr lang="en-US" altLang="zh-CN" dirty="0"/>
              <a:t>,</a:t>
            </a:r>
            <a:r>
              <a:rPr lang="zh-CN" altLang="en-US" dirty="0"/>
              <a:t>保证每一个可能的数都要检验到</a:t>
            </a:r>
            <a:r>
              <a:rPr lang="en-US" altLang="zh-CN" dirty="0"/>
              <a:t>.</a:t>
            </a:r>
          </a:p>
          <a:p>
            <a:pPr lvl="1"/>
            <a:r>
              <a:rPr lang="zh-CN" altLang="en-US" dirty="0" smtClean="0"/>
              <a:t>其次</a:t>
            </a:r>
            <a:r>
              <a:rPr lang="zh-CN" altLang="en-US" dirty="0"/>
              <a:t>在能够简化的情况下要尽量的简化</a:t>
            </a:r>
            <a:r>
              <a:rPr lang="en-US" altLang="zh-CN" dirty="0"/>
              <a:t>.</a:t>
            </a:r>
            <a:r>
              <a:rPr lang="zh-CN" altLang="en-US" dirty="0"/>
              <a:t>穷举不是做无谓的运算</a:t>
            </a:r>
            <a:r>
              <a:rPr lang="en-US" altLang="zh-CN" dirty="0"/>
              <a:t>.</a:t>
            </a:r>
          </a:p>
          <a:p>
            <a:pPr lvl="1"/>
            <a:r>
              <a:rPr lang="zh-CN" altLang="en-US" dirty="0" smtClean="0"/>
              <a:t>如果</a:t>
            </a:r>
            <a:r>
              <a:rPr lang="zh-CN" altLang="en-US" dirty="0"/>
              <a:t>直接从</a:t>
            </a:r>
            <a:r>
              <a:rPr lang="en-US" altLang="zh-CN" dirty="0"/>
              <a:t>1—100</a:t>
            </a:r>
            <a:r>
              <a:rPr lang="zh-CN" altLang="en-US" dirty="0"/>
              <a:t>每个去</a:t>
            </a:r>
            <a:r>
              <a:rPr lang="zh-CN" altLang="en-US" dirty="0" smtClean="0"/>
              <a:t>检验，这</a:t>
            </a:r>
            <a:r>
              <a:rPr lang="zh-CN" altLang="en-US" dirty="0"/>
              <a:t>当然能够保证无一</a:t>
            </a:r>
            <a:r>
              <a:rPr lang="zh-CN" altLang="en-US" dirty="0" smtClean="0"/>
              <a:t>遗漏，但是</a:t>
            </a:r>
            <a:r>
              <a:rPr lang="zh-CN" altLang="en-US" dirty="0"/>
              <a:t>这样的运算比较</a:t>
            </a:r>
            <a:r>
              <a:rPr lang="zh-CN" altLang="en-US" dirty="0" smtClean="0"/>
              <a:t>多。很</a:t>
            </a:r>
            <a:r>
              <a:rPr lang="zh-CN" altLang="en-US" dirty="0"/>
              <a:t>明显除</a:t>
            </a:r>
            <a:r>
              <a:rPr lang="en-US" altLang="zh-CN" dirty="0"/>
              <a:t>2</a:t>
            </a:r>
            <a:r>
              <a:rPr lang="zh-CN" altLang="en-US" dirty="0" smtClean="0"/>
              <a:t>外，所有</a:t>
            </a:r>
            <a:r>
              <a:rPr lang="zh-CN" altLang="en-US" dirty="0"/>
              <a:t>偶数均不可能为</a:t>
            </a:r>
            <a:r>
              <a:rPr lang="zh-CN" altLang="en-US" dirty="0" smtClean="0"/>
              <a:t>素数，所以</a:t>
            </a:r>
            <a:r>
              <a:rPr lang="zh-CN" altLang="en-US" dirty="0"/>
              <a:t>应该充分利用这个条件进行</a:t>
            </a:r>
            <a:r>
              <a:rPr lang="zh-CN" altLang="en-US" dirty="0" smtClean="0"/>
              <a:t>删减，以</a:t>
            </a:r>
            <a:r>
              <a:rPr lang="zh-CN" altLang="en-US" dirty="0"/>
              <a:t>减少没有必要的</a:t>
            </a:r>
            <a:r>
              <a:rPr lang="zh-CN" altLang="en-US" dirty="0" smtClean="0"/>
              <a:t>运算</a:t>
            </a:r>
            <a:endParaRPr lang="en-US" altLang="zh-CN" dirty="0"/>
          </a:p>
          <a:p>
            <a:endParaRPr lang="zh-CN" altLang="en-US" dirty="0"/>
          </a:p>
        </p:txBody>
      </p:sp>
    </p:spTree>
    <p:extLst>
      <p:ext uri="{BB962C8B-B14F-4D97-AF65-F5344CB8AC3E}">
        <p14:creationId xmlns:p14="http://schemas.microsoft.com/office/powerpoint/2010/main" val="1042242317"/>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：穷举和递归</a:t>
            </a:r>
          </a:p>
        </p:txBody>
      </p:sp>
      <p:sp>
        <p:nvSpPr>
          <p:cNvPr id="3" name="内容占位符 2"/>
          <p:cNvSpPr>
            <a:spLocks noGrp="1"/>
          </p:cNvSpPr>
          <p:nvPr>
            <p:ph idx="1"/>
          </p:nvPr>
        </p:nvSpPr>
        <p:spPr/>
        <p:txBody>
          <a:bodyPr>
            <a:normAutofit lnSpcReduction="10000"/>
          </a:bodyPr>
          <a:lstStyle/>
          <a:p>
            <a:r>
              <a:rPr lang="zh-CN" altLang="en-US" dirty="0"/>
              <a:t>在程序设计中</a:t>
            </a:r>
            <a:r>
              <a:rPr lang="en-US" altLang="zh-CN" dirty="0" smtClean="0"/>
              <a:t>,</a:t>
            </a:r>
            <a:r>
              <a:rPr lang="zh-CN" altLang="en-US" dirty="0" smtClean="0"/>
              <a:t>方法直接</a:t>
            </a:r>
            <a:r>
              <a:rPr lang="zh-CN" altLang="en-US" dirty="0"/>
              <a:t>或者间接调用其自身的方法叫做递归</a:t>
            </a:r>
            <a:r>
              <a:rPr lang="zh-CN" altLang="en-US" dirty="0" smtClean="0"/>
              <a:t>调用，简称递归，其</a:t>
            </a:r>
            <a:r>
              <a:rPr lang="zh-CN" altLang="en-US" dirty="0"/>
              <a:t>设计方法被应用到很多特殊问题的解决</a:t>
            </a:r>
            <a:r>
              <a:rPr lang="zh-CN" altLang="en-US" dirty="0" smtClean="0"/>
              <a:t>上</a:t>
            </a:r>
            <a:endParaRPr lang="en-US" altLang="zh-CN" dirty="0" smtClean="0"/>
          </a:p>
          <a:p>
            <a:endParaRPr lang="en-US" altLang="zh-CN" dirty="0"/>
          </a:p>
          <a:p>
            <a:endParaRPr lang="en-US" altLang="zh-CN" dirty="0" smtClean="0"/>
          </a:p>
          <a:p>
            <a:endParaRPr lang="en-US" altLang="zh-CN" dirty="0"/>
          </a:p>
          <a:p>
            <a:r>
              <a:rPr lang="zh-CN" altLang="en-US" dirty="0"/>
              <a:t>递归要点：</a:t>
            </a:r>
          </a:p>
          <a:p>
            <a:pPr lvl="1"/>
            <a:r>
              <a:rPr lang="zh-CN" altLang="en-US" dirty="0"/>
              <a:t>每次递归调用都要使问题简单化</a:t>
            </a:r>
          </a:p>
          <a:p>
            <a:pPr lvl="1"/>
            <a:r>
              <a:rPr lang="zh-CN" altLang="en-US" dirty="0"/>
              <a:t>当递归达到某种程度后能够的到一个已知解以结束递归调用</a:t>
            </a:r>
          </a:p>
        </p:txBody>
      </p:sp>
      <p:sp>
        <p:nvSpPr>
          <p:cNvPr id="13" name="圆角矩形 12"/>
          <p:cNvSpPr/>
          <p:nvPr/>
        </p:nvSpPr>
        <p:spPr>
          <a:xfrm>
            <a:off x="1151472" y="2455342"/>
            <a:ext cx="2777066" cy="103293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方法</a:t>
            </a: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cxnSp>
        <p:nvCxnSpPr>
          <p:cNvPr id="15" name="肘形连接符 14"/>
          <p:cNvCxnSpPr>
            <a:stCxn id="13" idx="2"/>
            <a:endCxn id="13" idx="1"/>
          </p:cNvCxnSpPr>
          <p:nvPr/>
        </p:nvCxnSpPr>
        <p:spPr>
          <a:xfrm rot="5400000" flipH="1">
            <a:off x="1587506" y="2535776"/>
            <a:ext cx="516466" cy="1388533"/>
          </a:xfrm>
          <a:prstGeom prst="bentConnector4">
            <a:avLst>
              <a:gd name="adj1" fmla="val -126230"/>
              <a:gd name="adj2" fmla="val 153048"/>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4694072" y="2455339"/>
            <a:ext cx="2777066" cy="103293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方法</a:t>
            </a:r>
            <a:r>
              <a:rPr lang="en-US" altLang="zh-CN" sz="2000" dirty="0" smtClean="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20" name="圆角矩形 19"/>
          <p:cNvSpPr/>
          <p:nvPr/>
        </p:nvSpPr>
        <p:spPr>
          <a:xfrm>
            <a:off x="8970255" y="2455340"/>
            <a:ext cx="2777066" cy="103293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方法</a:t>
            </a:r>
            <a:r>
              <a:rPr lang="en-US" altLang="zh-CN" sz="2000" dirty="0" smtClean="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21" name="Line 21"/>
          <p:cNvSpPr>
            <a:spLocks noChangeShapeType="1"/>
          </p:cNvSpPr>
          <p:nvPr/>
        </p:nvSpPr>
        <p:spPr bwMode="auto">
          <a:xfrm>
            <a:off x="7471139" y="2885874"/>
            <a:ext cx="1499116"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22" name="Line 21"/>
          <p:cNvSpPr>
            <a:spLocks noChangeShapeType="1"/>
          </p:cNvSpPr>
          <p:nvPr/>
        </p:nvSpPr>
        <p:spPr bwMode="auto">
          <a:xfrm flipH="1">
            <a:off x="7471137" y="3056474"/>
            <a:ext cx="1499117"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square" anchor="ctr">
            <a:spAutoFit/>
          </a:bodyPr>
          <a:lstStyle/>
          <a:p>
            <a:endParaRPr lang="zh-CN" altLang="en-US"/>
          </a:p>
        </p:txBody>
      </p:sp>
      <p:sp>
        <p:nvSpPr>
          <p:cNvPr id="23" name="矩形 22"/>
          <p:cNvSpPr/>
          <p:nvPr/>
        </p:nvSpPr>
        <p:spPr>
          <a:xfrm>
            <a:off x="1199408" y="3820076"/>
            <a:ext cx="646331"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调用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7897529" y="2485941"/>
            <a:ext cx="646331"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调用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5" name="矩形 24"/>
          <p:cNvSpPr/>
          <p:nvPr/>
        </p:nvSpPr>
        <p:spPr>
          <a:xfrm>
            <a:off x="7897528" y="3098015"/>
            <a:ext cx="646331"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调用</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5146250"/>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：穷举和递归</a:t>
            </a:r>
          </a:p>
        </p:txBody>
      </p:sp>
      <p:sp>
        <p:nvSpPr>
          <p:cNvPr id="3" name="内容占位符 2"/>
          <p:cNvSpPr>
            <a:spLocks noGrp="1"/>
          </p:cNvSpPr>
          <p:nvPr>
            <p:ph idx="1"/>
          </p:nvPr>
        </p:nvSpPr>
        <p:spPr/>
        <p:txBody>
          <a:bodyPr/>
          <a:lstStyle/>
          <a:p>
            <a:r>
              <a:rPr lang="zh-CN" altLang="en-US" dirty="0" smtClean="0"/>
              <a:t>递归用于解决</a:t>
            </a:r>
            <a:r>
              <a:rPr lang="en-US" altLang="zh-CN" dirty="0" smtClean="0"/>
              <a:t>S</a:t>
            </a:r>
            <a:r>
              <a:rPr lang="en-US" altLang="zh-CN" baseline="-25000" dirty="0" smtClean="0"/>
              <a:t>n</a:t>
            </a:r>
            <a:r>
              <a:rPr lang="en-US" altLang="zh-CN" dirty="0" smtClean="0"/>
              <a:t>=S</a:t>
            </a:r>
            <a:r>
              <a:rPr lang="en-US" altLang="zh-CN" baseline="-25000" dirty="0" smtClean="0"/>
              <a:t>n-1</a:t>
            </a:r>
            <a:r>
              <a:rPr lang="en-US" altLang="zh-CN" dirty="0" smtClean="0"/>
              <a:t>+d</a:t>
            </a:r>
            <a:r>
              <a:rPr lang="zh-CN" altLang="en-US" dirty="0" smtClean="0"/>
              <a:t>（</a:t>
            </a:r>
            <a:r>
              <a:rPr lang="en-US" altLang="zh-CN" dirty="0" smtClean="0"/>
              <a:t>S</a:t>
            </a:r>
            <a:r>
              <a:rPr lang="en-US" altLang="zh-CN" baseline="-25000" dirty="0"/>
              <a:t>n</a:t>
            </a:r>
            <a:r>
              <a:rPr lang="zh-CN" altLang="en-US" dirty="0" smtClean="0"/>
              <a:t>可以使用</a:t>
            </a:r>
            <a:r>
              <a:rPr lang="en-US" altLang="zh-CN" dirty="0" smtClean="0"/>
              <a:t>S</a:t>
            </a:r>
            <a:r>
              <a:rPr lang="en-US" altLang="zh-CN" baseline="-25000" dirty="0" smtClean="0"/>
              <a:t>n-1</a:t>
            </a:r>
            <a:r>
              <a:rPr lang="zh-CN" altLang="en-US" dirty="0" smtClean="0"/>
              <a:t>的表达式描述）类型的数列问题具备天生的优势</a:t>
            </a:r>
            <a:r>
              <a:rPr lang="zh-CN" altLang="en-US" dirty="0"/>
              <a:t>，例如据说毕达哥拉斯理论家，又称一群在毕达哥拉斯</a:t>
            </a:r>
            <a:r>
              <a:rPr lang="en-US" altLang="zh-CN" dirty="0"/>
              <a:t>(</a:t>
            </a:r>
            <a:r>
              <a:rPr lang="zh-CN" altLang="en-US" dirty="0"/>
              <a:t>以毕达哥拉斯理论闻名</a:t>
            </a:r>
            <a:r>
              <a:rPr lang="en-US" altLang="zh-CN" dirty="0"/>
              <a:t>)</a:t>
            </a:r>
            <a:r>
              <a:rPr lang="zh-CN" altLang="en-US" dirty="0"/>
              <a:t>领导下工作的古希腊的数学家，发现了在数字序列</a:t>
            </a:r>
            <a:r>
              <a:rPr lang="en-US" altLang="zh-CN" dirty="0"/>
              <a:t>1</a:t>
            </a:r>
            <a:r>
              <a:rPr lang="zh-CN" altLang="en-US" dirty="0"/>
              <a:t>，</a:t>
            </a:r>
            <a:r>
              <a:rPr lang="en-US" altLang="zh-CN" dirty="0"/>
              <a:t>3</a:t>
            </a:r>
            <a:r>
              <a:rPr lang="zh-CN" altLang="en-US" dirty="0"/>
              <a:t>，</a:t>
            </a:r>
            <a:r>
              <a:rPr lang="en-US" altLang="zh-CN" dirty="0"/>
              <a:t>6</a:t>
            </a:r>
            <a:r>
              <a:rPr lang="zh-CN" altLang="en-US" dirty="0"/>
              <a:t>，</a:t>
            </a:r>
            <a:r>
              <a:rPr lang="en-US" altLang="zh-CN" dirty="0"/>
              <a:t>10</a:t>
            </a:r>
            <a:r>
              <a:rPr lang="zh-CN" altLang="en-US" dirty="0"/>
              <a:t>，</a:t>
            </a:r>
            <a:r>
              <a:rPr lang="en-US" altLang="zh-CN" dirty="0"/>
              <a:t>15</a:t>
            </a:r>
            <a:r>
              <a:rPr lang="zh-CN" altLang="en-US" dirty="0"/>
              <a:t>，</a:t>
            </a:r>
            <a:r>
              <a:rPr lang="en-US" altLang="zh-CN" dirty="0"/>
              <a:t>21</a:t>
            </a:r>
            <a:r>
              <a:rPr lang="zh-CN" altLang="en-US" dirty="0" smtClean="0"/>
              <a:t>，．．中</a:t>
            </a:r>
            <a:r>
              <a:rPr lang="zh-CN" altLang="en-US" dirty="0"/>
              <a:t>有一种奇特的联系：这个数列中的第</a:t>
            </a:r>
            <a:r>
              <a:rPr lang="en-US" altLang="zh-CN" dirty="0"/>
              <a:t>n</a:t>
            </a:r>
            <a:r>
              <a:rPr lang="zh-CN" altLang="en-US" dirty="0"/>
              <a:t>项是由第</a:t>
            </a:r>
            <a:r>
              <a:rPr lang="en-US" altLang="zh-CN" dirty="0"/>
              <a:t>n—1</a:t>
            </a:r>
            <a:r>
              <a:rPr lang="zh-CN" altLang="en-US" dirty="0"/>
              <a:t>项加</a:t>
            </a:r>
            <a:r>
              <a:rPr lang="en-US" altLang="zh-CN" dirty="0"/>
              <a:t>M</a:t>
            </a:r>
            <a:r>
              <a:rPr lang="zh-CN" altLang="en-US" dirty="0"/>
              <a:t>得到</a:t>
            </a:r>
            <a:r>
              <a:rPr lang="zh-CN" altLang="en-US" dirty="0" smtClean="0"/>
              <a:t>的</a:t>
            </a:r>
            <a:endParaRPr lang="en-US" altLang="zh-CN" dirty="0" smtClean="0"/>
          </a:p>
        </p:txBody>
      </p:sp>
    </p:spTree>
    <p:extLst>
      <p:ext uri="{BB962C8B-B14F-4D97-AF65-F5344CB8AC3E}">
        <p14:creationId xmlns:p14="http://schemas.microsoft.com/office/powerpoint/2010/main" val="1002512480"/>
      </p:ext>
    </p:extLst>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：穷举和递归</a:t>
            </a:r>
          </a:p>
        </p:txBody>
      </p:sp>
      <p:sp>
        <p:nvSpPr>
          <p:cNvPr id="3" name="内容占位符 2"/>
          <p:cNvSpPr>
            <a:spLocks noGrp="1"/>
          </p:cNvSpPr>
          <p:nvPr>
            <p:ph idx="1"/>
          </p:nvPr>
        </p:nvSpPr>
        <p:spPr/>
        <p:txBody>
          <a:bodyPr/>
          <a:lstStyle/>
          <a:p>
            <a:r>
              <a:rPr lang="zh-CN" altLang="en-US" dirty="0"/>
              <a:t>这个序列中的数字被称为三角数字，因为它们可以被形像化地表示成对象的一个三角形</a:t>
            </a:r>
            <a:r>
              <a:rPr lang="zh-CN" altLang="en-US" dirty="0" smtClean="0"/>
              <a:t>排列：</a:t>
            </a:r>
            <a:endParaRPr lang="zh-CN" altLang="en-US" dirty="0"/>
          </a:p>
          <a:p>
            <a:endParaRPr lang="zh-CN" altLang="en-US" dirty="0"/>
          </a:p>
        </p:txBody>
      </p:sp>
      <p:sp>
        <p:nvSpPr>
          <p:cNvPr id="5" name="圆角矩形 4"/>
          <p:cNvSpPr/>
          <p:nvPr/>
        </p:nvSpPr>
        <p:spPr>
          <a:xfrm>
            <a:off x="1032941"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2065577"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 name="圆角矩形 6"/>
          <p:cNvSpPr/>
          <p:nvPr/>
        </p:nvSpPr>
        <p:spPr>
          <a:xfrm>
            <a:off x="2455043"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 name="圆角矩形 7"/>
          <p:cNvSpPr/>
          <p:nvPr/>
        </p:nvSpPr>
        <p:spPr>
          <a:xfrm>
            <a:off x="2045475" y="247357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9" name="圆角矩形 8"/>
          <p:cNvSpPr/>
          <p:nvPr/>
        </p:nvSpPr>
        <p:spPr>
          <a:xfrm>
            <a:off x="3466650" y="247357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3856116" y="247357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1" name="圆角矩形 10"/>
          <p:cNvSpPr/>
          <p:nvPr/>
        </p:nvSpPr>
        <p:spPr>
          <a:xfrm>
            <a:off x="3446548" y="209345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3473467"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3" name="圆角矩形 12"/>
          <p:cNvSpPr/>
          <p:nvPr/>
        </p:nvSpPr>
        <p:spPr>
          <a:xfrm>
            <a:off x="3859164"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4244861"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5" name="圆角矩形 14"/>
          <p:cNvSpPr/>
          <p:nvPr/>
        </p:nvSpPr>
        <p:spPr>
          <a:xfrm>
            <a:off x="5192522"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6" name="圆角矩形 15"/>
          <p:cNvSpPr/>
          <p:nvPr/>
        </p:nvSpPr>
        <p:spPr>
          <a:xfrm>
            <a:off x="5578219"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7" name="圆角矩形 16"/>
          <p:cNvSpPr/>
          <p:nvPr/>
        </p:nvSpPr>
        <p:spPr>
          <a:xfrm>
            <a:off x="5963916"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8" name="圆角矩形 17"/>
          <p:cNvSpPr/>
          <p:nvPr/>
        </p:nvSpPr>
        <p:spPr>
          <a:xfrm>
            <a:off x="6349921" y="285369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5210354" y="209345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0" name="圆角矩形 19"/>
          <p:cNvSpPr/>
          <p:nvPr/>
        </p:nvSpPr>
        <p:spPr>
          <a:xfrm>
            <a:off x="5599820" y="209345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5190252" y="171333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2" name="圆角矩形 21"/>
          <p:cNvSpPr/>
          <p:nvPr/>
        </p:nvSpPr>
        <p:spPr>
          <a:xfrm>
            <a:off x="5217171" y="247357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3" name="圆角矩形 22"/>
          <p:cNvSpPr/>
          <p:nvPr/>
        </p:nvSpPr>
        <p:spPr>
          <a:xfrm>
            <a:off x="5602868" y="247357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4" name="圆角矩形 23"/>
          <p:cNvSpPr/>
          <p:nvPr/>
        </p:nvSpPr>
        <p:spPr>
          <a:xfrm>
            <a:off x="5988565" y="247357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5" name="圆角矩形 24"/>
          <p:cNvSpPr/>
          <p:nvPr/>
        </p:nvSpPr>
        <p:spPr>
          <a:xfrm>
            <a:off x="682224" y="558527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6" name="圆角矩形 25"/>
          <p:cNvSpPr/>
          <p:nvPr/>
        </p:nvSpPr>
        <p:spPr>
          <a:xfrm>
            <a:off x="1067921" y="558527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7" name="圆角矩形 26"/>
          <p:cNvSpPr/>
          <p:nvPr/>
        </p:nvSpPr>
        <p:spPr>
          <a:xfrm>
            <a:off x="1453618" y="558527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8" name="圆角矩形 27"/>
          <p:cNvSpPr/>
          <p:nvPr/>
        </p:nvSpPr>
        <p:spPr>
          <a:xfrm>
            <a:off x="1839623" y="558527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9" name="圆角矩形 28"/>
          <p:cNvSpPr/>
          <p:nvPr/>
        </p:nvSpPr>
        <p:spPr>
          <a:xfrm>
            <a:off x="700056" y="4825040"/>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0" name="圆角矩形 29"/>
          <p:cNvSpPr/>
          <p:nvPr/>
        </p:nvSpPr>
        <p:spPr>
          <a:xfrm>
            <a:off x="1089522" y="4825040"/>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1" name="圆角矩形 30"/>
          <p:cNvSpPr/>
          <p:nvPr/>
        </p:nvSpPr>
        <p:spPr>
          <a:xfrm>
            <a:off x="679954" y="4444921"/>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2" name="圆角矩形 31"/>
          <p:cNvSpPr/>
          <p:nvPr/>
        </p:nvSpPr>
        <p:spPr>
          <a:xfrm>
            <a:off x="706873" y="520515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3" name="圆角矩形 32"/>
          <p:cNvSpPr/>
          <p:nvPr/>
        </p:nvSpPr>
        <p:spPr>
          <a:xfrm>
            <a:off x="1092570" y="520515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4" name="圆角矩形 33"/>
          <p:cNvSpPr/>
          <p:nvPr/>
        </p:nvSpPr>
        <p:spPr>
          <a:xfrm>
            <a:off x="1478267" y="520515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702326" y="596539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6" name="圆角矩形 35"/>
          <p:cNvSpPr/>
          <p:nvPr/>
        </p:nvSpPr>
        <p:spPr>
          <a:xfrm>
            <a:off x="1088023" y="596539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7" name="圆角矩形 36"/>
          <p:cNvSpPr/>
          <p:nvPr/>
        </p:nvSpPr>
        <p:spPr>
          <a:xfrm>
            <a:off x="1473720" y="596539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8" name="圆角矩形 37"/>
          <p:cNvSpPr/>
          <p:nvPr/>
        </p:nvSpPr>
        <p:spPr>
          <a:xfrm>
            <a:off x="1859725" y="596539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9" name="圆角矩形 38"/>
          <p:cNvSpPr/>
          <p:nvPr/>
        </p:nvSpPr>
        <p:spPr>
          <a:xfrm>
            <a:off x="2249191" y="5963155"/>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0" name="圆角矩形 39"/>
          <p:cNvSpPr/>
          <p:nvPr/>
        </p:nvSpPr>
        <p:spPr>
          <a:xfrm>
            <a:off x="3233471" y="522509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1" name="圆角矩形 40"/>
          <p:cNvSpPr/>
          <p:nvPr/>
        </p:nvSpPr>
        <p:spPr>
          <a:xfrm>
            <a:off x="3619168" y="522509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2" name="圆角矩形 41"/>
          <p:cNvSpPr/>
          <p:nvPr/>
        </p:nvSpPr>
        <p:spPr>
          <a:xfrm>
            <a:off x="4004865" y="522509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3" name="圆角矩形 42"/>
          <p:cNvSpPr/>
          <p:nvPr/>
        </p:nvSpPr>
        <p:spPr>
          <a:xfrm>
            <a:off x="4390870" y="522509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4" name="圆角矩形 43"/>
          <p:cNvSpPr/>
          <p:nvPr/>
        </p:nvSpPr>
        <p:spPr>
          <a:xfrm>
            <a:off x="3251303" y="4464860"/>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5" name="圆角矩形 44"/>
          <p:cNvSpPr/>
          <p:nvPr/>
        </p:nvSpPr>
        <p:spPr>
          <a:xfrm>
            <a:off x="3640769" y="4464860"/>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6" name="圆角矩形 45"/>
          <p:cNvSpPr/>
          <p:nvPr/>
        </p:nvSpPr>
        <p:spPr>
          <a:xfrm>
            <a:off x="3231201" y="4084741"/>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7" name="圆角矩形 46"/>
          <p:cNvSpPr/>
          <p:nvPr/>
        </p:nvSpPr>
        <p:spPr>
          <a:xfrm>
            <a:off x="3258120" y="484497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8" name="圆角矩形 47"/>
          <p:cNvSpPr/>
          <p:nvPr/>
        </p:nvSpPr>
        <p:spPr>
          <a:xfrm>
            <a:off x="3643817" y="484497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9" name="圆角矩形 48"/>
          <p:cNvSpPr/>
          <p:nvPr/>
        </p:nvSpPr>
        <p:spPr>
          <a:xfrm>
            <a:off x="4029514" y="484497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0" name="圆角矩形 49"/>
          <p:cNvSpPr/>
          <p:nvPr/>
        </p:nvSpPr>
        <p:spPr>
          <a:xfrm>
            <a:off x="3253573" y="560521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1" name="圆角矩形 50"/>
          <p:cNvSpPr/>
          <p:nvPr/>
        </p:nvSpPr>
        <p:spPr>
          <a:xfrm>
            <a:off x="3639270" y="560521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2" name="圆角矩形 51"/>
          <p:cNvSpPr/>
          <p:nvPr/>
        </p:nvSpPr>
        <p:spPr>
          <a:xfrm>
            <a:off x="4024967" y="560521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3" name="圆角矩形 52"/>
          <p:cNvSpPr/>
          <p:nvPr/>
        </p:nvSpPr>
        <p:spPr>
          <a:xfrm>
            <a:off x="4410972" y="560521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4" name="圆角矩形 53"/>
          <p:cNvSpPr/>
          <p:nvPr/>
        </p:nvSpPr>
        <p:spPr>
          <a:xfrm>
            <a:off x="4800438" y="5602975"/>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5" name="圆角矩形 54"/>
          <p:cNvSpPr/>
          <p:nvPr/>
        </p:nvSpPr>
        <p:spPr>
          <a:xfrm>
            <a:off x="3253573" y="598533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6" name="圆角矩形 55"/>
          <p:cNvSpPr/>
          <p:nvPr/>
        </p:nvSpPr>
        <p:spPr>
          <a:xfrm>
            <a:off x="3639270" y="598533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7" name="圆角矩形 56"/>
          <p:cNvSpPr/>
          <p:nvPr/>
        </p:nvSpPr>
        <p:spPr>
          <a:xfrm>
            <a:off x="4024967" y="598533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8" name="圆角矩形 57"/>
          <p:cNvSpPr/>
          <p:nvPr/>
        </p:nvSpPr>
        <p:spPr>
          <a:xfrm>
            <a:off x="4410972" y="5985336"/>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59" name="圆角矩形 58"/>
          <p:cNvSpPr/>
          <p:nvPr/>
        </p:nvSpPr>
        <p:spPr>
          <a:xfrm>
            <a:off x="4800438" y="5983094"/>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0" name="圆角矩形 59"/>
          <p:cNvSpPr/>
          <p:nvPr/>
        </p:nvSpPr>
        <p:spPr>
          <a:xfrm>
            <a:off x="5189103" y="5983094"/>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1" name="圆角矩形 60"/>
          <p:cNvSpPr/>
          <p:nvPr/>
        </p:nvSpPr>
        <p:spPr>
          <a:xfrm>
            <a:off x="6285563" y="4778101"/>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2" name="圆角矩形 61"/>
          <p:cNvSpPr/>
          <p:nvPr/>
        </p:nvSpPr>
        <p:spPr>
          <a:xfrm>
            <a:off x="6671260" y="4778101"/>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3" name="圆角矩形 62"/>
          <p:cNvSpPr/>
          <p:nvPr/>
        </p:nvSpPr>
        <p:spPr>
          <a:xfrm>
            <a:off x="7056957" y="4778101"/>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4" name="圆角矩形 63"/>
          <p:cNvSpPr/>
          <p:nvPr/>
        </p:nvSpPr>
        <p:spPr>
          <a:xfrm>
            <a:off x="7442962" y="4778101"/>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5" name="圆角矩形 64"/>
          <p:cNvSpPr/>
          <p:nvPr/>
        </p:nvSpPr>
        <p:spPr>
          <a:xfrm>
            <a:off x="6303395" y="4017863"/>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6" name="圆角矩形 65"/>
          <p:cNvSpPr/>
          <p:nvPr/>
        </p:nvSpPr>
        <p:spPr>
          <a:xfrm>
            <a:off x="6692861" y="4017863"/>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7" name="圆角矩形 66"/>
          <p:cNvSpPr/>
          <p:nvPr/>
        </p:nvSpPr>
        <p:spPr>
          <a:xfrm>
            <a:off x="6283293" y="3637744"/>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8" name="圆角矩形 67"/>
          <p:cNvSpPr/>
          <p:nvPr/>
        </p:nvSpPr>
        <p:spPr>
          <a:xfrm>
            <a:off x="6310212" y="4397982"/>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9" name="圆角矩形 68"/>
          <p:cNvSpPr/>
          <p:nvPr/>
        </p:nvSpPr>
        <p:spPr>
          <a:xfrm>
            <a:off x="6695909" y="4397982"/>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0" name="圆角矩形 69"/>
          <p:cNvSpPr/>
          <p:nvPr/>
        </p:nvSpPr>
        <p:spPr>
          <a:xfrm>
            <a:off x="7081606" y="4397982"/>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1" name="圆角矩形 70"/>
          <p:cNvSpPr/>
          <p:nvPr/>
        </p:nvSpPr>
        <p:spPr>
          <a:xfrm>
            <a:off x="6305665" y="5158220"/>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2" name="圆角矩形 71"/>
          <p:cNvSpPr/>
          <p:nvPr/>
        </p:nvSpPr>
        <p:spPr>
          <a:xfrm>
            <a:off x="6691362" y="5158220"/>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3" name="圆角矩形 72"/>
          <p:cNvSpPr/>
          <p:nvPr/>
        </p:nvSpPr>
        <p:spPr>
          <a:xfrm>
            <a:off x="7077059" y="5158220"/>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4" name="圆角矩形 73"/>
          <p:cNvSpPr/>
          <p:nvPr/>
        </p:nvSpPr>
        <p:spPr>
          <a:xfrm>
            <a:off x="7463064" y="5158220"/>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5" name="圆角矩形 74"/>
          <p:cNvSpPr/>
          <p:nvPr/>
        </p:nvSpPr>
        <p:spPr>
          <a:xfrm>
            <a:off x="7852530" y="5155978"/>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6" name="圆角矩形 75"/>
          <p:cNvSpPr/>
          <p:nvPr/>
        </p:nvSpPr>
        <p:spPr>
          <a:xfrm>
            <a:off x="6305665" y="553833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7" name="圆角矩形 76"/>
          <p:cNvSpPr/>
          <p:nvPr/>
        </p:nvSpPr>
        <p:spPr>
          <a:xfrm>
            <a:off x="6691362" y="553833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8" name="圆角矩形 77"/>
          <p:cNvSpPr/>
          <p:nvPr/>
        </p:nvSpPr>
        <p:spPr>
          <a:xfrm>
            <a:off x="7077059" y="553833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79" name="圆角矩形 78"/>
          <p:cNvSpPr/>
          <p:nvPr/>
        </p:nvSpPr>
        <p:spPr>
          <a:xfrm>
            <a:off x="7463064" y="553833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0" name="圆角矩形 79"/>
          <p:cNvSpPr/>
          <p:nvPr/>
        </p:nvSpPr>
        <p:spPr>
          <a:xfrm>
            <a:off x="7852530" y="553609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1" name="圆角矩形 80"/>
          <p:cNvSpPr/>
          <p:nvPr/>
        </p:nvSpPr>
        <p:spPr>
          <a:xfrm>
            <a:off x="8241195" y="553609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2" name="圆角矩形 81"/>
          <p:cNvSpPr/>
          <p:nvPr/>
        </p:nvSpPr>
        <p:spPr>
          <a:xfrm>
            <a:off x="6307666" y="593402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3" name="圆角矩形 82"/>
          <p:cNvSpPr/>
          <p:nvPr/>
        </p:nvSpPr>
        <p:spPr>
          <a:xfrm>
            <a:off x="6693363" y="593402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4" name="圆角矩形 83"/>
          <p:cNvSpPr/>
          <p:nvPr/>
        </p:nvSpPr>
        <p:spPr>
          <a:xfrm>
            <a:off x="7079060" y="593402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5" name="圆角矩形 84"/>
          <p:cNvSpPr/>
          <p:nvPr/>
        </p:nvSpPr>
        <p:spPr>
          <a:xfrm>
            <a:off x="7465065" y="5934029"/>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6" name="圆角矩形 85"/>
          <p:cNvSpPr/>
          <p:nvPr/>
        </p:nvSpPr>
        <p:spPr>
          <a:xfrm>
            <a:off x="7854531" y="593178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7" name="圆角矩形 86"/>
          <p:cNvSpPr/>
          <p:nvPr/>
        </p:nvSpPr>
        <p:spPr>
          <a:xfrm>
            <a:off x="8243196" y="593178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8" name="圆角矩形 87"/>
          <p:cNvSpPr/>
          <p:nvPr/>
        </p:nvSpPr>
        <p:spPr>
          <a:xfrm>
            <a:off x="8632662" y="5931787"/>
            <a:ext cx="237061" cy="237066"/>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89" name="矩形 88"/>
          <p:cNvSpPr/>
          <p:nvPr/>
        </p:nvSpPr>
        <p:spPr>
          <a:xfrm>
            <a:off x="706873" y="3244602"/>
            <a:ext cx="785793"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S1=1</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0" name="矩形 89"/>
          <p:cNvSpPr/>
          <p:nvPr/>
        </p:nvSpPr>
        <p:spPr>
          <a:xfrm>
            <a:off x="1909741" y="3233597"/>
            <a:ext cx="785793"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S2=3</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1" name="矩形 90"/>
          <p:cNvSpPr/>
          <p:nvPr/>
        </p:nvSpPr>
        <p:spPr>
          <a:xfrm>
            <a:off x="3495181" y="3233597"/>
            <a:ext cx="785793"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S3=6</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2" name="矩形 91"/>
          <p:cNvSpPr/>
          <p:nvPr/>
        </p:nvSpPr>
        <p:spPr>
          <a:xfrm>
            <a:off x="5384302" y="3233597"/>
            <a:ext cx="92845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S4=10</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3" name="矩形 92"/>
          <p:cNvSpPr/>
          <p:nvPr/>
        </p:nvSpPr>
        <p:spPr>
          <a:xfrm>
            <a:off x="1032941" y="6331337"/>
            <a:ext cx="92845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S5=15</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4" name="矩形 93"/>
          <p:cNvSpPr/>
          <p:nvPr/>
        </p:nvSpPr>
        <p:spPr>
          <a:xfrm>
            <a:off x="3659165" y="6331337"/>
            <a:ext cx="92845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S6=21</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5" name="矩形 94"/>
          <p:cNvSpPr/>
          <p:nvPr/>
        </p:nvSpPr>
        <p:spPr>
          <a:xfrm>
            <a:off x="6936777" y="6331337"/>
            <a:ext cx="92845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S7=28</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6" name="矩形 95"/>
          <p:cNvSpPr/>
          <p:nvPr/>
        </p:nvSpPr>
        <p:spPr>
          <a:xfrm>
            <a:off x="7416089" y="2609534"/>
            <a:ext cx="4702781" cy="1815882"/>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rPr>
              <a:t>以S</a:t>
            </a:r>
            <a:r>
              <a:rPr lang="zh-CN" altLang="en-US" sz="2800" baseline="-25000" dirty="0">
                <a:latin typeface="微软雅黑 Light" panose="020B0502040204020203" pitchFamily="34" charset="-122"/>
                <a:ea typeface="微软雅黑 Light" panose="020B0502040204020203" pitchFamily="34" charset="-122"/>
              </a:rPr>
              <a:t>n</a:t>
            </a:r>
            <a:r>
              <a:rPr lang="zh-CN" altLang="en-US" sz="2800" dirty="0">
                <a:latin typeface="微软雅黑 Light" panose="020B0502040204020203" pitchFamily="34" charset="-122"/>
                <a:ea typeface="微软雅黑 Light" panose="020B0502040204020203" pitchFamily="34" charset="-122"/>
              </a:rPr>
              <a:t>代表第n项的值,有如下表示:</a:t>
            </a:r>
          </a:p>
          <a:p>
            <a:r>
              <a:rPr lang="zh-CN" altLang="en-US" sz="2800" dirty="0">
                <a:latin typeface="微软雅黑 Light" panose="020B0502040204020203" pitchFamily="34" charset="-122"/>
                <a:ea typeface="微软雅黑 Light" panose="020B0502040204020203" pitchFamily="34" charset="-122"/>
              </a:rPr>
              <a:t>当n=1时，S</a:t>
            </a:r>
            <a:r>
              <a:rPr lang="zh-CN" altLang="en-US" sz="2800" baseline="-25000" dirty="0">
                <a:latin typeface="微软雅黑 Light" panose="020B0502040204020203" pitchFamily="34" charset="-122"/>
                <a:ea typeface="微软雅黑 Light" panose="020B0502040204020203" pitchFamily="34" charset="-122"/>
              </a:rPr>
              <a:t>n</a:t>
            </a:r>
            <a:r>
              <a:rPr lang="zh-CN" altLang="en-US" sz="2800" dirty="0">
                <a:latin typeface="微软雅黑 Light" panose="020B0502040204020203" pitchFamily="34" charset="-122"/>
                <a:ea typeface="微软雅黑 Light" panose="020B0502040204020203" pitchFamily="34" charset="-122"/>
              </a:rPr>
              <a:t>=1</a:t>
            </a:r>
          </a:p>
          <a:p>
            <a:r>
              <a:rPr lang="zh-CN" altLang="en-US" sz="2800" dirty="0">
                <a:latin typeface="微软雅黑 Light" panose="020B0502040204020203" pitchFamily="34" charset="-122"/>
                <a:ea typeface="微软雅黑 Light" panose="020B0502040204020203" pitchFamily="34" charset="-122"/>
              </a:rPr>
              <a:t>当n&gt;1时，</a:t>
            </a:r>
            <a:r>
              <a:rPr lang="zh-CN" altLang="en-US" sz="2800" dirty="0" smtClean="0">
                <a:latin typeface="微软雅黑 Light" panose="020B0502040204020203" pitchFamily="34" charset="-122"/>
                <a:ea typeface="微软雅黑 Light" panose="020B0502040204020203" pitchFamily="34" charset="-122"/>
              </a:rPr>
              <a:t>S</a:t>
            </a:r>
            <a:r>
              <a:rPr lang="zh-CN" altLang="en-US" sz="2800" baseline="-25000" dirty="0" smtClean="0">
                <a:latin typeface="微软雅黑 Light" panose="020B0502040204020203" pitchFamily="34" charset="-122"/>
                <a:ea typeface="微软雅黑 Light" panose="020B0502040204020203" pitchFamily="34" charset="-122"/>
              </a:rPr>
              <a:t>n</a:t>
            </a:r>
            <a:r>
              <a:rPr lang="zh-CN" altLang="en-US" sz="2800" dirty="0" smtClean="0">
                <a:latin typeface="微软雅黑 Light" panose="020B0502040204020203" pitchFamily="34" charset="-122"/>
                <a:ea typeface="微软雅黑 Light" panose="020B0502040204020203" pitchFamily="34" charset="-122"/>
              </a:rPr>
              <a:t>=S</a:t>
            </a:r>
            <a:r>
              <a:rPr lang="zh-CN" altLang="en-US" sz="2800" baseline="-25000" dirty="0" smtClean="0">
                <a:latin typeface="微软雅黑 Light" panose="020B0502040204020203" pitchFamily="34" charset="-122"/>
                <a:ea typeface="微软雅黑 Light" panose="020B0502040204020203" pitchFamily="34" charset="-122"/>
              </a:rPr>
              <a:t>n</a:t>
            </a:r>
            <a:r>
              <a:rPr lang="zh-CN" altLang="en-US" sz="2800" baseline="-25000" dirty="0">
                <a:latin typeface="微软雅黑 Light" panose="020B0502040204020203" pitchFamily="34" charset="-122"/>
                <a:ea typeface="微软雅黑 Light" panose="020B0502040204020203" pitchFamily="34" charset="-122"/>
              </a:rPr>
              <a:t>-1</a:t>
            </a:r>
            <a:r>
              <a:rPr lang="zh-CN" altLang="en-US" sz="2800" dirty="0">
                <a:latin typeface="微软雅黑 Light" panose="020B0502040204020203" pitchFamily="34" charset="-122"/>
                <a:ea typeface="微软雅黑 Light" panose="020B0502040204020203" pitchFamily="34" charset="-122"/>
              </a:rPr>
              <a:t>+n</a:t>
            </a:r>
          </a:p>
        </p:txBody>
      </p:sp>
      <p:sp>
        <p:nvSpPr>
          <p:cNvPr id="97" name="等腰三角形 96"/>
          <p:cNvSpPr/>
          <p:nvPr/>
        </p:nvSpPr>
        <p:spPr>
          <a:xfrm rot="16200000">
            <a:off x="6733339" y="3105512"/>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042578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r>
              <a:rPr lang="zh-CN" altLang="en-US" dirty="0" smtClean="0"/>
              <a:t>如果用数组来描述上述的案例，思考以下为什么程序猿会有晕厥的表情呢？</a:t>
            </a:r>
            <a:endParaRPr lang="zh-CN" altLang="en-US" dirty="0"/>
          </a:p>
        </p:txBody>
      </p:sp>
    </p:spTree>
    <p:extLst>
      <p:ext uri="{BB962C8B-B14F-4D97-AF65-F5344CB8AC3E}">
        <p14:creationId xmlns:p14="http://schemas.microsoft.com/office/powerpoint/2010/main" val="359875684"/>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：穷举和递归</a:t>
            </a:r>
          </a:p>
        </p:txBody>
      </p:sp>
      <p:sp>
        <p:nvSpPr>
          <p:cNvPr id="3" name="内容占位符 2"/>
          <p:cNvSpPr>
            <a:spLocks noGrp="1"/>
          </p:cNvSpPr>
          <p:nvPr>
            <p:ph idx="1"/>
          </p:nvPr>
        </p:nvSpPr>
        <p:spPr/>
        <p:txBody>
          <a:bodyPr/>
          <a:lstStyle/>
          <a:p>
            <a:r>
              <a:rPr lang="zh-CN" altLang="en-US" dirty="0" smtClean="0"/>
              <a:t>获取该数列第</a:t>
            </a:r>
            <a:r>
              <a:rPr lang="en-US" altLang="zh-CN" dirty="0" smtClean="0"/>
              <a:t>n</a:t>
            </a:r>
            <a:r>
              <a:rPr lang="zh-CN" altLang="en-US" dirty="0" smtClean="0"/>
              <a:t>项数据的递归代码如下：</a:t>
            </a:r>
            <a:endParaRPr lang="zh-CN" altLang="en-US" dirty="0"/>
          </a:p>
        </p:txBody>
      </p:sp>
      <p:pic>
        <p:nvPicPr>
          <p:cNvPr id="4" name="图片 3"/>
          <p:cNvPicPr>
            <a:picLocks noChangeAspect="1"/>
          </p:cNvPicPr>
          <p:nvPr/>
        </p:nvPicPr>
        <p:blipFill>
          <a:blip r:embed="rId2"/>
          <a:stretch>
            <a:fillRect/>
          </a:stretch>
        </p:blipFill>
        <p:spPr>
          <a:xfrm>
            <a:off x="710505" y="1716616"/>
            <a:ext cx="10744200" cy="156210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435412" y="2543490"/>
            <a:ext cx="3234559" cy="26018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206239" y="2532640"/>
            <a:ext cx="2723823"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保留现场，进行递归调用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4533814" y="249634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6140177"/>
      </p:ext>
    </p:extLst>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：穷举和递归</a:t>
            </a:r>
          </a:p>
        </p:txBody>
      </p:sp>
      <p:sp>
        <p:nvSpPr>
          <p:cNvPr id="3" name="内容占位符 2"/>
          <p:cNvSpPr>
            <a:spLocks noGrp="1"/>
          </p:cNvSpPr>
          <p:nvPr>
            <p:ph idx="1"/>
          </p:nvPr>
        </p:nvSpPr>
        <p:spPr/>
        <p:txBody>
          <a:bodyPr/>
          <a:lstStyle/>
          <a:p>
            <a:r>
              <a:rPr lang="zh-CN" altLang="en-US" dirty="0" smtClean="0"/>
              <a:t>事实上，我们发现如果针对搜索二叉树进行递归方式的中序遍历后的结果即为有序的序列：</a:t>
            </a:r>
            <a:endParaRPr lang="zh-CN" altLang="en-US" dirty="0"/>
          </a:p>
        </p:txBody>
      </p:sp>
      <p:pic>
        <p:nvPicPr>
          <p:cNvPr id="5" name="图片 4"/>
          <p:cNvPicPr>
            <a:picLocks noChangeAspect="1"/>
          </p:cNvPicPr>
          <p:nvPr/>
        </p:nvPicPr>
        <p:blipFill>
          <a:blip r:embed="rId2"/>
          <a:stretch>
            <a:fillRect/>
          </a:stretch>
        </p:blipFill>
        <p:spPr>
          <a:xfrm>
            <a:off x="510480" y="2357966"/>
            <a:ext cx="11144250" cy="16002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763881291"/>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：基础的排序算法</a:t>
            </a:r>
            <a:r>
              <a:rPr lang="zh-CN" altLang="en-US" dirty="0" smtClean="0"/>
              <a:t>实现</a:t>
            </a:r>
            <a:endParaRPr lang="zh-CN" altLang="en-US" dirty="0"/>
          </a:p>
        </p:txBody>
      </p:sp>
      <p:sp>
        <p:nvSpPr>
          <p:cNvPr id="3" name="内容占位符 2"/>
          <p:cNvSpPr>
            <a:spLocks noGrp="1"/>
          </p:cNvSpPr>
          <p:nvPr>
            <p:ph idx="1"/>
          </p:nvPr>
        </p:nvSpPr>
        <p:spPr/>
        <p:txBody>
          <a:bodyPr/>
          <a:lstStyle/>
          <a:p>
            <a:r>
              <a:rPr lang="zh-CN" altLang="en-US" dirty="0"/>
              <a:t>排序是算法中很重要的一个环节，很多查询的基础就是排序，关于排序的算法非常多</a:t>
            </a:r>
            <a:r>
              <a:rPr lang="en-US" altLang="zh-CN" dirty="0"/>
              <a:t>,</a:t>
            </a:r>
            <a:r>
              <a:rPr lang="zh-CN" altLang="en-US" dirty="0"/>
              <a:t>而且各有优缺点</a:t>
            </a:r>
            <a:r>
              <a:rPr lang="en-US" altLang="zh-CN" dirty="0"/>
              <a:t>.</a:t>
            </a:r>
            <a:r>
              <a:rPr lang="zh-CN" altLang="en-US" dirty="0"/>
              <a:t>记下来介绍几种最为简单容易理解的排序算法</a:t>
            </a:r>
            <a:r>
              <a:rPr lang="en-US" altLang="zh-CN" dirty="0"/>
              <a:t>:</a:t>
            </a:r>
          </a:p>
          <a:p>
            <a:pPr lvl="1"/>
            <a:r>
              <a:rPr lang="zh-CN" altLang="en-US" dirty="0"/>
              <a:t>选择排序</a:t>
            </a:r>
          </a:p>
          <a:p>
            <a:pPr lvl="1"/>
            <a:r>
              <a:rPr lang="zh-CN" altLang="en-US" dirty="0"/>
              <a:t>冒泡排序</a:t>
            </a:r>
          </a:p>
          <a:p>
            <a:pPr lvl="1"/>
            <a:r>
              <a:rPr lang="zh-CN" altLang="en-US" dirty="0"/>
              <a:t>插入排序</a:t>
            </a:r>
          </a:p>
        </p:txBody>
      </p:sp>
    </p:spTree>
    <p:extLst>
      <p:ext uri="{BB962C8B-B14F-4D97-AF65-F5344CB8AC3E}">
        <p14:creationId xmlns:p14="http://schemas.microsoft.com/office/powerpoint/2010/main" val="4011921966"/>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a:t>选择排序的主要思想是寻找未排序中最小的元素加入到已有序列</a:t>
            </a:r>
            <a:r>
              <a:rPr lang="en-US" altLang="zh-CN" dirty="0"/>
              <a:t>,</a:t>
            </a:r>
            <a:r>
              <a:rPr lang="zh-CN" altLang="en-US" dirty="0"/>
              <a:t>直到未排序序列为</a:t>
            </a:r>
            <a:r>
              <a:rPr lang="zh-CN" altLang="en-US" dirty="0" smtClean="0"/>
              <a:t>空。</a:t>
            </a:r>
            <a:r>
              <a:rPr lang="zh-CN" altLang="en-US" dirty="0"/>
              <a:t>有一无序数组</a:t>
            </a:r>
            <a:r>
              <a:rPr lang="en-US" altLang="zh-CN" dirty="0"/>
              <a:t>,</a:t>
            </a:r>
            <a:r>
              <a:rPr lang="zh-CN" altLang="en-US" dirty="0" smtClean="0"/>
              <a:t>如下</a:t>
            </a:r>
            <a:r>
              <a:rPr lang="en-US" altLang="zh-CN" dirty="0" smtClean="0"/>
              <a:t>,</a:t>
            </a:r>
            <a:r>
              <a:rPr lang="zh-CN" altLang="en-US" dirty="0"/>
              <a:t>现按照选择排序的规则进行升序排序</a:t>
            </a:r>
            <a:r>
              <a:rPr lang="en-US" altLang="zh-CN" dirty="0" smtClean="0"/>
              <a:t>:</a:t>
            </a:r>
            <a:endParaRPr lang="en-US" altLang="zh-CN" dirty="0"/>
          </a:p>
          <a:p>
            <a:endParaRPr lang="en-US" altLang="zh-CN" dirty="0" smtClean="0"/>
          </a:p>
          <a:p>
            <a:r>
              <a:rPr lang="zh-CN" altLang="en-US" dirty="0"/>
              <a:t>现将该数组分为两个</a:t>
            </a:r>
            <a:r>
              <a:rPr lang="zh-CN" altLang="en-US" dirty="0" smtClean="0"/>
              <a:t>部分</a:t>
            </a:r>
            <a:r>
              <a:rPr lang="en-US" altLang="zh-CN" dirty="0" smtClean="0"/>
              <a:t>,</a:t>
            </a:r>
            <a:r>
              <a:rPr lang="zh-CN" altLang="en-US" dirty="0" smtClean="0"/>
              <a:t>第</a:t>
            </a:r>
            <a:r>
              <a:rPr lang="zh-CN" altLang="en-US" dirty="0"/>
              <a:t>一部分为有序</a:t>
            </a:r>
            <a:r>
              <a:rPr lang="zh-CN" altLang="en-US" dirty="0" smtClean="0"/>
              <a:t>部分</a:t>
            </a:r>
            <a:r>
              <a:rPr lang="en-US" altLang="zh-CN" dirty="0" smtClean="0"/>
              <a:t>,</a:t>
            </a:r>
            <a:r>
              <a:rPr lang="zh-CN" altLang="en-US" dirty="0" smtClean="0"/>
              <a:t>第二</a:t>
            </a:r>
            <a:r>
              <a:rPr lang="zh-CN" altLang="en-US" dirty="0"/>
              <a:t>部分为无序</a:t>
            </a:r>
            <a:r>
              <a:rPr lang="zh-CN" altLang="en-US" dirty="0" smtClean="0"/>
              <a:t>部分</a:t>
            </a:r>
            <a:r>
              <a:rPr lang="en-US" altLang="zh-CN" dirty="0" smtClean="0"/>
              <a:t>,</a:t>
            </a:r>
            <a:r>
              <a:rPr lang="zh-CN" altLang="en-US" dirty="0"/>
              <a:t>在初始时</a:t>
            </a:r>
            <a:r>
              <a:rPr lang="en-US" altLang="zh-CN" dirty="0"/>
              <a:t>,</a:t>
            </a:r>
            <a:r>
              <a:rPr lang="zh-CN" altLang="en-US" dirty="0"/>
              <a:t>有序部分的元素数量为</a:t>
            </a:r>
            <a:r>
              <a:rPr lang="en-US" altLang="zh-CN" dirty="0"/>
              <a:t>0,</a:t>
            </a:r>
            <a:r>
              <a:rPr lang="zh-CN" altLang="en-US" dirty="0"/>
              <a:t>全部为无序</a:t>
            </a:r>
            <a:r>
              <a:rPr lang="zh-CN" altLang="en-US" dirty="0" smtClean="0"/>
              <a:t>部分</a:t>
            </a:r>
            <a:r>
              <a:rPr lang="en-US" altLang="zh-CN" dirty="0" smtClean="0"/>
              <a:t>:</a:t>
            </a:r>
            <a:endParaRPr lang="en-US" altLang="zh-CN" dirty="0"/>
          </a:p>
          <a:p>
            <a:endParaRPr lang="en-US" altLang="zh-CN" dirty="0" smtClean="0"/>
          </a:p>
          <a:p>
            <a:endParaRPr lang="zh-CN" altLang="en-US" dirty="0"/>
          </a:p>
        </p:txBody>
      </p:sp>
      <p:graphicFrame>
        <p:nvGraphicFramePr>
          <p:cNvPr id="4" name="Group 66"/>
          <p:cNvGraphicFramePr>
            <a:graphicFrameLocks noGrp="1"/>
          </p:cNvGraphicFramePr>
          <p:nvPr>
            <p:extLst>
              <p:ext uri="{D42A27DB-BD31-4B8C-83A1-F6EECF244321}">
                <p14:modId xmlns:p14="http://schemas.microsoft.com/office/powerpoint/2010/main" val="905475160"/>
              </p:ext>
            </p:extLst>
          </p:nvPr>
        </p:nvGraphicFramePr>
        <p:xfrm>
          <a:off x="644888" y="2412999"/>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graphicFrame>
        <p:nvGraphicFramePr>
          <p:cNvPr id="6" name="Group 66"/>
          <p:cNvGraphicFramePr>
            <a:graphicFrameLocks noGrp="1"/>
          </p:cNvGraphicFramePr>
          <p:nvPr>
            <p:extLst>
              <p:ext uri="{D42A27DB-BD31-4B8C-83A1-F6EECF244321}">
                <p14:modId xmlns:p14="http://schemas.microsoft.com/office/powerpoint/2010/main" val="1295198912"/>
              </p:ext>
            </p:extLst>
          </p:nvPr>
        </p:nvGraphicFramePr>
        <p:xfrm>
          <a:off x="593969" y="4560190"/>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spTree>
    <p:extLst>
      <p:ext uri="{BB962C8B-B14F-4D97-AF65-F5344CB8AC3E}">
        <p14:creationId xmlns:p14="http://schemas.microsoft.com/office/powerpoint/2010/main" val="3111943344"/>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44769" y="4559339"/>
            <a:ext cx="760698" cy="73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422749" y="4559339"/>
            <a:ext cx="760698" cy="73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a:t>首先在无序部分中寻找最小元素所在的</a:t>
            </a:r>
            <a:r>
              <a:rPr lang="zh-CN" altLang="en-US" dirty="0" smtClean="0"/>
              <a:t>位置</a:t>
            </a:r>
            <a:r>
              <a:rPr lang="en-US" altLang="zh-CN" dirty="0" smtClean="0"/>
              <a:t>,</a:t>
            </a:r>
            <a:r>
              <a:rPr lang="zh-CN" altLang="en-US" dirty="0"/>
              <a:t>然后将其与第一位的元素</a:t>
            </a:r>
            <a:r>
              <a:rPr lang="zh-CN" altLang="en-US" dirty="0" smtClean="0"/>
              <a:t>交换</a:t>
            </a:r>
            <a:r>
              <a:rPr lang="en-US" altLang="zh-CN" dirty="0" smtClean="0"/>
              <a:t>:</a:t>
            </a:r>
            <a:endParaRPr lang="zh-CN" altLang="en-US" dirty="0"/>
          </a:p>
          <a:p>
            <a:endParaRPr lang="en-US" altLang="zh-CN" dirty="0" smtClean="0"/>
          </a:p>
          <a:p>
            <a:endParaRPr lang="en-US" altLang="zh-CN" dirty="0"/>
          </a:p>
          <a:p>
            <a:endParaRPr lang="en-US" altLang="zh-CN" dirty="0" smtClean="0"/>
          </a:p>
          <a:p>
            <a:endParaRPr lang="zh-CN" altLang="en-US" dirty="0"/>
          </a:p>
        </p:txBody>
      </p:sp>
      <p:graphicFrame>
        <p:nvGraphicFramePr>
          <p:cNvPr id="4" name="Group 66"/>
          <p:cNvGraphicFramePr>
            <a:graphicFrameLocks noGrp="1"/>
          </p:cNvGraphicFramePr>
          <p:nvPr>
            <p:extLst>
              <p:ext uri="{D42A27DB-BD31-4B8C-83A1-F6EECF244321}">
                <p14:modId xmlns:p14="http://schemas.microsoft.com/office/powerpoint/2010/main" val="1573936085"/>
              </p:ext>
            </p:extLst>
          </p:nvPr>
        </p:nvGraphicFramePr>
        <p:xfrm>
          <a:off x="644769" y="2646724"/>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sp>
        <p:nvSpPr>
          <p:cNvPr id="5" name="矩形 4"/>
          <p:cNvSpPr/>
          <p:nvPr/>
        </p:nvSpPr>
        <p:spPr>
          <a:xfrm>
            <a:off x="4364517" y="1769904"/>
            <a:ext cx="877163"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最小值</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右箭头 5"/>
          <p:cNvSpPr/>
          <p:nvPr/>
        </p:nvSpPr>
        <p:spPr>
          <a:xfrm rot="5400000">
            <a:off x="4466887" y="227740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Group 66"/>
          <p:cNvGraphicFramePr>
            <a:graphicFrameLocks noGrp="1"/>
          </p:cNvGraphicFramePr>
          <p:nvPr>
            <p:extLst>
              <p:ext uri="{D42A27DB-BD31-4B8C-83A1-F6EECF244321}">
                <p14:modId xmlns:p14="http://schemas.microsoft.com/office/powerpoint/2010/main" val="3364596566"/>
              </p:ext>
            </p:extLst>
          </p:nvPr>
        </p:nvGraphicFramePr>
        <p:xfrm>
          <a:off x="644769" y="4559339"/>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cxnSp>
        <p:nvCxnSpPr>
          <p:cNvPr id="19" name="肘形连接符 18"/>
          <p:cNvCxnSpPr>
            <a:stCxn id="16" idx="0"/>
            <a:endCxn id="17" idx="0"/>
          </p:cNvCxnSpPr>
          <p:nvPr/>
        </p:nvCxnSpPr>
        <p:spPr>
          <a:xfrm rot="5400000" flipH="1" flipV="1">
            <a:off x="2914108" y="2670349"/>
            <a:ext cx="12700" cy="3777980"/>
          </a:xfrm>
          <a:prstGeom prst="bentConnector3">
            <a:avLst>
              <a:gd name="adj1" fmla="val 3133339"/>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7" idx="2"/>
            <a:endCxn id="16" idx="2"/>
          </p:cNvCxnSpPr>
          <p:nvPr/>
        </p:nvCxnSpPr>
        <p:spPr>
          <a:xfrm rot="5400000">
            <a:off x="2914108" y="3406949"/>
            <a:ext cx="12700" cy="3777980"/>
          </a:xfrm>
          <a:prstGeom prst="bentConnector3">
            <a:avLst>
              <a:gd name="adj1" fmla="val 313333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720076" y="3808301"/>
            <a:ext cx="646331"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交换</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6" name="矩形 25"/>
          <p:cNvSpPr/>
          <p:nvPr/>
        </p:nvSpPr>
        <p:spPr>
          <a:xfrm>
            <a:off x="389467" y="4453466"/>
            <a:ext cx="1144616" cy="95042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93396" y="5844784"/>
            <a:ext cx="1569660"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形成有序区域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8" name="右箭头 27"/>
          <p:cNvSpPr/>
          <p:nvPr/>
        </p:nvSpPr>
        <p:spPr>
          <a:xfrm rot="16200000">
            <a:off x="395766" y="534168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0800000">
            <a:off x="5524356" y="3644400"/>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5508684"/>
      </p:ext>
    </p:extLst>
  </p:cSld>
  <p:clrMapOvr>
    <a:masterClrMapping/>
  </p:clrMapOvr>
  <p:transition spd="slow">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a:t>其余的按照上述方法继续</a:t>
            </a:r>
            <a:r>
              <a:rPr lang="zh-CN" altLang="en-US" dirty="0" smtClean="0"/>
              <a:t>执行</a:t>
            </a:r>
            <a:r>
              <a:rPr lang="en-US" altLang="zh-CN" dirty="0" smtClean="0"/>
              <a:t>:</a:t>
            </a:r>
            <a:endParaRPr lang="zh-CN" altLang="en-US"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graphicFrame>
        <p:nvGraphicFramePr>
          <p:cNvPr id="4" name="Group 66"/>
          <p:cNvGraphicFramePr>
            <a:graphicFrameLocks noGrp="1"/>
          </p:cNvGraphicFramePr>
          <p:nvPr>
            <p:extLst>
              <p:ext uri="{D42A27DB-BD31-4B8C-83A1-F6EECF244321}">
                <p14:modId xmlns:p14="http://schemas.microsoft.com/office/powerpoint/2010/main" val="125764060"/>
              </p:ext>
            </p:extLst>
          </p:nvPr>
        </p:nvGraphicFramePr>
        <p:xfrm>
          <a:off x="2355032" y="1900806"/>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bl>
          </a:graphicData>
        </a:graphic>
      </p:graphicFrame>
      <p:sp>
        <p:nvSpPr>
          <p:cNvPr id="7" name="右箭头 6"/>
          <p:cNvSpPr/>
          <p:nvPr/>
        </p:nvSpPr>
        <p:spPr>
          <a:xfrm rot="5400000">
            <a:off x="7684905" y="151540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599469" y="1030595"/>
            <a:ext cx="877163"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最小值</a:t>
            </a:r>
            <a:endParaRPr lang="zh-CN" altLang="en-US" b="1" dirty="0">
              <a:solidFill>
                <a:srgbClr val="C00000"/>
              </a:solidFill>
              <a:latin typeface="微软雅黑" panose="020B0503020204020204" pitchFamily="34" charset="-122"/>
              <a:ea typeface="微软雅黑" panose="020B0503020204020204" pitchFamily="34" charset="-122"/>
            </a:endParaRPr>
          </a:p>
        </p:txBody>
      </p:sp>
      <p:graphicFrame>
        <p:nvGraphicFramePr>
          <p:cNvPr id="9" name="Group 66"/>
          <p:cNvGraphicFramePr>
            <a:graphicFrameLocks noGrp="1"/>
          </p:cNvGraphicFramePr>
          <p:nvPr>
            <p:extLst>
              <p:ext uri="{D42A27DB-BD31-4B8C-83A1-F6EECF244321}">
                <p14:modId xmlns:p14="http://schemas.microsoft.com/office/powerpoint/2010/main" val="1127137563"/>
              </p:ext>
            </p:extLst>
          </p:nvPr>
        </p:nvGraphicFramePr>
        <p:xfrm>
          <a:off x="2355032" y="3168352"/>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sp>
        <p:nvSpPr>
          <p:cNvPr id="10" name="等腰三角形 9"/>
          <p:cNvSpPr/>
          <p:nvPr/>
        </p:nvSpPr>
        <p:spPr>
          <a:xfrm rot="10800000">
            <a:off x="7647696" y="2637406"/>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619200" y="3892039"/>
            <a:ext cx="877163"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最小值</a:t>
            </a:r>
            <a:endParaRPr lang="zh-CN" altLang="en-US" b="1" dirty="0">
              <a:solidFill>
                <a:srgbClr val="C00000"/>
              </a:solidFill>
              <a:latin typeface="微软雅黑" panose="020B0503020204020204" pitchFamily="34" charset="-122"/>
              <a:ea typeface="微软雅黑" panose="020B0503020204020204" pitchFamily="34" charset="-122"/>
            </a:endParaRPr>
          </a:p>
        </p:txBody>
      </p:sp>
      <p:graphicFrame>
        <p:nvGraphicFramePr>
          <p:cNvPr id="14" name="Group 66"/>
          <p:cNvGraphicFramePr>
            <a:graphicFrameLocks noGrp="1"/>
          </p:cNvGraphicFramePr>
          <p:nvPr>
            <p:extLst>
              <p:ext uri="{D42A27DB-BD31-4B8C-83A1-F6EECF244321}">
                <p14:modId xmlns:p14="http://schemas.microsoft.com/office/powerpoint/2010/main" val="2948178426"/>
              </p:ext>
            </p:extLst>
          </p:nvPr>
        </p:nvGraphicFramePr>
        <p:xfrm>
          <a:off x="2355032" y="6029796"/>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graphicFrame>
        <p:nvGraphicFramePr>
          <p:cNvPr id="16" name="Group 66"/>
          <p:cNvGraphicFramePr>
            <a:graphicFrameLocks noGrp="1"/>
          </p:cNvGraphicFramePr>
          <p:nvPr>
            <p:extLst>
              <p:ext uri="{D42A27DB-BD31-4B8C-83A1-F6EECF244321}">
                <p14:modId xmlns:p14="http://schemas.microsoft.com/office/powerpoint/2010/main" val="3275158345"/>
              </p:ext>
            </p:extLst>
          </p:nvPr>
        </p:nvGraphicFramePr>
        <p:xfrm>
          <a:off x="2355032" y="4737730"/>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sp>
        <p:nvSpPr>
          <p:cNvPr id="12" name="右箭头 11"/>
          <p:cNvSpPr/>
          <p:nvPr/>
        </p:nvSpPr>
        <p:spPr>
          <a:xfrm rot="5400000">
            <a:off x="4721570" y="437685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7647696" y="5498850"/>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5400000">
            <a:off x="6122665" y="3745067"/>
            <a:ext cx="5538016" cy="50464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8868528"/>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a:t>直到进行到所有无序部分的元素都被</a:t>
            </a:r>
            <a:r>
              <a:rPr lang="zh-CN" altLang="en-US" dirty="0" smtClean="0"/>
              <a:t>排序</a:t>
            </a:r>
            <a:r>
              <a:rPr lang="en-US" altLang="zh-CN" dirty="0" smtClean="0"/>
              <a:t>:</a:t>
            </a:r>
          </a:p>
          <a:p>
            <a:endParaRPr lang="en-US" altLang="zh-CN" dirty="0"/>
          </a:p>
          <a:p>
            <a:r>
              <a:rPr lang="zh-CN" altLang="en-US" dirty="0"/>
              <a:t>选择排序的特点是查询次数较多</a:t>
            </a:r>
            <a:r>
              <a:rPr lang="en-US" altLang="zh-CN" dirty="0"/>
              <a:t>,</a:t>
            </a:r>
            <a:r>
              <a:rPr lang="zh-CN" altLang="en-US" dirty="0"/>
              <a:t>元素位置变换较少</a:t>
            </a:r>
            <a:r>
              <a:rPr lang="en-US" altLang="zh-CN" dirty="0"/>
              <a:t>,</a:t>
            </a:r>
            <a:r>
              <a:rPr lang="zh-CN" altLang="en-US" dirty="0"/>
              <a:t>比较适合易于查询而移动较复杂的</a:t>
            </a:r>
            <a:r>
              <a:rPr lang="zh-CN" altLang="en-US" dirty="0" smtClean="0"/>
              <a:t>数据（课堂案例：</a:t>
            </a:r>
            <a:r>
              <a:rPr lang="en-US" altLang="zh-CN" dirty="0" smtClean="0">
                <a:hlinkClick r:id="rId3" action="ppaction://hlinkfile"/>
              </a:rPr>
              <a:t>NumberCompare.java</a:t>
            </a:r>
            <a:r>
              <a:rPr lang="zh-CN" altLang="en-US" dirty="0" smtClean="0"/>
              <a:t>）</a:t>
            </a:r>
            <a:endParaRPr lang="zh-CN" altLang="en-US" dirty="0"/>
          </a:p>
          <a:p>
            <a:endParaRPr lang="zh-CN" altLang="en-US" dirty="0"/>
          </a:p>
        </p:txBody>
      </p:sp>
      <p:graphicFrame>
        <p:nvGraphicFramePr>
          <p:cNvPr id="5" name="Group 66"/>
          <p:cNvGraphicFramePr>
            <a:graphicFrameLocks noGrp="1"/>
          </p:cNvGraphicFramePr>
          <p:nvPr>
            <p:extLst>
              <p:ext uri="{D42A27DB-BD31-4B8C-83A1-F6EECF244321}">
                <p14:modId xmlns:p14="http://schemas.microsoft.com/office/powerpoint/2010/main" val="3062577742"/>
              </p:ext>
            </p:extLst>
          </p:nvPr>
        </p:nvGraphicFramePr>
        <p:xfrm>
          <a:off x="610898" y="1646805"/>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pic>
        <p:nvPicPr>
          <p:cNvPr id="6" name="图片 5"/>
          <p:cNvPicPr>
            <a:picLocks noChangeAspect="1"/>
          </p:cNvPicPr>
          <p:nvPr/>
        </p:nvPicPr>
        <p:blipFill>
          <a:blip r:embed="rId4"/>
          <a:stretch>
            <a:fillRect/>
          </a:stretch>
        </p:blipFill>
        <p:spPr>
          <a:xfrm>
            <a:off x="610898" y="3759199"/>
            <a:ext cx="10127031" cy="2964009"/>
          </a:xfrm>
          <a:prstGeom prst="rect">
            <a:avLst/>
          </a:prstGeom>
          <a:blipFill>
            <a:blip r:embed="rId5"/>
            <a:stretch>
              <a:fillRect/>
            </a:stretch>
          </a:blipFill>
          <a:ln w="101600">
            <a:solidFill>
              <a:srgbClr val="339933">
                <a:alpha val="96000"/>
              </a:srgbClr>
            </a:solidFill>
          </a:ln>
        </p:spPr>
      </p:pic>
      <p:sp>
        <p:nvSpPr>
          <p:cNvPr id="7" name="矩形 6"/>
          <p:cNvSpPr/>
          <p:nvPr/>
        </p:nvSpPr>
        <p:spPr>
          <a:xfrm>
            <a:off x="4782906" y="3950214"/>
            <a:ext cx="2262158"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保存较小</a:t>
            </a:r>
            <a:r>
              <a:rPr lang="zh-CN" altLang="en-US" b="1" dirty="0">
                <a:solidFill>
                  <a:srgbClr val="C00000"/>
                </a:solidFill>
                <a:latin typeface="微软雅黑" panose="020B0503020204020204" pitchFamily="34" charset="-122"/>
                <a:ea typeface="微软雅黑" panose="020B0503020204020204" pitchFamily="34" charset="-122"/>
              </a:rPr>
              <a:t>的数的位置</a:t>
            </a:r>
          </a:p>
        </p:txBody>
      </p:sp>
      <p:sp>
        <p:nvSpPr>
          <p:cNvPr id="8" name="圆角矩形 7"/>
          <p:cNvSpPr/>
          <p:nvPr/>
        </p:nvSpPr>
        <p:spPr>
          <a:xfrm>
            <a:off x="1012079" y="3965892"/>
            <a:ext cx="3234559" cy="2166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4194568" y="387617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012079" y="4217787"/>
            <a:ext cx="3830854" cy="16794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0800000">
            <a:off x="4675278" y="415459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374204" y="4187588"/>
            <a:ext cx="2331087" cy="369332"/>
          </a:xfrm>
          <a:prstGeom prst="rect">
            <a:avLst/>
          </a:prstGeom>
        </p:spPr>
        <p:txBody>
          <a:bodyPr wrap="none">
            <a:spAutoFit/>
          </a:bodyPr>
          <a:lstStyle/>
          <a:p>
            <a:r>
              <a:rPr lang="en-US" altLang="zh-CN" b="1" dirty="0" err="1" smtClean="0">
                <a:solidFill>
                  <a:srgbClr val="C00000"/>
                </a:solidFill>
                <a:latin typeface="微软雅黑" panose="020B0503020204020204" pitchFamily="34" charset="-122"/>
                <a:ea typeface="微软雅黑" panose="020B0503020204020204" pitchFamily="34" charset="-122"/>
              </a:rPr>
              <a:t>i</a:t>
            </a:r>
            <a:r>
              <a:rPr lang="zh-CN" altLang="en-US" b="1" dirty="0" smtClean="0">
                <a:solidFill>
                  <a:srgbClr val="C00000"/>
                </a:solidFill>
                <a:latin typeface="微软雅黑" panose="020B0503020204020204" pitchFamily="34" charset="-122"/>
                <a:ea typeface="微软雅黑" panose="020B0503020204020204" pitchFamily="34" charset="-122"/>
              </a:rPr>
              <a:t>分割有序和无序部分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515358" y="5541756"/>
            <a:ext cx="4570482"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将寻找到的最小值与其相应位置的元素交换</a:t>
            </a:r>
          </a:p>
        </p:txBody>
      </p:sp>
      <p:sp>
        <p:nvSpPr>
          <p:cNvPr id="15" name="圆角矩形 14"/>
          <p:cNvSpPr/>
          <p:nvPr/>
        </p:nvSpPr>
        <p:spPr>
          <a:xfrm>
            <a:off x="1173283" y="5216698"/>
            <a:ext cx="3830854" cy="113128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0800000">
            <a:off x="4842933" y="554175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4859002"/>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smtClean="0"/>
              <a:t>冒泡排序主要的</a:t>
            </a:r>
            <a:r>
              <a:rPr lang="zh-CN" altLang="en-US" dirty="0"/>
              <a:t>思想是进行相邻的两个元素之间比较并且</a:t>
            </a:r>
            <a:r>
              <a:rPr lang="zh-CN" altLang="en-US" dirty="0" smtClean="0"/>
              <a:t>交换，有利于</a:t>
            </a:r>
            <a:r>
              <a:rPr lang="zh-CN" altLang="en-US" dirty="0"/>
              <a:t>利用原有元素在集合中的位置</a:t>
            </a:r>
            <a:r>
              <a:rPr lang="zh-CN" altLang="en-US" dirty="0" smtClean="0"/>
              <a:t>优势，</a:t>
            </a:r>
            <a:r>
              <a:rPr lang="zh-CN" altLang="en-US" dirty="0"/>
              <a:t>冒泡排序的原则是大的下沉小的</a:t>
            </a:r>
            <a:r>
              <a:rPr lang="zh-CN" altLang="en-US" dirty="0" smtClean="0"/>
              <a:t>上浮（跟最终的排序要求保持一致）</a:t>
            </a:r>
            <a:endParaRPr lang="en-US" altLang="zh-CN" dirty="0" smtClean="0"/>
          </a:p>
          <a:p>
            <a:r>
              <a:rPr lang="zh-CN" altLang="en-US" dirty="0" smtClean="0"/>
              <a:t>仍然对之前的数据按照冒泡进行排序：</a:t>
            </a:r>
            <a:endParaRPr lang="en-US" altLang="zh-CN" dirty="0" smtClean="0"/>
          </a:p>
          <a:p>
            <a:endParaRPr lang="zh-CN" altLang="en-US" dirty="0"/>
          </a:p>
        </p:txBody>
      </p:sp>
      <p:graphicFrame>
        <p:nvGraphicFramePr>
          <p:cNvPr id="4" name="Group 66"/>
          <p:cNvGraphicFramePr>
            <a:graphicFrameLocks noGrp="1"/>
          </p:cNvGraphicFramePr>
          <p:nvPr>
            <p:extLst>
              <p:ext uri="{D42A27DB-BD31-4B8C-83A1-F6EECF244321}">
                <p14:modId xmlns:p14="http://schemas.microsoft.com/office/powerpoint/2010/main" val="489187396"/>
              </p:ext>
            </p:extLst>
          </p:nvPr>
        </p:nvGraphicFramePr>
        <p:xfrm>
          <a:off x="594088" y="3750732"/>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spTree>
    <p:extLst>
      <p:ext uri="{BB962C8B-B14F-4D97-AF65-F5344CB8AC3E}">
        <p14:creationId xmlns:p14="http://schemas.microsoft.com/office/powerpoint/2010/main" val="3716219747"/>
      </p:ext>
    </p:extLst>
  </p:cSld>
  <p:clrMapOvr>
    <a:masterClrMapping/>
  </p:clrMapOvr>
  <p:transition spd="slow">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a:t>第一轮的</a:t>
            </a:r>
            <a:r>
              <a:rPr lang="zh-CN" altLang="en-US" dirty="0" smtClean="0"/>
              <a:t>排序，</a:t>
            </a:r>
            <a:r>
              <a:rPr lang="zh-CN" altLang="en-US" dirty="0"/>
              <a:t>首先比较前两个元素</a:t>
            </a:r>
            <a:r>
              <a:rPr lang="en-US" altLang="zh-CN" dirty="0"/>
              <a:t>,</a:t>
            </a:r>
            <a:r>
              <a:rPr lang="zh-CN" altLang="en-US" dirty="0"/>
              <a:t>如果顺序与升序相反则交换</a:t>
            </a:r>
            <a:r>
              <a:rPr lang="en-US" altLang="zh-CN" dirty="0"/>
              <a:t>,</a:t>
            </a:r>
            <a:r>
              <a:rPr lang="zh-CN" altLang="en-US" dirty="0"/>
              <a:t>否则什么也</a:t>
            </a:r>
            <a:r>
              <a:rPr lang="zh-CN" altLang="en-US" dirty="0" smtClean="0"/>
              <a:t>不做：</a:t>
            </a:r>
            <a:endParaRPr lang="en-US" altLang="zh-CN" dirty="0" smtClean="0"/>
          </a:p>
          <a:p>
            <a:endParaRPr lang="en-US" altLang="zh-CN" dirty="0"/>
          </a:p>
          <a:p>
            <a:r>
              <a:rPr lang="zh-CN" altLang="en-US" dirty="0"/>
              <a:t>然后</a:t>
            </a:r>
            <a:r>
              <a:rPr lang="en-US" altLang="zh-CN" dirty="0"/>
              <a:t>,</a:t>
            </a:r>
            <a:r>
              <a:rPr lang="zh-CN" altLang="en-US" dirty="0"/>
              <a:t>依次比较第二位与第三位</a:t>
            </a:r>
            <a:r>
              <a:rPr lang="en-US" altLang="zh-CN" dirty="0"/>
              <a:t>,</a:t>
            </a:r>
            <a:r>
              <a:rPr lang="zh-CN" altLang="en-US" dirty="0"/>
              <a:t>第三位与第四位</a:t>
            </a:r>
            <a:r>
              <a:rPr lang="en-US" altLang="zh-CN" dirty="0"/>
              <a:t>,…..</a:t>
            </a:r>
          </a:p>
          <a:p>
            <a:endParaRPr lang="zh-CN" altLang="en-US" dirty="0"/>
          </a:p>
          <a:p>
            <a:endParaRPr lang="zh-CN" altLang="en-US" dirty="0"/>
          </a:p>
        </p:txBody>
      </p:sp>
      <p:graphicFrame>
        <p:nvGraphicFramePr>
          <p:cNvPr id="4" name="Group 66"/>
          <p:cNvGraphicFramePr>
            <a:graphicFrameLocks noGrp="1"/>
          </p:cNvGraphicFramePr>
          <p:nvPr>
            <p:extLst>
              <p:ext uri="{D42A27DB-BD31-4B8C-83A1-F6EECF244321}">
                <p14:modId xmlns:p14="http://schemas.microsoft.com/office/powerpoint/2010/main" val="2416196526"/>
              </p:ext>
            </p:extLst>
          </p:nvPr>
        </p:nvGraphicFramePr>
        <p:xfrm>
          <a:off x="543288" y="2311399"/>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graphicFrame>
        <p:nvGraphicFramePr>
          <p:cNvPr id="5" name="Group 66"/>
          <p:cNvGraphicFramePr>
            <a:graphicFrameLocks noGrp="1"/>
          </p:cNvGraphicFramePr>
          <p:nvPr>
            <p:extLst>
              <p:ext uri="{D42A27DB-BD31-4B8C-83A1-F6EECF244321}">
                <p14:modId xmlns:p14="http://schemas.microsoft.com/office/powerpoint/2010/main" val="3169478256"/>
              </p:ext>
            </p:extLst>
          </p:nvPr>
        </p:nvGraphicFramePr>
        <p:xfrm>
          <a:off x="543288" y="3961391"/>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graphicFrame>
        <p:nvGraphicFramePr>
          <p:cNvPr id="6" name="Group 66"/>
          <p:cNvGraphicFramePr>
            <a:graphicFrameLocks noGrp="1"/>
          </p:cNvGraphicFramePr>
          <p:nvPr>
            <p:extLst>
              <p:ext uri="{D42A27DB-BD31-4B8C-83A1-F6EECF244321}">
                <p14:modId xmlns:p14="http://schemas.microsoft.com/office/powerpoint/2010/main" val="1843253757"/>
              </p:ext>
            </p:extLst>
          </p:nvPr>
        </p:nvGraphicFramePr>
        <p:xfrm>
          <a:off x="543288" y="5363140"/>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sp>
        <p:nvSpPr>
          <p:cNvPr id="7" name="等腰三角形 6"/>
          <p:cNvSpPr/>
          <p:nvPr/>
        </p:nvSpPr>
        <p:spPr>
          <a:xfrm rot="10800000">
            <a:off x="5331491" y="4683520"/>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8853856"/>
      </p:ext>
    </p:extLst>
  </p:cSld>
  <p:clrMapOvr>
    <a:masterClrMapping/>
  </p:clrMapOvr>
  <p:transition spd="slow">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：基础的排序算法实现</a:t>
            </a:r>
          </a:p>
        </p:txBody>
      </p:sp>
      <p:sp>
        <p:nvSpPr>
          <p:cNvPr id="3" name="内容占位符 2"/>
          <p:cNvSpPr>
            <a:spLocks noGrp="1"/>
          </p:cNvSpPr>
          <p:nvPr>
            <p:ph idx="1"/>
          </p:nvPr>
        </p:nvSpPr>
        <p:spPr/>
        <p:txBody>
          <a:bodyPr/>
          <a:lstStyle/>
          <a:p>
            <a:r>
              <a:rPr lang="zh-CN" altLang="en-US" dirty="0"/>
              <a:t>第一轮的</a:t>
            </a:r>
            <a:r>
              <a:rPr lang="zh-CN" altLang="en-US" dirty="0" smtClean="0"/>
              <a:t>排序：</a:t>
            </a:r>
            <a:endParaRPr lang="zh-CN" altLang="en-US" dirty="0"/>
          </a:p>
          <a:p>
            <a:endParaRPr lang="zh-CN" altLang="en-US" dirty="0"/>
          </a:p>
        </p:txBody>
      </p:sp>
      <p:graphicFrame>
        <p:nvGraphicFramePr>
          <p:cNvPr id="4" name="Group 66"/>
          <p:cNvGraphicFramePr>
            <a:graphicFrameLocks noGrp="1"/>
          </p:cNvGraphicFramePr>
          <p:nvPr>
            <p:extLst>
              <p:ext uri="{D42A27DB-BD31-4B8C-83A1-F6EECF244321}">
                <p14:modId xmlns:p14="http://schemas.microsoft.com/office/powerpoint/2010/main" val="1696568204"/>
              </p:ext>
            </p:extLst>
          </p:nvPr>
        </p:nvGraphicFramePr>
        <p:xfrm>
          <a:off x="458621" y="1637807"/>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graphicFrame>
        <p:nvGraphicFramePr>
          <p:cNvPr id="5" name="Group 66"/>
          <p:cNvGraphicFramePr>
            <a:graphicFrameLocks noGrp="1"/>
          </p:cNvGraphicFramePr>
          <p:nvPr>
            <p:extLst>
              <p:ext uri="{D42A27DB-BD31-4B8C-83A1-F6EECF244321}">
                <p14:modId xmlns:p14="http://schemas.microsoft.com/office/powerpoint/2010/main" val="1380493480"/>
              </p:ext>
            </p:extLst>
          </p:nvPr>
        </p:nvGraphicFramePr>
        <p:xfrm>
          <a:off x="458621" y="2603007"/>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graphicFrame>
        <p:nvGraphicFramePr>
          <p:cNvPr id="6" name="Group 66"/>
          <p:cNvGraphicFramePr>
            <a:graphicFrameLocks noGrp="1"/>
          </p:cNvGraphicFramePr>
          <p:nvPr>
            <p:extLst>
              <p:ext uri="{D42A27DB-BD31-4B8C-83A1-F6EECF244321}">
                <p14:modId xmlns:p14="http://schemas.microsoft.com/office/powerpoint/2010/main" val="562231696"/>
              </p:ext>
            </p:extLst>
          </p:nvPr>
        </p:nvGraphicFramePr>
        <p:xfrm>
          <a:off x="458621" y="3510295"/>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graphicFrame>
        <p:nvGraphicFramePr>
          <p:cNvPr id="7" name="Group 66"/>
          <p:cNvGraphicFramePr>
            <a:graphicFrameLocks noGrp="1"/>
          </p:cNvGraphicFramePr>
          <p:nvPr>
            <p:extLst>
              <p:ext uri="{D42A27DB-BD31-4B8C-83A1-F6EECF244321}">
                <p14:modId xmlns:p14="http://schemas.microsoft.com/office/powerpoint/2010/main" val="1666638521"/>
              </p:ext>
            </p:extLst>
          </p:nvPr>
        </p:nvGraphicFramePr>
        <p:xfrm>
          <a:off x="458621" y="4392367"/>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graphicFrame>
        <p:nvGraphicFramePr>
          <p:cNvPr id="8" name="Group 66"/>
          <p:cNvGraphicFramePr>
            <a:graphicFrameLocks noGrp="1"/>
          </p:cNvGraphicFramePr>
          <p:nvPr>
            <p:extLst>
              <p:ext uri="{D42A27DB-BD31-4B8C-83A1-F6EECF244321}">
                <p14:modId xmlns:p14="http://schemas.microsoft.com/office/powerpoint/2010/main" val="1672457052"/>
              </p:ext>
            </p:extLst>
          </p:nvPr>
        </p:nvGraphicFramePr>
        <p:xfrm>
          <a:off x="458621" y="5274439"/>
          <a:ext cx="6043778" cy="736600"/>
        </p:xfrm>
        <a:graphic>
          <a:graphicData uri="http://schemas.openxmlformats.org/drawingml/2006/table">
            <a:tbl>
              <a:tblPr>
                <a:tableStyleId>{AF606853-7671-496A-8E4F-DF71F8EC918B}</a:tableStyleId>
              </a:tblPr>
              <a:tblGrid>
                <a:gridCol w="754576"/>
                <a:gridCol w="756368"/>
                <a:gridCol w="756368"/>
                <a:gridCol w="754577"/>
                <a:gridCol w="756368"/>
                <a:gridCol w="754576"/>
                <a:gridCol w="756368"/>
                <a:gridCol w="754577"/>
              </a:tblGrid>
              <a:tr h="73660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4</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5</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3</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6</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1</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7</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2</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华文新魏" panose="02010800040101010101" pitchFamily="2" charset="-122"/>
                        </a:defRPr>
                      </a:lvl1pPr>
                      <a:lvl2pPr marL="742950" indent="-285750">
                        <a:spcBef>
                          <a:spcPts val="500"/>
                        </a:spcBef>
                        <a:buClr>
                          <a:srgbClr val="F9B639"/>
                        </a:buClr>
                        <a:buSzPct val="80000"/>
                        <a:buFont typeface="Wingdings 2" panose="05020102010507070707" pitchFamily="18" charset="2"/>
                        <a:defRPr sz="2100">
                          <a:solidFill>
                            <a:srgbClr val="6C6C6C"/>
                          </a:solidFill>
                          <a:latin typeface="Trebuchet MS" panose="020B0603020202020204" pitchFamily="34" charset="0"/>
                          <a:ea typeface="华文新魏" panose="02010800040101010101" pitchFamily="2" charset="-122"/>
                        </a:defRPr>
                      </a:lvl2pPr>
                      <a:lvl3pPr marL="1143000" indent="-228600">
                        <a:spcBef>
                          <a:spcPts val="400"/>
                        </a:spcBef>
                        <a:buClr>
                          <a:srgbClr val="F9B639"/>
                        </a:buClr>
                        <a:buSzPct val="60000"/>
                        <a:buFont typeface="Wingdings" panose="05000000000000000000" pitchFamily="2" charset="2"/>
                        <a:defRPr>
                          <a:solidFill>
                            <a:schemeClr val="tx1"/>
                          </a:solidFill>
                          <a:latin typeface="Trebuchet MS" panose="020B0603020202020204" pitchFamily="34" charset="0"/>
                          <a:ea typeface="华文新魏" panose="02010800040101010101" pitchFamily="2" charset="-122"/>
                        </a:defRPr>
                      </a:lvl3pPr>
                      <a:lvl4pPr marL="1600200" indent="-228600">
                        <a:spcBef>
                          <a:spcPct val="20000"/>
                        </a:spcBef>
                        <a:buClr>
                          <a:srgbClr val="F9B639"/>
                        </a:buClr>
                        <a:buSzPct val="80000"/>
                        <a:buFont typeface="Wingdings 2" panose="05020102010507070707" pitchFamily="18" charset="2"/>
                        <a:defRPr>
                          <a:solidFill>
                            <a:srgbClr val="6C6C6C"/>
                          </a:solidFill>
                          <a:latin typeface="Trebuchet MS" panose="020B0603020202020204" pitchFamily="34" charset="0"/>
                          <a:ea typeface="华文新魏" panose="02010800040101010101" pitchFamily="2" charset="-122"/>
                        </a:defRPr>
                      </a:lvl4pPr>
                      <a:lvl5pPr marL="2057400" indent="-228600">
                        <a:spcBef>
                          <a:spcPts val="400"/>
                        </a:spcBef>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5pPr>
                      <a:lvl6pPr marL="25146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6pPr>
                      <a:lvl7pPr marL="29718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7pPr>
                      <a:lvl8pPr marL="34290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8pPr>
                      <a:lvl9pPr marL="3886200" indent="-228600" fontAlgn="base">
                        <a:spcBef>
                          <a:spcPts val="400"/>
                        </a:spcBef>
                        <a:spcAft>
                          <a:spcPct val="0"/>
                        </a:spcAft>
                        <a:buClr>
                          <a:srgbClr val="F9B639"/>
                        </a:buClr>
                        <a:buSzPct val="70000"/>
                        <a:buFont typeface="Wingdings" panose="05000000000000000000" pitchFamily="2" charset="2"/>
                        <a:defRPr sz="1600">
                          <a:solidFill>
                            <a:schemeClr val="tx1"/>
                          </a:solidFill>
                          <a:latin typeface="Trebuchet MS" panose="020B0603020202020204" pitchFamily="34" charset="0"/>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u="none" strike="noStrike" cap="none" normalizeH="0" baseline="0" dirty="0" smtClean="0">
                          <a:ln>
                            <a:noFill/>
                          </a:ln>
                          <a:solidFill>
                            <a:schemeClr val="bg1"/>
                          </a:solidFill>
                          <a:effectLst/>
                        </a:rPr>
                        <a:t>8</a:t>
                      </a:r>
                      <a:endParaRPr kumimoji="0" lang="en-US" altLang="zh-CN"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a:txBody>
                  <a:tcPr anchor="ctr" horzOverflow="overflow">
                    <a:lnL w="76200" cap="flat" cmpd="sng" algn="ctr">
                      <a:solidFill>
                        <a:srgbClr val="379C35"/>
                      </a:solidFill>
                      <a:prstDash val="solid"/>
                      <a:round/>
                      <a:headEnd type="none" w="med" len="med"/>
                      <a:tailEnd type="none" w="med" len="med"/>
                    </a:lnL>
                    <a:lnR w="76200" cap="flat" cmpd="sng" algn="ctr">
                      <a:solidFill>
                        <a:srgbClr val="379C35"/>
                      </a:solidFill>
                      <a:prstDash val="solid"/>
                      <a:round/>
                      <a:headEnd type="none" w="med" len="med"/>
                      <a:tailEnd type="none" w="med" len="med"/>
                    </a:lnR>
                    <a:lnT w="76200" cap="flat" cmpd="sng" algn="ctr">
                      <a:solidFill>
                        <a:srgbClr val="379C35"/>
                      </a:solidFill>
                      <a:prstDash val="solid"/>
                      <a:round/>
                      <a:headEnd type="none" w="med" len="med"/>
                      <a:tailEnd type="none" w="med" len="med"/>
                    </a:lnT>
                    <a:lnB w="76200" cap="flat" cmpd="sng" algn="ctr">
                      <a:solidFill>
                        <a:srgbClr val="379C35"/>
                      </a:solidFill>
                      <a:prstDash val="solid"/>
                      <a:round/>
                      <a:headEnd type="none" w="med" len="med"/>
                      <a:tailEnd type="none" w="med" len="med"/>
                    </a:lnB>
                    <a:lnTlToBr w="12700" cmpd="sng">
                      <a:noFill/>
                      <a:prstDash val="solid"/>
                    </a:lnTlToBr>
                    <a:lnBlToTr w="12700" cmpd="sng">
                      <a:noFill/>
                      <a:prstDash val="solid"/>
                    </a:lnBlToTr>
                    <a:solidFill>
                      <a:srgbClr val="E54958"/>
                    </a:solidFill>
                  </a:tcPr>
                </a:tc>
              </a:tr>
            </a:tbl>
          </a:graphicData>
        </a:graphic>
      </p:graphicFrame>
      <p:sp>
        <p:nvSpPr>
          <p:cNvPr id="9" name="矩形 8"/>
          <p:cNvSpPr/>
          <p:nvPr/>
        </p:nvSpPr>
        <p:spPr>
          <a:xfrm>
            <a:off x="7281333" y="2293481"/>
            <a:ext cx="4165600" cy="3108543"/>
          </a:xfrm>
          <a:prstGeom prst="rect">
            <a:avLst/>
          </a:prstGeom>
        </p:spPr>
        <p:txBody>
          <a:bodyPr wrap="square">
            <a:spAutoFit/>
          </a:bodyPr>
          <a:lstStyle/>
          <a:p>
            <a:r>
              <a:rPr lang="zh-CN" altLang="en-US" sz="2800" dirty="0" smtClean="0">
                <a:latin typeface="微软雅黑 Light" panose="020B0502040204020203" pitchFamily="34" charset="-122"/>
                <a:ea typeface="微软雅黑 Light" panose="020B0502040204020203" pitchFamily="34" charset="-122"/>
              </a:rPr>
              <a:t>第一</a:t>
            </a:r>
            <a:r>
              <a:rPr lang="zh-CN" altLang="en-US" sz="2800" dirty="0">
                <a:latin typeface="微软雅黑 Light" panose="020B0502040204020203" pitchFamily="34" charset="-122"/>
                <a:ea typeface="微软雅黑 Light" panose="020B0502040204020203" pitchFamily="34" charset="-122"/>
              </a:rPr>
              <a:t>轮排序完毕</a:t>
            </a:r>
            <a:r>
              <a:rPr lang="en-US" altLang="zh-CN" sz="2800" dirty="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它能够使最大数沉到最</a:t>
            </a:r>
            <a:r>
              <a:rPr lang="zh-CN" altLang="en-US" sz="2800" dirty="0" smtClean="0">
                <a:latin typeface="微软雅黑 Light" panose="020B0502040204020203" pitchFamily="34" charset="-122"/>
                <a:ea typeface="微软雅黑 Light" panose="020B0502040204020203" pitchFamily="34" charset="-122"/>
              </a:rPr>
              <a:t>底端，然后</a:t>
            </a:r>
            <a:r>
              <a:rPr lang="zh-CN" altLang="en-US" sz="2800" dirty="0">
                <a:latin typeface="微软雅黑 Light" panose="020B0502040204020203" pitchFamily="34" charset="-122"/>
                <a:ea typeface="微软雅黑 Light" panose="020B0502040204020203" pitchFamily="34" charset="-122"/>
              </a:rPr>
              <a:t>进行第二轮的</a:t>
            </a:r>
            <a:r>
              <a:rPr lang="zh-CN" altLang="en-US" sz="2800" dirty="0" smtClean="0">
                <a:latin typeface="微软雅黑 Light" panose="020B0502040204020203" pitchFamily="34" charset="-122"/>
                <a:ea typeface="微软雅黑 Light" panose="020B0502040204020203" pitchFamily="34" charset="-122"/>
              </a:rPr>
              <a:t>排序。每</a:t>
            </a:r>
            <a:r>
              <a:rPr lang="zh-CN" altLang="en-US" sz="2800" dirty="0">
                <a:latin typeface="微软雅黑 Light" panose="020B0502040204020203" pitchFamily="34" charset="-122"/>
                <a:ea typeface="微软雅黑 Light" panose="020B0502040204020203" pitchFamily="34" charset="-122"/>
              </a:rPr>
              <a:t>一轮排序能够确保其最大数沉到相应</a:t>
            </a:r>
            <a:r>
              <a:rPr lang="zh-CN" altLang="en-US" sz="2800" dirty="0" smtClean="0">
                <a:latin typeface="微软雅黑 Light" panose="020B0502040204020203" pitchFamily="34" charset="-122"/>
                <a:ea typeface="微软雅黑 Light" panose="020B0502040204020203" pitchFamily="34" charset="-122"/>
              </a:rPr>
              <a:t>位置，经过</a:t>
            </a:r>
            <a:r>
              <a:rPr lang="zh-CN" altLang="en-US" sz="2800" dirty="0">
                <a:latin typeface="微软雅黑 Light" panose="020B0502040204020203" pitchFamily="34" charset="-122"/>
                <a:ea typeface="微软雅黑 Light" panose="020B0502040204020203" pitchFamily="34" charset="-122"/>
              </a:rPr>
              <a:t>元素个数减一次的排序会生成有序数组</a:t>
            </a:r>
          </a:p>
        </p:txBody>
      </p:sp>
      <p:sp>
        <p:nvSpPr>
          <p:cNvPr id="10" name="矩形 9"/>
          <p:cNvSpPr/>
          <p:nvPr/>
        </p:nvSpPr>
        <p:spPr>
          <a:xfrm>
            <a:off x="5433099" y="5167528"/>
            <a:ext cx="1144616" cy="95042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085956" y="5547446"/>
            <a:ext cx="2262158" cy="369332"/>
          </a:xfrm>
          <a:prstGeom prst="rect">
            <a:avLst/>
          </a:prstGeom>
        </p:spPr>
        <p:txBody>
          <a:bodyPr wrap="non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最大的数沉到最底端</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右箭头 11"/>
          <p:cNvSpPr/>
          <p:nvPr/>
        </p:nvSpPr>
        <p:spPr>
          <a:xfrm rot="10800000">
            <a:off x="6437160" y="551845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454846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30268</TotalTime>
  <Words>20385</Words>
  <Application>Microsoft Office PowerPoint</Application>
  <PresentationFormat>宽屏</PresentationFormat>
  <Paragraphs>2065</Paragraphs>
  <Slides>236</Slides>
  <Notes>37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236</vt:i4>
      </vt:variant>
    </vt:vector>
  </HeadingPairs>
  <TitlesOfParts>
    <vt:vector size="248" baseType="lpstr">
      <vt:lpstr>Arial Unicode MS</vt:lpstr>
      <vt:lpstr>等线</vt:lpstr>
      <vt:lpstr>华文新魏</vt:lpstr>
      <vt:lpstr>宋体</vt:lpstr>
      <vt:lpstr>微软雅黑</vt:lpstr>
      <vt:lpstr>微软雅黑 Light</vt:lpstr>
      <vt:lpstr>Arial</vt:lpstr>
      <vt:lpstr>Calibri</vt:lpstr>
      <vt:lpstr>Impact</vt:lpstr>
      <vt:lpstr>Times New Roman</vt:lpstr>
      <vt:lpstr>Trebuchet MS</vt:lpstr>
      <vt:lpstr>Office 主题</vt:lpstr>
      <vt:lpstr>数据结构入门与集合框架</vt:lpstr>
      <vt:lpstr>本章内容：共6小节，31个知识点</vt:lpstr>
      <vt:lpstr>本章目标</vt:lpstr>
      <vt:lpstr>第1节【数据结构】</vt:lpstr>
      <vt:lpstr>知识点1：线性表的基本概念与实现原理</vt:lpstr>
      <vt:lpstr>知识点1：线性表的基本概念与实现原理</vt:lpstr>
      <vt:lpstr>知识点1：线性表的基本概念与实现原理</vt:lpstr>
      <vt:lpstr>知识点1：线性表的基本概念与实现原理</vt:lpstr>
      <vt:lpstr>思考</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知识点1：线性表的基本概念与实现原理</vt:lpstr>
      <vt:lpstr>知识点2：树的基本概念与实现原理</vt:lpstr>
      <vt:lpstr>知识点2：树的基本概念与实现原理</vt:lpstr>
      <vt:lpstr>知识点2：树的基本概念与实现原理</vt:lpstr>
      <vt:lpstr>知识点2：树的基本概念与实现原理</vt:lpstr>
      <vt:lpstr>知识点2：树的基本概念与实现原理</vt:lpstr>
      <vt:lpstr>知识点2：树的基本概念与实现原理</vt:lpstr>
      <vt:lpstr>知识点2：树的基本概念与实现原理</vt:lpstr>
      <vt:lpstr>知识点2：树的基本概念与实现原理</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知识点3：基础检索二叉树的实现与操作</vt:lpstr>
      <vt:lpstr>知识点4：图的基本概念与实现原理</vt:lpstr>
      <vt:lpstr>知识点4：图的基本概念与实现原理</vt:lpstr>
      <vt:lpstr>知识点4：图的基本概念与实现原理</vt:lpstr>
      <vt:lpstr>知识点4：图的基本概念与实现原理</vt:lpstr>
      <vt:lpstr>知识点5：hash表基础实现原理</vt:lpstr>
      <vt:lpstr>知识点5：hash表基础实现原理</vt:lpstr>
      <vt:lpstr>知识点5：hash表基础实现原理</vt:lpstr>
      <vt:lpstr>知识点5：hash表基础实现原理</vt:lpstr>
      <vt:lpstr>知识点5：hash表基础实现原理</vt:lpstr>
      <vt:lpstr>本节总结提问【基础数据结构】</vt:lpstr>
      <vt:lpstr>本节总结【基础数据结构】</vt:lpstr>
      <vt:lpstr>第2节【算法】</vt:lpstr>
      <vt:lpstr>知识点1：穷举和递归</vt:lpstr>
      <vt:lpstr>知识点1：穷举和递归</vt:lpstr>
      <vt:lpstr>知识点1：穷举和递归</vt:lpstr>
      <vt:lpstr>知识点1：穷举和递归</vt:lpstr>
      <vt:lpstr>知识点1：穷举和递归</vt:lpstr>
      <vt:lpstr>知识点1：穷举和递归</vt:lpstr>
      <vt:lpstr>知识点1：穷举和递归</vt:lpstr>
      <vt:lpstr>知识点1：穷举和递归</vt:lpstr>
      <vt:lpstr>知识点2：基础的排序算法实现</vt:lpstr>
      <vt:lpstr>知识点2：基础的排序算法实现</vt:lpstr>
      <vt:lpstr>知识点2：基础的排序算法实现</vt:lpstr>
      <vt:lpstr>知识点2：基础的排序算法实现</vt:lpstr>
      <vt:lpstr>知识点2：基础的排序算法实现</vt:lpstr>
      <vt:lpstr>知识点2：基础的排序算法实现</vt:lpstr>
      <vt:lpstr>知识点2：基础的排序算法实现</vt:lpstr>
      <vt:lpstr>知识点2：基础的排序算法实现</vt:lpstr>
      <vt:lpstr>知识点2：基础的排序算法实现</vt:lpstr>
      <vt:lpstr>知识点2：基础的排序算法实现</vt:lpstr>
      <vt:lpstr>知识点2：基础的排序算法实现</vt:lpstr>
      <vt:lpstr>知识点2：基础的排序算法实现</vt:lpstr>
      <vt:lpstr>知识点2：基础的排序算法实现</vt:lpstr>
      <vt:lpstr>知识点3：深度优先遍历算法</vt:lpstr>
      <vt:lpstr>知识点3：深度优先遍历算法</vt:lpstr>
      <vt:lpstr>知识点3：深度优先遍历算法</vt:lpstr>
      <vt:lpstr>知识点3：深度优先遍历算法</vt:lpstr>
      <vt:lpstr>思考</vt:lpstr>
      <vt:lpstr>知识点3：深度优先遍历算法</vt:lpstr>
      <vt:lpstr>知识点3：深度优先遍历算法</vt:lpstr>
      <vt:lpstr>知识点3：深度优先遍历算法</vt:lpstr>
      <vt:lpstr>知识点3：深度优先遍历算法</vt:lpstr>
      <vt:lpstr>知识点3：深度优先遍历算法</vt:lpstr>
      <vt:lpstr>知识点3：深度优先遍历算法</vt:lpstr>
      <vt:lpstr>知识点3：深度优先遍历算法</vt:lpstr>
      <vt:lpstr>知识点3：深度优先遍历算法</vt:lpstr>
      <vt:lpstr>知识点3：深度优先遍历算法</vt:lpstr>
      <vt:lpstr>知识点3：深度优先遍历算法</vt:lpstr>
      <vt:lpstr>思考</vt:lpstr>
      <vt:lpstr>知识点4：广度优先遍历算法</vt:lpstr>
      <vt:lpstr>知识点4：广度优先遍历算法</vt:lpstr>
      <vt:lpstr>知识点5：遗传算法与蚁群算法简介</vt:lpstr>
      <vt:lpstr>知识点5：遗传算法与蚁群算法简介</vt:lpstr>
      <vt:lpstr>知识点5：遗传算法与蚁群算法简介</vt:lpstr>
      <vt:lpstr>知识点5：遗传算法与蚁群算法简介</vt:lpstr>
      <vt:lpstr>知识点5：遗传算法与蚁群算法简介</vt:lpstr>
      <vt:lpstr>知识点5：遗传算法与蚁群算法简介</vt:lpstr>
      <vt:lpstr>知识点5：遗传算法与蚁群算法简介</vt:lpstr>
      <vt:lpstr>知识点5：遗传算法与蚁群算法简介</vt:lpstr>
      <vt:lpstr>知识点6：其他算法简介</vt:lpstr>
      <vt:lpstr>知识点6：其他算法简介</vt:lpstr>
      <vt:lpstr>知识点6：其他算法简介</vt:lpstr>
      <vt:lpstr>知识点6：其他算法简介</vt:lpstr>
      <vt:lpstr>知识点6：其他算法简介</vt:lpstr>
      <vt:lpstr>知识点6：其他算法简介</vt:lpstr>
      <vt:lpstr>知识点6：其他算法简介</vt:lpstr>
      <vt:lpstr>知识点6：其他算法简介</vt:lpstr>
      <vt:lpstr>知识点6：其他算法简介</vt:lpstr>
      <vt:lpstr>知识点6：其他算法简介</vt:lpstr>
      <vt:lpstr>知识点6：其他算法简介</vt:lpstr>
      <vt:lpstr>知识点6：其他算法简介</vt:lpstr>
      <vt:lpstr>知识点6：其他算法简介</vt:lpstr>
      <vt:lpstr>知识点6：其他算法简介</vt:lpstr>
      <vt:lpstr>本节总结提问【基础算法】</vt:lpstr>
      <vt:lpstr>本节总结【基础算法】</vt:lpstr>
      <vt:lpstr>第3节【泛型】</vt:lpstr>
      <vt:lpstr>知识点1：泛型作用</vt:lpstr>
      <vt:lpstr>知识点1：泛型作用</vt:lpstr>
      <vt:lpstr>知识点1：泛型作用</vt:lpstr>
      <vt:lpstr>知识点1：泛型作用</vt:lpstr>
      <vt:lpstr>知识点2：Java泛型特点</vt:lpstr>
      <vt:lpstr>知识点2：Java泛型特点</vt:lpstr>
      <vt:lpstr>知识点2：Java泛型特点</vt:lpstr>
      <vt:lpstr>知识点2：Java泛型特点</vt:lpstr>
      <vt:lpstr>知识点2：Java泛型特点</vt:lpstr>
      <vt:lpstr>知识点2：Java泛型特点</vt:lpstr>
      <vt:lpstr>知识点2：Java泛型特点</vt:lpstr>
      <vt:lpstr>知识点2：Java泛型特点</vt:lpstr>
      <vt:lpstr>知识点2：Java泛型特点</vt:lpstr>
      <vt:lpstr>知识点3：泛型类与泛型方法</vt:lpstr>
      <vt:lpstr>知识点3：泛型类与泛型方法</vt:lpstr>
      <vt:lpstr>知识点3：泛型类与泛型方法</vt:lpstr>
      <vt:lpstr>知识点3：泛型类与泛型方法</vt:lpstr>
      <vt:lpstr>知识点3：泛型类与泛型方法</vt:lpstr>
      <vt:lpstr>知识点4：实现泛化的集合工具</vt:lpstr>
      <vt:lpstr>知识点4：实现泛化的集合工具</vt:lpstr>
      <vt:lpstr>知识点4：实现泛化的集合工具</vt:lpstr>
      <vt:lpstr>知识点4：实现泛化的集合工具</vt:lpstr>
      <vt:lpstr>知识点4：实现泛化的集合工具</vt:lpstr>
      <vt:lpstr>知识点4：实现泛化的集合工具</vt:lpstr>
      <vt:lpstr>知识点4：实现泛化的集合工具</vt:lpstr>
      <vt:lpstr>知识点4：实现泛化的集合工具</vt:lpstr>
      <vt:lpstr>知识点4：实现泛化的集合工具</vt:lpstr>
      <vt:lpstr>知识点4：实现泛化的集合工具</vt:lpstr>
      <vt:lpstr>知识点4：实现泛化的集合工具</vt:lpstr>
      <vt:lpstr>知识点4：实现泛化的集合工具</vt:lpstr>
      <vt:lpstr>本节总结提问【泛型】</vt:lpstr>
      <vt:lpstr>本节总结【泛型】</vt:lpstr>
      <vt:lpstr>第4节【集合接口】</vt:lpstr>
      <vt:lpstr>知识点1：Collection接口</vt:lpstr>
      <vt:lpstr>知识点1：Collection接口</vt:lpstr>
      <vt:lpstr>知识点2：Collection重要方法</vt:lpstr>
      <vt:lpstr>知识点2：Collection重要方法</vt:lpstr>
      <vt:lpstr>知识点3：Collection的遍历</vt:lpstr>
      <vt:lpstr>知识点3：Collection的遍历</vt:lpstr>
      <vt:lpstr>知识点4：Map接口</vt:lpstr>
      <vt:lpstr>知识点5：Map接口重要方法</vt:lpstr>
      <vt:lpstr>知识点6：List</vt:lpstr>
      <vt:lpstr>知识点6：List</vt:lpstr>
      <vt:lpstr>知识点7：Set</vt:lpstr>
      <vt:lpstr>知识点8：Queue</vt:lpstr>
      <vt:lpstr>知识点8：Queue</vt:lpstr>
      <vt:lpstr>知识点9：List的常见实现类</vt:lpstr>
      <vt:lpstr>知识点9：List的常见实现类</vt:lpstr>
      <vt:lpstr>知识点9：List的常见实现类</vt:lpstr>
      <vt:lpstr>知识点9：List的常见实现类</vt:lpstr>
      <vt:lpstr>知识点9：List的常见实现类</vt:lpstr>
      <vt:lpstr>知识点10：Set的常见实现类</vt:lpstr>
      <vt:lpstr>知识点10：Set的常见实现类</vt:lpstr>
      <vt:lpstr>知识点10：Set的常见实现类</vt:lpstr>
      <vt:lpstr>知识点10：Set的常见实现类</vt:lpstr>
      <vt:lpstr>知识点10：Set的常见实现类</vt:lpstr>
      <vt:lpstr>知识点11：Map的常用实现类</vt:lpstr>
      <vt:lpstr>知识点11：Map的常用实现类</vt:lpstr>
      <vt:lpstr>知识点11：Map的常用实现类</vt:lpstr>
      <vt:lpstr>知识点11：Map的常用实现类</vt:lpstr>
      <vt:lpstr>知识点11：Map的常用实现类</vt:lpstr>
      <vt:lpstr>知识点11：Map的常用实现类</vt:lpstr>
      <vt:lpstr>知识点11：Map的常用实现类</vt:lpstr>
      <vt:lpstr>知识点11：Map的常用实现类</vt:lpstr>
      <vt:lpstr>本节总结提问【集合接口】</vt:lpstr>
      <vt:lpstr>本节总结【集合接口】</vt:lpstr>
      <vt:lpstr>第5节：Iterator</vt:lpstr>
      <vt:lpstr>知识点1：迭代器模式</vt:lpstr>
      <vt:lpstr>知识点1：迭代器模式</vt:lpstr>
      <vt:lpstr>知识点1：迭代器模式</vt:lpstr>
      <vt:lpstr>知识点1：迭代器模式</vt:lpstr>
      <vt:lpstr>知识点2：Iterator接口</vt:lpstr>
      <vt:lpstr>知识点2：Iterator接口</vt:lpstr>
      <vt:lpstr>知识点2：Iterator接口</vt:lpstr>
      <vt:lpstr>知识点2：Iterator接口</vt:lpstr>
      <vt:lpstr>知识点2：Iterator接口</vt:lpstr>
      <vt:lpstr>知识点3：remove</vt:lpstr>
      <vt:lpstr>知识点3：remove</vt:lpstr>
      <vt:lpstr>本节总结提问【Iterator接口】</vt:lpstr>
      <vt:lpstr>本节总结【Iterator接口】</vt:lpstr>
      <vt:lpstr>第6节：Collections工具类</vt:lpstr>
      <vt:lpstr>知识点1：对象集合排序</vt:lpstr>
      <vt:lpstr>知识点1：对象集合排序</vt:lpstr>
      <vt:lpstr>知识点2：线程安全的集合版本</vt:lpstr>
      <vt:lpstr>知识点2：线程安全的集合版本</vt:lpstr>
      <vt:lpstr>本节总结提问【Collections工具类】</vt:lpstr>
      <vt:lpstr>本节总结【Collections工具类】</vt:lpstr>
      <vt:lpstr>本章作业</vt:lpstr>
      <vt:lpstr>PowerPoint 演示文稿</vt:lpstr>
    </vt:vector>
  </TitlesOfParts>
  <Company>Baidu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Lv,Jiaoyan</dc:creator>
  <cp:lastModifiedBy>Summer</cp:lastModifiedBy>
  <cp:revision>2612</cp:revision>
  <dcterms:created xsi:type="dcterms:W3CDTF">2014-03-19T14:07:00Z</dcterms:created>
  <dcterms:modified xsi:type="dcterms:W3CDTF">2017-04-17T10:12:58Z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2052-10.1.0.5843</vt:lpwstr>
  </property>
</Properties>
</file>